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58" r:id="rId3"/>
    <p:sldId id="256" r:id="rId4"/>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00"/>
    <a:srgbClr val="FFFF99"/>
    <a:srgbClr val="FFFF66"/>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591" autoAdjust="0"/>
  </p:normalViewPr>
  <p:slideViewPr>
    <p:cSldViewPr>
      <p:cViewPr>
        <p:scale>
          <a:sx n="90" d="100"/>
          <a:sy n="90" d="100"/>
        </p:scale>
        <p:origin x="1308"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115DD8DB-2F4B-4A53-9006-B58E1EDC40E2}" type="datetimeFigureOut">
              <a:rPr lang="en-US" smtClean="0"/>
              <a:t>3/18/2019</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1500"/>
            <a:ext cx="5607050" cy="41497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98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59825"/>
            <a:ext cx="3038475" cy="461963"/>
          </a:xfrm>
          <a:prstGeom prst="rect">
            <a:avLst/>
          </a:prstGeom>
        </p:spPr>
        <p:txBody>
          <a:bodyPr vert="horz" lIns="91440" tIns="45720" rIns="91440" bIns="45720" rtlCol="0" anchor="b"/>
          <a:lstStyle>
            <a:lvl1pPr algn="r">
              <a:defRPr sz="1200"/>
            </a:lvl1pPr>
          </a:lstStyle>
          <a:p>
            <a:fld id="{81F7AE34-2109-441D-A92F-4DFDB6166399}" type="slidenum">
              <a:rPr lang="en-US" smtClean="0"/>
              <a:t>‹#›</a:t>
            </a:fld>
            <a:endParaRPr lang="en-US"/>
          </a:p>
        </p:txBody>
      </p:sp>
    </p:spTree>
    <p:extLst>
      <p:ext uri="{BB962C8B-B14F-4D97-AF65-F5344CB8AC3E}">
        <p14:creationId xmlns:p14="http://schemas.microsoft.com/office/powerpoint/2010/main" val="97730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8A9C51-E855-458B-A822-5408931CFA0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874239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A1A397-0DD4-495E-A735-7A76EE78485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1A397-0DD4-495E-A735-7A76EE78485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1A397-0DD4-495E-A735-7A76EE78485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4914884" y="914400"/>
            <a:ext cx="0" cy="365760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2743200" y="2492695"/>
            <a:ext cx="2182570" cy="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noChangeAspect="1"/>
          </p:cNvSpPr>
          <p:nvPr>
            <p:ph type="body" sz="quarter" idx="11" hasCustomPrompt="1"/>
          </p:nvPr>
        </p:nvSpPr>
        <p:spPr>
          <a:xfrm>
            <a:off x="762000" y="1604385"/>
            <a:ext cx="7592933" cy="1477328"/>
          </a:xfrm>
          <a:prstGeom prst="rect">
            <a:avLst/>
          </a:prstGeom>
          <a:solidFill>
            <a:srgbClr val="8B1524"/>
          </a:solidFill>
          <a:ln w="9525">
            <a:solidFill>
              <a:schemeClr val="bg1"/>
            </a:solidFill>
          </a:ln>
        </p:spPr>
        <p:txBody>
          <a:bodyPr wrap="square" lIns="365760" tIns="182880" rIns="365760" bIns="182880" anchor="ctr" anchorCtr="0">
            <a:spAutoFit/>
          </a:bodyPr>
          <a:lstStyle>
            <a:lvl1pPr marL="0" indent="0" algn="ctr">
              <a:buNone/>
              <a:defRPr sz="2400" baseline="0">
                <a:solidFill>
                  <a:schemeClr val="bg2"/>
                </a:solidFill>
                <a:latin typeface="Century Gothic" pitchFamily="34" charset="0"/>
              </a:defRPr>
            </a:lvl1pPr>
          </a:lstStyle>
          <a:p>
            <a:pPr algn="r"/>
            <a:r>
              <a:rPr lang="en-US" dirty="0" smtClean="0">
                <a:solidFill>
                  <a:schemeClr val="bg1"/>
                </a:solidFill>
                <a:latin typeface="Century Gothic"/>
                <a:cs typeface="Century Gothic"/>
              </a:rPr>
              <a:t>Country Ownership and Leadership Continuum of Geographic Information System for Health</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21113" y="6238875"/>
            <a:ext cx="150018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Placeholder 9"/>
          <p:cNvPicPr>
            <a:picLocks noChangeAspect="1"/>
          </p:cNvPicPr>
          <p:nvPr userDrawn="1"/>
        </p:nvPicPr>
        <p:blipFill rotWithShape="1">
          <a:blip r:embed="rId3" cstate="email">
            <a:extLst>
              <a:ext uri="{28A0092B-C50C-407E-A947-70E740481C1C}">
                <a14:useLocalDpi xmlns:a14="http://schemas.microsoft.com/office/drawing/2010/main"/>
              </a:ext>
            </a:extLst>
          </a:blip>
          <a:srcRect l="1" r="-486"/>
          <a:stretch/>
        </p:blipFill>
        <p:spPr>
          <a:xfrm>
            <a:off x="3819896" y="6239878"/>
            <a:ext cx="1504208" cy="541922"/>
          </a:xfrm>
          <a:prstGeom prst="rect">
            <a:avLst/>
          </a:prstGeom>
          <a:ln>
            <a:noFill/>
          </a:ln>
        </p:spPr>
      </p:pic>
    </p:spTree>
    <p:extLst>
      <p:ext uri="{BB962C8B-B14F-4D97-AF65-F5344CB8AC3E}">
        <p14:creationId xmlns:p14="http://schemas.microsoft.com/office/powerpoint/2010/main" val="16402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8" name="Rectangle 7"/>
          <p:cNvSpPr/>
          <p:nvPr userDrawn="1"/>
        </p:nvSpPr>
        <p:spPr>
          <a:xfrm>
            <a:off x="0" y="0"/>
            <a:ext cx="9144000" cy="6039860"/>
          </a:xfrm>
          <a:prstGeom prst="rect">
            <a:avLst/>
          </a:prstGeom>
          <a:solidFill>
            <a:srgbClr val="0845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3" name="Subtitle 1"/>
          <p:cNvSpPr txBox="1">
            <a:spLocks/>
          </p:cNvSpPr>
          <p:nvPr userDrawn="1"/>
        </p:nvSpPr>
        <p:spPr>
          <a:xfrm>
            <a:off x="1500403" y="3093881"/>
            <a:ext cx="6092825" cy="623887"/>
          </a:xfrm>
          <a:prstGeom prst="rect">
            <a:avLst/>
          </a:prstGeom>
        </p:spPr>
        <p:txBody>
          <a:bodyPr vert="horz" lIns="91440" tIns="45720" rIns="91440" bIns="45720" rtlCol="0" anchor="ctr">
            <a:normAutofit/>
          </a:bodyPr>
          <a:lstStyle/>
          <a:p>
            <a:pPr algn="ctr">
              <a:spcBef>
                <a:spcPct val="20000"/>
              </a:spcBef>
              <a:buClr>
                <a:srgbClr val="007DC5"/>
              </a:buClr>
              <a:buFont typeface="Wingdings 2" pitchFamily="18" charset="2"/>
              <a:buNone/>
              <a:defRPr/>
            </a:pPr>
            <a:r>
              <a:rPr lang="en-US" sz="2400" spc="150" dirty="0" smtClean="0">
                <a:solidFill>
                  <a:srgbClr val="FFFFFF"/>
                </a:solidFill>
                <a:latin typeface="Century Gothic" pitchFamily="34" charset="0"/>
                <a:cs typeface="Arial" pitchFamily="34" charset="0"/>
              </a:rPr>
              <a:t>www.healthpolicyproject.com</a:t>
            </a:r>
            <a:endParaRPr lang="en-US" sz="2400" spc="150" dirty="0">
              <a:solidFill>
                <a:srgbClr val="FFFFFF"/>
              </a:solidFill>
              <a:latin typeface="Century Gothic" pitchFamily="34" charset="0"/>
              <a:cs typeface="Arial" pitchFamily="34" charset="0"/>
            </a:endParaRPr>
          </a:p>
        </p:txBody>
      </p:sp>
      <p:sp>
        <p:nvSpPr>
          <p:cNvPr id="4" name="Title 2"/>
          <p:cNvSpPr txBox="1">
            <a:spLocks/>
          </p:cNvSpPr>
          <p:nvPr userDrawn="1"/>
        </p:nvSpPr>
        <p:spPr>
          <a:xfrm>
            <a:off x="1497228" y="1035058"/>
            <a:ext cx="6096000" cy="1828800"/>
          </a:xfrm>
          <a:prstGeom prst="rect">
            <a:avLst/>
          </a:prstGeom>
        </p:spPr>
        <p:txBody>
          <a:bodyPr vert="horz" lIns="91440" tIns="45720" rIns="91440" bIns="45720" rtlCol="0" anchor="ctr">
            <a:noAutofit/>
          </a:bodyPr>
          <a:lstStyle/>
          <a:p>
            <a:pPr algn="ctr">
              <a:spcBef>
                <a:spcPct val="0"/>
              </a:spcBef>
              <a:defRPr/>
            </a:pPr>
            <a:r>
              <a:rPr lang="en-US" sz="6000" spc="150" dirty="0" smtClean="0">
                <a:solidFill>
                  <a:prstClr val="white"/>
                </a:solidFill>
                <a:latin typeface="Century Gothic" pitchFamily="34" charset="0"/>
              </a:rPr>
              <a:t>Thank You!</a:t>
            </a:r>
            <a:endParaRPr lang="en-US" sz="6000" spc="150" dirty="0">
              <a:solidFill>
                <a:prstClr val="white"/>
              </a:solidFill>
              <a:latin typeface="Century Gothic" pitchFamily="34" charset="0"/>
            </a:endParaRPr>
          </a:p>
        </p:txBody>
      </p:sp>
      <p:sp>
        <p:nvSpPr>
          <p:cNvPr id="5" name="TextBox 3"/>
          <p:cNvSpPr txBox="1">
            <a:spLocks noChangeArrowheads="1"/>
          </p:cNvSpPr>
          <p:nvPr userDrawn="1"/>
        </p:nvSpPr>
        <p:spPr bwMode="auto">
          <a:xfrm>
            <a:off x="1497228" y="4630745"/>
            <a:ext cx="60960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defTabSz="457200" fontAlgn="base">
              <a:spcBef>
                <a:spcPct val="0"/>
              </a:spcBef>
              <a:spcAft>
                <a:spcPct val="0"/>
              </a:spcAft>
              <a:defRPr/>
            </a:pPr>
            <a:r>
              <a:rPr lang="en-US" sz="900" dirty="0" smtClean="0">
                <a:solidFill>
                  <a:prstClr val="white"/>
                </a:solidFill>
                <a:latin typeface="Arial"/>
              </a:rPr>
              <a:t>The Health Policy Project is a five-year cooperative agreement funded by the U.S. Agency for International Development under Agreement No. AID-OAA-A-10-00067, beginning September 30, 2010. It is implemented by Futures Group, in collaboration with Plan International USA, Avenir Health (formerly Futures Institute), Partners in Population and Development, Africa Regional Office (PPD ARO), Population Reference Bureau (PRB), RTI International, and the White Ribbon Alliance for Safe Motherhood (WRA).</a:t>
            </a:r>
          </a:p>
        </p:txBody>
      </p:sp>
      <p:cxnSp>
        <p:nvCxnSpPr>
          <p:cNvPr id="6" name="Straight Connector 5"/>
          <p:cNvCxnSpPr/>
          <p:nvPr userDrawn="1"/>
        </p:nvCxnSpPr>
        <p:spPr>
          <a:xfrm flipV="1">
            <a:off x="1610403" y="2935454"/>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1610403" y="3853447"/>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0913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Rectangle 8"/>
          <p:cNvSpPr/>
          <p:nvPr userDrawn="1"/>
        </p:nvSpPr>
        <p:spPr>
          <a:xfrm>
            <a:off x="0" y="0"/>
            <a:ext cx="9144000" cy="603986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cxnSp>
        <p:nvCxnSpPr>
          <p:cNvPr id="4" name="Straight Connector 3"/>
          <p:cNvCxnSpPr/>
          <p:nvPr userDrawn="1"/>
        </p:nvCxnSpPr>
        <p:spPr>
          <a:xfrm>
            <a:off x="4914884" y="914400"/>
            <a:ext cx="0" cy="365760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3209996" y="2494155"/>
            <a:ext cx="1700284" cy="1458685"/>
          </a:xfrm>
          <a:prstGeom prst="rect">
            <a:avLst/>
          </a:prstGeom>
          <a:solidFill>
            <a:srgbClr val="DDDDD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cxnSp>
        <p:nvCxnSpPr>
          <p:cNvPr id="8" name="Straight Connector 7"/>
          <p:cNvCxnSpPr/>
          <p:nvPr userDrawn="1"/>
        </p:nvCxnSpPr>
        <p:spPr>
          <a:xfrm>
            <a:off x="2743200" y="2492695"/>
            <a:ext cx="2182570" cy="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Picture Placeholder 14"/>
          <p:cNvSpPr>
            <a:spLocks noGrp="1"/>
          </p:cNvSpPr>
          <p:nvPr>
            <p:ph type="pic" sz="quarter" idx="10"/>
          </p:nvPr>
        </p:nvSpPr>
        <p:spPr>
          <a:xfrm>
            <a:off x="3209996" y="2494041"/>
            <a:ext cx="1704887" cy="1458912"/>
          </a:xfrm>
          <a:prstGeom prst="rect">
            <a:avLst/>
          </a:prstGeom>
          <a:ln>
            <a:solidFill>
              <a:schemeClr val="bg1"/>
            </a:solidFill>
          </a:ln>
        </p:spPr>
        <p:txBody>
          <a:bodyPr/>
          <a:lstStyle>
            <a:lvl1pPr marL="0" indent="0">
              <a:buNone/>
              <a:defRPr sz="1400"/>
            </a:lvl1pPr>
          </a:lstStyle>
          <a:p>
            <a:endParaRPr lang="en-US" dirty="0"/>
          </a:p>
        </p:txBody>
      </p:sp>
      <p:sp>
        <p:nvSpPr>
          <p:cNvPr id="17" name="Text Placeholder 16"/>
          <p:cNvSpPr>
            <a:spLocks noGrp="1" noChangeAspect="1"/>
          </p:cNvSpPr>
          <p:nvPr>
            <p:ph type="body" sz="quarter" idx="11" hasCustomPrompt="1"/>
          </p:nvPr>
        </p:nvSpPr>
        <p:spPr>
          <a:xfrm>
            <a:off x="4914191" y="1419720"/>
            <a:ext cx="3440742" cy="1846659"/>
          </a:xfrm>
          <a:prstGeom prst="rect">
            <a:avLst/>
          </a:prstGeom>
          <a:solidFill>
            <a:schemeClr val="tx2">
              <a:lumMod val="75000"/>
            </a:schemeClr>
          </a:solidFill>
          <a:ln w="9525">
            <a:solidFill>
              <a:schemeClr val="bg1"/>
            </a:solidFill>
          </a:ln>
        </p:spPr>
        <p:txBody>
          <a:bodyPr wrap="square" lIns="365760" tIns="182880" rIns="365760" bIns="182880" anchor="ctr" anchorCtr="0">
            <a:spAutoFit/>
          </a:bodyPr>
          <a:lstStyle>
            <a:lvl1pPr marL="0" indent="0" algn="r">
              <a:buNone/>
              <a:defRPr sz="2400" baseline="0">
                <a:solidFill>
                  <a:schemeClr val="bg2"/>
                </a:solidFill>
                <a:latin typeface="Century Gothic" pitchFamily="34" charset="0"/>
              </a:defRPr>
            </a:lvl1pPr>
          </a:lstStyle>
          <a:p>
            <a:pPr algn="r"/>
            <a:r>
              <a:rPr lang="en-US" dirty="0" smtClean="0">
                <a:solidFill>
                  <a:schemeClr val="bg1"/>
                </a:solidFill>
                <a:latin typeface="Century Gothic"/>
                <a:cs typeface="Century Gothic"/>
              </a:rPr>
              <a:t>Title of Presentation</a:t>
            </a:r>
            <a:br>
              <a:rPr lang="en-US" dirty="0" smtClean="0">
                <a:solidFill>
                  <a:schemeClr val="bg1"/>
                </a:solidFill>
                <a:latin typeface="Century Gothic"/>
                <a:cs typeface="Century Gothic"/>
              </a:rPr>
            </a:br>
            <a:r>
              <a:rPr lang="en-US" dirty="0" smtClean="0">
                <a:solidFill>
                  <a:schemeClr val="bg1"/>
                </a:solidFill>
                <a:latin typeface="Century Gothic"/>
                <a:cs typeface="Century Gothic"/>
              </a:rPr>
              <a:t>(Box resizes to the amount of text)</a:t>
            </a:r>
            <a:endParaRPr lang="en-US" dirty="0">
              <a:solidFill>
                <a:schemeClr val="bg1"/>
              </a:solidFill>
              <a:latin typeface="Century Gothic"/>
              <a:cs typeface="Century Gothic"/>
            </a:endParaRPr>
          </a:p>
        </p:txBody>
      </p:sp>
      <p:sp>
        <p:nvSpPr>
          <p:cNvPr id="19" name="Text Placeholder 18"/>
          <p:cNvSpPr>
            <a:spLocks noGrp="1" noChangeAspect="1"/>
          </p:cNvSpPr>
          <p:nvPr>
            <p:ph type="body" sz="quarter" idx="12" hasCustomPrompt="1"/>
          </p:nvPr>
        </p:nvSpPr>
        <p:spPr>
          <a:xfrm>
            <a:off x="4926066" y="4165600"/>
            <a:ext cx="3428141" cy="1200150"/>
          </a:xfrm>
          <a:prstGeom prst="rect">
            <a:avLst/>
          </a:prstGeom>
        </p:spPr>
        <p:txBody>
          <a:bodyPr lIns="365760" tIns="182880" rIns="365760" bIns="182880"/>
          <a:lstStyle>
            <a:lvl1pPr marL="0" indent="0" algn="r">
              <a:buNone/>
              <a:defRPr sz="1800" i="1" baseline="0">
                <a:solidFill>
                  <a:schemeClr val="bg2"/>
                </a:solidFill>
                <a:latin typeface="+mj-lt"/>
                <a:cs typeface="Times New Roman" pitchFamily="18" charset="0"/>
              </a:defRPr>
            </a:lvl1pPr>
            <a:lvl2pPr>
              <a:defRPr sz="2400" i="1">
                <a:solidFill>
                  <a:schemeClr val="bg2"/>
                </a:solidFill>
                <a:latin typeface="Minion Pro" pitchFamily="18" charset="0"/>
              </a:defRPr>
            </a:lvl2pPr>
            <a:lvl3pPr>
              <a:defRPr sz="2000" i="1">
                <a:solidFill>
                  <a:schemeClr val="bg2"/>
                </a:solidFill>
                <a:latin typeface="Minion Pro" pitchFamily="18" charset="0"/>
              </a:defRPr>
            </a:lvl3pPr>
            <a:lvl4pPr>
              <a:defRPr sz="1800" i="1">
                <a:solidFill>
                  <a:schemeClr val="bg2"/>
                </a:solidFill>
                <a:latin typeface="Minion Pro" pitchFamily="18" charset="0"/>
              </a:defRPr>
            </a:lvl4pPr>
            <a:lvl5pPr>
              <a:defRPr sz="1800" i="1">
                <a:solidFill>
                  <a:schemeClr val="bg2"/>
                </a:solidFill>
                <a:latin typeface="Minion Pro" pitchFamily="18" charset="0"/>
              </a:defRPr>
            </a:lvl5pPr>
          </a:lstStyle>
          <a:p>
            <a:pPr lvl="0"/>
            <a:r>
              <a:rPr lang="en-US" dirty="0" smtClean="0"/>
              <a:t>Author names here (Box resizes to the amount of text)</a:t>
            </a:r>
            <a:endParaRPr lang="en-US" dirty="0"/>
          </a:p>
        </p:txBody>
      </p:sp>
      <p:sp>
        <p:nvSpPr>
          <p:cNvPr id="23" name="Text Placeholder 22"/>
          <p:cNvSpPr>
            <a:spLocks noGrp="1" noChangeAspect="1"/>
          </p:cNvSpPr>
          <p:nvPr>
            <p:ph type="body" sz="quarter" idx="13" hasCustomPrompt="1"/>
          </p:nvPr>
        </p:nvSpPr>
        <p:spPr>
          <a:xfrm>
            <a:off x="4926067" y="3717985"/>
            <a:ext cx="3428141" cy="354406"/>
          </a:xfrm>
          <a:prstGeom prst="rect">
            <a:avLst/>
          </a:prstGeom>
        </p:spPr>
        <p:txBody>
          <a:bodyPr lIns="365760" tIns="182880" rIns="365760" bIns="182880" anchor="ctr" anchorCtr="0"/>
          <a:lstStyle>
            <a:lvl1pPr marL="0" indent="0" algn="r">
              <a:buNone/>
              <a:defRPr sz="1800" baseline="0">
                <a:solidFill>
                  <a:schemeClr val="bg2"/>
                </a:solidFill>
                <a:latin typeface="Century Gothic" pitchFamily="34" charset="0"/>
              </a:defRPr>
            </a:lvl1pPr>
          </a:lstStyle>
          <a:p>
            <a:pPr lvl="0"/>
            <a:r>
              <a:rPr lang="en-US" dirty="0" smtClean="0"/>
              <a:t>Month Day, Year</a:t>
            </a:r>
            <a:endParaRPr lang="en-US" dirty="0"/>
          </a:p>
        </p:txBody>
      </p:sp>
      <p:pic>
        <p:nvPicPr>
          <p:cNvPr id="10" name="Picture 9" descr="Policy-White (RBG).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2400" y="228600"/>
            <a:ext cx="1699870" cy="3352800"/>
          </a:xfrm>
          <a:prstGeom prst="rect">
            <a:avLst/>
          </a:prstGeom>
        </p:spPr>
      </p:pic>
      <p:pic>
        <p:nvPicPr>
          <p:cNvPr id="11" name="Picture Placeholder 9"/>
          <p:cNvPicPr>
            <a:picLocks noChangeAspect="1"/>
          </p:cNvPicPr>
          <p:nvPr userDrawn="1"/>
        </p:nvPicPr>
        <p:blipFill rotWithShape="1">
          <a:blip r:embed="rId3" cstate="email">
            <a:extLst>
              <a:ext uri="{28A0092B-C50C-407E-A947-70E740481C1C}">
                <a14:useLocalDpi xmlns:a14="http://schemas.microsoft.com/office/drawing/2010/main"/>
              </a:ext>
            </a:extLst>
          </a:blip>
          <a:srcRect l="1" r="-486"/>
          <a:stretch/>
        </p:blipFill>
        <p:spPr>
          <a:xfrm>
            <a:off x="3819896" y="6239878"/>
            <a:ext cx="1504208" cy="541922"/>
          </a:xfrm>
          <a:prstGeom prst="rect">
            <a:avLst/>
          </a:prstGeom>
          <a:ln>
            <a:noFill/>
          </a:ln>
        </p:spPr>
      </p:pic>
    </p:spTree>
    <p:extLst>
      <p:ext uri="{BB962C8B-B14F-4D97-AF65-F5344CB8AC3E}">
        <p14:creationId xmlns:p14="http://schemas.microsoft.com/office/powerpoint/2010/main" val="1016110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sp>
        <p:nvSpPr>
          <p:cNvPr id="8" name="Rectangle 7"/>
          <p:cNvSpPr/>
          <p:nvPr userDrawn="1"/>
        </p:nvSpPr>
        <p:spPr>
          <a:xfrm>
            <a:off x="0" y="0"/>
            <a:ext cx="9144000" cy="603986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3" name="Subtitle 1"/>
          <p:cNvSpPr txBox="1">
            <a:spLocks/>
          </p:cNvSpPr>
          <p:nvPr userDrawn="1"/>
        </p:nvSpPr>
        <p:spPr>
          <a:xfrm>
            <a:off x="1500403" y="3093881"/>
            <a:ext cx="6092825" cy="623887"/>
          </a:xfrm>
          <a:prstGeom prst="rect">
            <a:avLst/>
          </a:prstGeom>
        </p:spPr>
        <p:txBody>
          <a:bodyPr vert="horz" lIns="91440" tIns="45720" rIns="91440" bIns="45720" rtlCol="0" anchor="ctr">
            <a:normAutofit/>
          </a:bodyPr>
          <a:lstStyle/>
          <a:p>
            <a:pPr algn="ctr">
              <a:spcBef>
                <a:spcPct val="20000"/>
              </a:spcBef>
              <a:buClr>
                <a:srgbClr val="007DC5"/>
              </a:buClr>
              <a:buFont typeface="Wingdings 2" pitchFamily="18" charset="2"/>
              <a:buNone/>
              <a:defRPr/>
            </a:pPr>
            <a:r>
              <a:rPr lang="en-US" sz="2400" spc="150" dirty="0" smtClean="0">
                <a:solidFill>
                  <a:srgbClr val="FFFFFF"/>
                </a:solidFill>
                <a:latin typeface="Century Gothic" pitchFamily="34" charset="0"/>
                <a:cs typeface="Arial" pitchFamily="34" charset="0"/>
              </a:rPr>
              <a:t>www.healthpolicyproject.com</a:t>
            </a:r>
            <a:endParaRPr lang="en-US" sz="2400" spc="150" dirty="0">
              <a:solidFill>
                <a:srgbClr val="FFFFFF"/>
              </a:solidFill>
              <a:latin typeface="Century Gothic" pitchFamily="34" charset="0"/>
              <a:cs typeface="Arial" pitchFamily="34" charset="0"/>
            </a:endParaRPr>
          </a:p>
        </p:txBody>
      </p:sp>
      <p:sp>
        <p:nvSpPr>
          <p:cNvPr id="4" name="Title 2"/>
          <p:cNvSpPr txBox="1">
            <a:spLocks/>
          </p:cNvSpPr>
          <p:nvPr userDrawn="1"/>
        </p:nvSpPr>
        <p:spPr>
          <a:xfrm>
            <a:off x="1497228" y="1035058"/>
            <a:ext cx="6096000" cy="1828800"/>
          </a:xfrm>
          <a:prstGeom prst="rect">
            <a:avLst/>
          </a:prstGeom>
        </p:spPr>
        <p:txBody>
          <a:bodyPr vert="horz" lIns="91440" tIns="45720" rIns="91440" bIns="45720" rtlCol="0" anchor="ctr">
            <a:noAutofit/>
          </a:bodyPr>
          <a:lstStyle/>
          <a:p>
            <a:pPr algn="ctr">
              <a:spcBef>
                <a:spcPct val="0"/>
              </a:spcBef>
              <a:defRPr/>
            </a:pPr>
            <a:r>
              <a:rPr lang="en-US" sz="6000" spc="150" dirty="0" smtClean="0">
                <a:solidFill>
                  <a:prstClr val="white"/>
                </a:solidFill>
                <a:latin typeface="Century Gothic" pitchFamily="34" charset="0"/>
              </a:rPr>
              <a:t>Thank You!</a:t>
            </a:r>
            <a:endParaRPr lang="en-US" sz="6000" spc="150" dirty="0">
              <a:solidFill>
                <a:prstClr val="white"/>
              </a:solidFill>
              <a:latin typeface="Century Gothic" pitchFamily="34" charset="0"/>
            </a:endParaRPr>
          </a:p>
        </p:txBody>
      </p:sp>
      <p:sp>
        <p:nvSpPr>
          <p:cNvPr id="5" name="TextBox 3"/>
          <p:cNvSpPr txBox="1">
            <a:spLocks noChangeArrowheads="1"/>
          </p:cNvSpPr>
          <p:nvPr userDrawn="1"/>
        </p:nvSpPr>
        <p:spPr bwMode="auto">
          <a:xfrm>
            <a:off x="1497228" y="4630745"/>
            <a:ext cx="6096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defTabSz="457200" fontAlgn="base">
              <a:spcBef>
                <a:spcPct val="0"/>
              </a:spcBef>
              <a:spcAft>
                <a:spcPct val="0"/>
              </a:spcAft>
              <a:defRPr/>
            </a:pPr>
            <a:r>
              <a:rPr lang="en-US" sz="900" dirty="0" smtClean="0">
                <a:solidFill>
                  <a:prstClr val="white"/>
                </a:solidFill>
                <a:latin typeface="Arial"/>
              </a:rPr>
              <a:t>The Health Policy Project is a five-year cooperative agreement funded by the U.S. Agency for International Development under Agreement No. AID-OAA-A-10-00067, beginning September 30, 2010. The project’s HIV activities are supported by the U.S. President’s Emergency Plan for AIDS Relief (PEPFAR). It is implemented by Futures Group, in collaboration with CEDPA (part of Plan International USA), Futures Institute, Partners in Population and Development, Africa Regional Office (PPD ARO), Population Reference Bureau (PRB), RTI International, and the White Ribbon Alliance for Safe Motherhood (WRA).</a:t>
            </a:r>
          </a:p>
        </p:txBody>
      </p:sp>
      <p:cxnSp>
        <p:nvCxnSpPr>
          <p:cNvPr id="6" name="Straight Connector 5"/>
          <p:cNvCxnSpPr/>
          <p:nvPr userDrawn="1"/>
        </p:nvCxnSpPr>
        <p:spPr>
          <a:xfrm flipV="1">
            <a:off x="1610403" y="2935454"/>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1610403" y="3853447"/>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9" name="Picture Placeholder 9"/>
          <p:cNvPicPr>
            <a:picLocks noChangeAspect="1"/>
          </p:cNvPicPr>
          <p:nvPr userDrawn="1"/>
        </p:nvPicPr>
        <p:blipFill rotWithShape="1">
          <a:blip r:embed="rId2" cstate="email">
            <a:extLst>
              <a:ext uri="{28A0092B-C50C-407E-A947-70E740481C1C}">
                <a14:useLocalDpi xmlns:a14="http://schemas.microsoft.com/office/drawing/2010/main"/>
              </a:ext>
            </a:extLst>
          </a:blip>
          <a:srcRect l="1" r="-486"/>
          <a:stretch/>
        </p:blipFill>
        <p:spPr>
          <a:xfrm>
            <a:off x="3794711" y="6239878"/>
            <a:ext cx="1504208" cy="541922"/>
          </a:xfrm>
          <a:prstGeom prst="rect">
            <a:avLst/>
          </a:prstGeom>
          <a:ln>
            <a:noFill/>
          </a:ln>
        </p:spPr>
      </p:pic>
    </p:spTree>
    <p:extLst>
      <p:ext uri="{BB962C8B-B14F-4D97-AF65-F5344CB8AC3E}">
        <p14:creationId xmlns:p14="http://schemas.microsoft.com/office/powerpoint/2010/main" val="284365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9" name="Rectangle 8"/>
          <p:cNvSpPr/>
          <p:nvPr userDrawn="1"/>
        </p:nvSpPr>
        <p:spPr>
          <a:xfrm>
            <a:off x="0" y="0"/>
            <a:ext cx="9144000" cy="6039860"/>
          </a:xfrm>
          <a:prstGeom prst="rect">
            <a:avLst/>
          </a:prstGeom>
          <a:solidFill>
            <a:srgbClr val="8B15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cxnSp>
        <p:nvCxnSpPr>
          <p:cNvPr id="4" name="Straight Connector 3"/>
          <p:cNvCxnSpPr/>
          <p:nvPr userDrawn="1"/>
        </p:nvCxnSpPr>
        <p:spPr>
          <a:xfrm>
            <a:off x="4914884" y="914400"/>
            <a:ext cx="0" cy="365760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3209996" y="2494155"/>
            <a:ext cx="1700284" cy="1458685"/>
          </a:xfrm>
          <a:prstGeom prst="rect">
            <a:avLst/>
          </a:prstGeom>
          <a:solidFill>
            <a:srgbClr val="DDDDD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cxnSp>
        <p:nvCxnSpPr>
          <p:cNvPr id="8" name="Straight Connector 7"/>
          <p:cNvCxnSpPr/>
          <p:nvPr userDrawn="1"/>
        </p:nvCxnSpPr>
        <p:spPr>
          <a:xfrm>
            <a:off x="2743200" y="2492695"/>
            <a:ext cx="2182570" cy="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Picture Placeholder 14"/>
          <p:cNvSpPr>
            <a:spLocks noGrp="1"/>
          </p:cNvSpPr>
          <p:nvPr>
            <p:ph type="pic" sz="quarter" idx="10"/>
          </p:nvPr>
        </p:nvSpPr>
        <p:spPr>
          <a:xfrm>
            <a:off x="3209996" y="2494041"/>
            <a:ext cx="1704887" cy="1458912"/>
          </a:xfrm>
          <a:prstGeom prst="rect">
            <a:avLst/>
          </a:prstGeom>
          <a:ln>
            <a:solidFill>
              <a:schemeClr val="bg1"/>
            </a:solidFill>
          </a:ln>
        </p:spPr>
        <p:txBody>
          <a:bodyPr/>
          <a:lstStyle>
            <a:lvl1pPr marL="0" indent="0">
              <a:buNone/>
              <a:defRPr sz="1400"/>
            </a:lvl1pPr>
          </a:lstStyle>
          <a:p>
            <a:endParaRPr lang="en-US" dirty="0"/>
          </a:p>
        </p:txBody>
      </p:sp>
      <p:sp>
        <p:nvSpPr>
          <p:cNvPr id="17" name="Text Placeholder 16"/>
          <p:cNvSpPr>
            <a:spLocks noGrp="1" noChangeAspect="1"/>
          </p:cNvSpPr>
          <p:nvPr>
            <p:ph type="body" sz="quarter" idx="11" hasCustomPrompt="1"/>
          </p:nvPr>
        </p:nvSpPr>
        <p:spPr>
          <a:xfrm>
            <a:off x="4914191" y="1419720"/>
            <a:ext cx="3440742" cy="1846659"/>
          </a:xfrm>
          <a:prstGeom prst="rect">
            <a:avLst/>
          </a:prstGeom>
          <a:solidFill>
            <a:schemeClr val="tx2"/>
          </a:solidFill>
          <a:ln w="9525">
            <a:solidFill>
              <a:schemeClr val="bg1"/>
            </a:solidFill>
          </a:ln>
        </p:spPr>
        <p:txBody>
          <a:bodyPr wrap="square" lIns="365760" tIns="182880" rIns="365760" bIns="182880" anchor="ctr" anchorCtr="0">
            <a:spAutoFit/>
          </a:bodyPr>
          <a:lstStyle>
            <a:lvl1pPr marL="0" indent="0" algn="r">
              <a:buNone/>
              <a:defRPr sz="2400" baseline="0">
                <a:solidFill>
                  <a:schemeClr val="bg2"/>
                </a:solidFill>
                <a:latin typeface="Century Gothic" pitchFamily="34" charset="0"/>
              </a:defRPr>
            </a:lvl1pPr>
          </a:lstStyle>
          <a:p>
            <a:pPr algn="r"/>
            <a:r>
              <a:rPr lang="en-US" dirty="0" smtClean="0">
                <a:solidFill>
                  <a:schemeClr val="bg1"/>
                </a:solidFill>
                <a:latin typeface="Century Gothic"/>
                <a:cs typeface="Century Gothic"/>
              </a:rPr>
              <a:t>Title of Presentation</a:t>
            </a:r>
            <a:br>
              <a:rPr lang="en-US" dirty="0" smtClean="0">
                <a:solidFill>
                  <a:schemeClr val="bg1"/>
                </a:solidFill>
                <a:latin typeface="Century Gothic"/>
                <a:cs typeface="Century Gothic"/>
              </a:rPr>
            </a:br>
            <a:r>
              <a:rPr lang="en-US" dirty="0" smtClean="0">
                <a:solidFill>
                  <a:schemeClr val="bg1"/>
                </a:solidFill>
                <a:latin typeface="Century Gothic"/>
                <a:cs typeface="Century Gothic"/>
              </a:rPr>
              <a:t>(Box resizes to the amount of text)</a:t>
            </a:r>
            <a:endParaRPr lang="en-US" dirty="0">
              <a:solidFill>
                <a:schemeClr val="bg1"/>
              </a:solidFill>
              <a:latin typeface="Century Gothic"/>
              <a:cs typeface="Century Gothic"/>
            </a:endParaRPr>
          </a:p>
        </p:txBody>
      </p:sp>
      <p:sp>
        <p:nvSpPr>
          <p:cNvPr id="19" name="Text Placeholder 18"/>
          <p:cNvSpPr>
            <a:spLocks noGrp="1" noChangeAspect="1"/>
          </p:cNvSpPr>
          <p:nvPr>
            <p:ph type="body" sz="quarter" idx="12" hasCustomPrompt="1"/>
          </p:nvPr>
        </p:nvSpPr>
        <p:spPr>
          <a:xfrm>
            <a:off x="4926066" y="4165600"/>
            <a:ext cx="3428141" cy="1200150"/>
          </a:xfrm>
          <a:prstGeom prst="rect">
            <a:avLst/>
          </a:prstGeom>
        </p:spPr>
        <p:txBody>
          <a:bodyPr lIns="365760" tIns="182880" rIns="365760" bIns="182880"/>
          <a:lstStyle>
            <a:lvl1pPr marL="0" indent="0" algn="r">
              <a:buNone/>
              <a:defRPr sz="1800" i="1" baseline="0">
                <a:solidFill>
                  <a:schemeClr val="bg2"/>
                </a:solidFill>
                <a:latin typeface="+mj-lt"/>
                <a:cs typeface="Times New Roman" pitchFamily="18" charset="0"/>
              </a:defRPr>
            </a:lvl1pPr>
            <a:lvl2pPr>
              <a:defRPr sz="2400" i="1">
                <a:solidFill>
                  <a:schemeClr val="bg2"/>
                </a:solidFill>
                <a:latin typeface="Minion Pro" pitchFamily="18" charset="0"/>
              </a:defRPr>
            </a:lvl2pPr>
            <a:lvl3pPr>
              <a:defRPr sz="2000" i="1">
                <a:solidFill>
                  <a:schemeClr val="bg2"/>
                </a:solidFill>
                <a:latin typeface="Minion Pro" pitchFamily="18" charset="0"/>
              </a:defRPr>
            </a:lvl3pPr>
            <a:lvl4pPr>
              <a:defRPr sz="1800" i="1">
                <a:solidFill>
                  <a:schemeClr val="bg2"/>
                </a:solidFill>
                <a:latin typeface="Minion Pro" pitchFamily="18" charset="0"/>
              </a:defRPr>
            </a:lvl4pPr>
            <a:lvl5pPr>
              <a:defRPr sz="1800" i="1">
                <a:solidFill>
                  <a:schemeClr val="bg2"/>
                </a:solidFill>
                <a:latin typeface="Minion Pro" pitchFamily="18" charset="0"/>
              </a:defRPr>
            </a:lvl5pPr>
          </a:lstStyle>
          <a:p>
            <a:pPr lvl="0"/>
            <a:r>
              <a:rPr lang="en-US" dirty="0" smtClean="0"/>
              <a:t>Author names here (Box resizes to the amount of text)</a:t>
            </a:r>
            <a:endParaRPr lang="en-US" dirty="0"/>
          </a:p>
        </p:txBody>
      </p:sp>
      <p:sp>
        <p:nvSpPr>
          <p:cNvPr id="23" name="Text Placeholder 22"/>
          <p:cNvSpPr>
            <a:spLocks noGrp="1" noChangeAspect="1"/>
          </p:cNvSpPr>
          <p:nvPr>
            <p:ph type="body" sz="quarter" idx="13" hasCustomPrompt="1"/>
          </p:nvPr>
        </p:nvSpPr>
        <p:spPr>
          <a:xfrm>
            <a:off x="4926067" y="3717985"/>
            <a:ext cx="3428141" cy="354406"/>
          </a:xfrm>
          <a:prstGeom prst="rect">
            <a:avLst/>
          </a:prstGeom>
        </p:spPr>
        <p:txBody>
          <a:bodyPr lIns="365760" tIns="182880" rIns="365760" bIns="182880" anchor="ctr" anchorCtr="0"/>
          <a:lstStyle>
            <a:lvl1pPr marL="0" indent="0" algn="r">
              <a:buNone/>
              <a:defRPr sz="1800" baseline="0">
                <a:solidFill>
                  <a:schemeClr val="bg2"/>
                </a:solidFill>
                <a:latin typeface="Century Gothic" pitchFamily="34" charset="0"/>
              </a:defRPr>
            </a:lvl1pPr>
          </a:lstStyle>
          <a:p>
            <a:pPr lvl="0"/>
            <a:r>
              <a:rPr lang="en-US" dirty="0" smtClean="0"/>
              <a:t>Month Day, Year</a:t>
            </a:r>
            <a:endParaRPr lang="en-US" dirty="0"/>
          </a:p>
        </p:txBody>
      </p:sp>
      <p:pic>
        <p:nvPicPr>
          <p:cNvPr id="10" name="Picture 9" descr="Policy-White (RBG).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2400" y="228600"/>
            <a:ext cx="1699870" cy="3352800"/>
          </a:xfrm>
          <a:prstGeom prst="rect">
            <a:avLst/>
          </a:prstGeom>
        </p:spPr>
      </p:pic>
      <p:pic>
        <p:nvPicPr>
          <p:cNvPr id="11" name="Picture Placeholder 9"/>
          <p:cNvPicPr>
            <a:picLocks noChangeAspect="1"/>
          </p:cNvPicPr>
          <p:nvPr userDrawn="1"/>
        </p:nvPicPr>
        <p:blipFill rotWithShape="1">
          <a:blip r:embed="rId3" cstate="email">
            <a:extLst>
              <a:ext uri="{28A0092B-C50C-407E-A947-70E740481C1C}">
                <a14:useLocalDpi xmlns:a14="http://schemas.microsoft.com/office/drawing/2010/main"/>
              </a:ext>
            </a:extLst>
          </a:blip>
          <a:srcRect l="1" r="-486"/>
          <a:stretch/>
        </p:blipFill>
        <p:spPr>
          <a:xfrm>
            <a:off x="3819896" y="6239878"/>
            <a:ext cx="1504208" cy="541922"/>
          </a:xfrm>
          <a:prstGeom prst="rect">
            <a:avLst/>
          </a:prstGeom>
          <a:ln>
            <a:noFill/>
          </a:ln>
        </p:spPr>
      </p:pic>
    </p:spTree>
    <p:extLst>
      <p:ext uri="{BB962C8B-B14F-4D97-AF65-F5344CB8AC3E}">
        <p14:creationId xmlns:p14="http://schemas.microsoft.com/office/powerpoint/2010/main" val="396805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hank You Slide">
    <p:spTree>
      <p:nvGrpSpPr>
        <p:cNvPr id="1" name=""/>
        <p:cNvGrpSpPr/>
        <p:nvPr/>
      </p:nvGrpSpPr>
      <p:grpSpPr>
        <a:xfrm>
          <a:off x="0" y="0"/>
          <a:ext cx="0" cy="0"/>
          <a:chOff x="0" y="0"/>
          <a:chExt cx="0" cy="0"/>
        </a:xfrm>
      </p:grpSpPr>
      <p:sp>
        <p:nvSpPr>
          <p:cNvPr id="8" name="Rectangle 7"/>
          <p:cNvSpPr/>
          <p:nvPr userDrawn="1"/>
        </p:nvSpPr>
        <p:spPr>
          <a:xfrm>
            <a:off x="0" y="0"/>
            <a:ext cx="9144000" cy="6039860"/>
          </a:xfrm>
          <a:prstGeom prst="rect">
            <a:avLst/>
          </a:prstGeom>
          <a:solidFill>
            <a:srgbClr val="8B15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3" name="Subtitle 1"/>
          <p:cNvSpPr txBox="1">
            <a:spLocks/>
          </p:cNvSpPr>
          <p:nvPr userDrawn="1"/>
        </p:nvSpPr>
        <p:spPr>
          <a:xfrm>
            <a:off x="1500403" y="3093881"/>
            <a:ext cx="6092825" cy="623887"/>
          </a:xfrm>
          <a:prstGeom prst="rect">
            <a:avLst/>
          </a:prstGeom>
        </p:spPr>
        <p:txBody>
          <a:bodyPr vert="horz" lIns="91440" tIns="45720" rIns="91440" bIns="45720" rtlCol="0" anchor="ctr">
            <a:normAutofit/>
          </a:bodyPr>
          <a:lstStyle/>
          <a:p>
            <a:pPr algn="ctr">
              <a:spcBef>
                <a:spcPct val="20000"/>
              </a:spcBef>
              <a:buClr>
                <a:srgbClr val="007DC5"/>
              </a:buClr>
              <a:buFont typeface="Wingdings 2" pitchFamily="18" charset="2"/>
              <a:buNone/>
              <a:defRPr/>
            </a:pPr>
            <a:r>
              <a:rPr lang="en-US" sz="2400" spc="150" dirty="0" smtClean="0">
                <a:solidFill>
                  <a:srgbClr val="FFFFFF"/>
                </a:solidFill>
                <a:latin typeface="Century Gothic" pitchFamily="34" charset="0"/>
                <a:cs typeface="Arial" pitchFamily="34" charset="0"/>
              </a:rPr>
              <a:t>www.healthpolicyproject.com</a:t>
            </a:r>
            <a:endParaRPr lang="en-US" sz="2400" spc="150" dirty="0">
              <a:solidFill>
                <a:srgbClr val="FFFFFF"/>
              </a:solidFill>
              <a:latin typeface="Century Gothic" pitchFamily="34" charset="0"/>
              <a:cs typeface="Arial" pitchFamily="34" charset="0"/>
            </a:endParaRPr>
          </a:p>
        </p:txBody>
      </p:sp>
      <p:sp>
        <p:nvSpPr>
          <p:cNvPr id="4" name="Title 2"/>
          <p:cNvSpPr txBox="1">
            <a:spLocks/>
          </p:cNvSpPr>
          <p:nvPr userDrawn="1"/>
        </p:nvSpPr>
        <p:spPr>
          <a:xfrm>
            <a:off x="1497228" y="1035058"/>
            <a:ext cx="6096000" cy="1828800"/>
          </a:xfrm>
          <a:prstGeom prst="rect">
            <a:avLst/>
          </a:prstGeom>
        </p:spPr>
        <p:txBody>
          <a:bodyPr vert="horz" lIns="91440" tIns="45720" rIns="91440" bIns="45720" rtlCol="0" anchor="ctr">
            <a:noAutofit/>
          </a:bodyPr>
          <a:lstStyle/>
          <a:p>
            <a:pPr algn="ctr">
              <a:spcBef>
                <a:spcPct val="0"/>
              </a:spcBef>
              <a:defRPr/>
            </a:pPr>
            <a:r>
              <a:rPr lang="en-US" sz="6000" spc="150" dirty="0" smtClean="0">
                <a:solidFill>
                  <a:prstClr val="white"/>
                </a:solidFill>
                <a:latin typeface="Century Gothic" pitchFamily="34" charset="0"/>
              </a:rPr>
              <a:t>Thank You!</a:t>
            </a:r>
            <a:endParaRPr lang="en-US" sz="6000" spc="150" dirty="0">
              <a:solidFill>
                <a:prstClr val="white"/>
              </a:solidFill>
              <a:latin typeface="Century Gothic" pitchFamily="34" charset="0"/>
            </a:endParaRPr>
          </a:p>
        </p:txBody>
      </p:sp>
      <p:sp>
        <p:nvSpPr>
          <p:cNvPr id="5" name="TextBox 3"/>
          <p:cNvSpPr txBox="1">
            <a:spLocks noChangeArrowheads="1"/>
          </p:cNvSpPr>
          <p:nvPr userDrawn="1"/>
        </p:nvSpPr>
        <p:spPr bwMode="auto">
          <a:xfrm>
            <a:off x="1497228" y="4630745"/>
            <a:ext cx="6096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defTabSz="457200" fontAlgn="base">
              <a:spcBef>
                <a:spcPct val="0"/>
              </a:spcBef>
              <a:spcAft>
                <a:spcPct val="0"/>
              </a:spcAft>
              <a:defRPr/>
            </a:pPr>
            <a:r>
              <a:rPr lang="en-US" sz="900" dirty="0" smtClean="0">
                <a:solidFill>
                  <a:prstClr val="white"/>
                </a:solidFill>
                <a:latin typeface="Arial"/>
              </a:rPr>
              <a:t>The Health Policy Project is a five-year cooperative agreement funded by the U.S. Agency for International Development under Agreement No. AID-OAA-A-10-00067, beginning September 30, 2010. The project’s HIV activities are supported by the U.S. President’s Emergency Plan for AIDS Relief (PEPFAR). It is implemented by Futures Group, in collaboration with CEDPA (part of Plan International USA), Futures Institute, Partners in Population and Development, Africa Regional Office (PPD ARO), Population Reference Bureau (PRB), RTI International, and the White Ribbon Alliance for Safe Motherhood (WRA).</a:t>
            </a:r>
          </a:p>
        </p:txBody>
      </p:sp>
      <p:cxnSp>
        <p:nvCxnSpPr>
          <p:cNvPr id="6" name="Straight Connector 5"/>
          <p:cNvCxnSpPr/>
          <p:nvPr userDrawn="1"/>
        </p:nvCxnSpPr>
        <p:spPr>
          <a:xfrm flipV="1">
            <a:off x="1610403" y="2935454"/>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1610403" y="3853447"/>
            <a:ext cx="5982825" cy="1588"/>
          </a:xfrm>
          <a:prstGeom prst="line">
            <a:avLst/>
          </a:prstGeom>
          <a:ln w="9525"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9" name="Picture Placeholder 9"/>
          <p:cNvPicPr>
            <a:picLocks noChangeAspect="1"/>
          </p:cNvPicPr>
          <p:nvPr userDrawn="1"/>
        </p:nvPicPr>
        <p:blipFill rotWithShape="1">
          <a:blip r:embed="rId2" cstate="email">
            <a:extLst>
              <a:ext uri="{28A0092B-C50C-407E-A947-70E740481C1C}">
                <a14:useLocalDpi xmlns:a14="http://schemas.microsoft.com/office/drawing/2010/main"/>
              </a:ext>
            </a:extLst>
          </a:blip>
          <a:srcRect l="1" r="-486"/>
          <a:stretch/>
        </p:blipFill>
        <p:spPr>
          <a:xfrm>
            <a:off x="3819896" y="6239878"/>
            <a:ext cx="1504208" cy="541922"/>
          </a:xfrm>
          <a:prstGeom prst="rect">
            <a:avLst/>
          </a:prstGeom>
          <a:ln>
            <a:noFill/>
          </a:ln>
        </p:spPr>
      </p:pic>
    </p:spTree>
    <p:extLst>
      <p:ext uri="{BB962C8B-B14F-4D97-AF65-F5344CB8AC3E}">
        <p14:creationId xmlns:p14="http://schemas.microsoft.com/office/powerpoint/2010/main" val="85391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11" name="Rectangle 10"/>
          <p:cNvSpPr/>
          <p:nvPr userDrawn="1"/>
        </p:nvSpPr>
        <p:spPr>
          <a:xfrm>
            <a:off x="0" y="0"/>
            <a:ext cx="9144000" cy="6858000"/>
          </a:xfrm>
          <a:prstGeom prst="rect">
            <a:avLst/>
          </a:prstGeom>
          <a:solidFill>
            <a:srgbClr val="8B15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28" name="Text Placeholder 27"/>
          <p:cNvSpPr>
            <a:spLocks noGrp="1"/>
          </p:cNvSpPr>
          <p:nvPr>
            <p:ph type="body" sz="quarter" idx="10" hasCustomPrompt="1"/>
          </p:nvPr>
        </p:nvSpPr>
        <p:spPr>
          <a:xfrm>
            <a:off x="835572" y="2065502"/>
            <a:ext cx="7567613" cy="1592098"/>
          </a:xfrm>
          <a:prstGeom prst="rect">
            <a:avLst/>
          </a:prstGeom>
        </p:spPr>
        <p:txBody>
          <a:bodyPr anchor="ctr" anchorCtr="0"/>
          <a:lstStyle>
            <a:lvl1pPr algn="ctr">
              <a:defRPr sz="4400" baseline="0">
                <a:solidFill>
                  <a:schemeClr val="bg1"/>
                </a:solidFill>
                <a:latin typeface="+mj-lt"/>
              </a:defRPr>
            </a:lvl1pPr>
          </a:lstStyle>
          <a:p>
            <a:pPr lvl="0"/>
            <a:r>
              <a:rPr lang="en-US" dirty="0" smtClean="0"/>
              <a:t>Enter Section Title</a:t>
            </a:r>
            <a:endParaRPr lang="en-US" dirty="0"/>
          </a:p>
        </p:txBody>
      </p:sp>
      <p:cxnSp>
        <p:nvCxnSpPr>
          <p:cNvPr id="29" name="Straight Connector 28"/>
          <p:cNvCxnSpPr/>
          <p:nvPr userDrawn="1"/>
        </p:nvCxnSpPr>
        <p:spPr>
          <a:xfrm>
            <a:off x="1132173" y="2068678"/>
            <a:ext cx="6771598" cy="0"/>
          </a:xfrm>
          <a:prstGeom prst="line">
            <a:avLst/>
          </a:prstGeom>
          <a:ln w="190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a:off x="1132174" y="3652555"/>
            <a:ext cx="6771597" cy="1588"/>
          </a:xfrm>
          <a:prstGeom prst="line">
            <a:avLst/>
          </a:prstGeom>
          <a:ln w="190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2" name="Text Placeholder 31"/>
          <p:cNvSpPr>
            <a:spLocks noGrp="1"/>
          </p:cNvSpPr>
          <p:nvPr>
            <p:ph type="body" sz="quarter" idx="11" hasCustomPrompt="1"/>
          </p:nvPr>
        </p:nvSpPr>
        <p:spPr>
          <a:xfrm>
            <a:off x="1767332" y="3964753"/>
            <a:ext cx="5668963" cy="1844675"/>
          </a:xfrm>
          <a:prstGeom prst="rect">
            <a:avLst/>
          </a:prstGeom>
        </p:spPr>
        <p:txBody>
          <a:bodyPr/>
          <a:lstStyle>
            <a:lvl1pPr algn="ctr">
              <a:defRPr i="1">
                <a:solidFill>
                  <a:schemeClr val="bg1"/>
                </a:solidFill>
              </a:defRPr>
            </a:lvl1pPr>
          </a:lstStyle>
          <a:p>
            <a:pPr lvl="0"/>
            <a:r>
              <a:rPr lang="en-US" dirty="0" smtClean="0"/>
              <a:t>“insert quote here”</a:t>
            </a:r>
            <a:endParaRPr lang="en-US" dirty="0"/>
          </a:p>
        </p:txBody>
      </p:sp>
    </p:spTree>
    <p:extLst>
      <p:ext uri="{BB962C8B-B14F-4D97-AF65-F5344CB8AC3E}">
        <p14:creationId xmlns:p14="http://schemas.microsoft.com/office/powerpoint/2010/main" val="115226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HPP Two Columns">
    <p:spTree>
      <p:nvGrpSpPr>
        <p:cNvPr id="1" name=""/>
        <p:cNvGrpSpPr/>
        <p:nvPr/>
      </p:nvGrpSpPr>
      <p:grpSpPr>
        <a:xfrm>
          <a:off x="0" y="0"/>
          <a:ext cx="0" cy="0"/>
          <a:chOff x="0" y="0"/>
          <a:chExt cx="0" cy="0"/>
        </a:xfrm>
      </p:grpSpPr>
      <p:sp>
        <p:nvSpPr>
          <p:cNvPr id="13" name="Text Placeholder 16"/>
          <p:cNvSpPr>
            <a:spLocks noGrp="1"/>
          </p:cNvSpPr>
          <p:nvPr>
            <p:ph type="body" sz="quarter" idx="20" hasCustomPrompt="1"/>
          </p:nvPr>
        </p:nvSpPr>
        <p:spPr>
          <a:xfrm>
            <a:off x="879471" y="6348046"/>
            <a:ext cx="5556498" cy="334351"/>
          </a:xfrm>
          <a:prstGeom prst="rect">
            <a:avLst/>
          </a:prstGeom>
        </p:spPr>
        <p:txBody>
          <a:bodyPr lIns="0" tIns="0" rIns="0" bIns="0" anchor="b"/>
          <a:lstStyle>
            <a:lvl1pPr>
              <a:spcBef>
                <a:spcPts val="0"/>
              </a:spcBef>
              <a:spcAft>
                <a:spcPts val="0"/>
              </a:spcAft>
              <a:defRPr sz="1000" baseline="0">
                <a:solidFill>
                  <a:schemeClr val="accent6"/>
                </a:solidFill>
                <a:latin typeface="+mn-lt"/>
              </a:defRPr>
            </a:lvl1pPr>
          </a:lstStyle>
          <a:p>
            <a:pPr lvl="0"/>
            <a:r>
              <a:rPr lang="en-US" dirty="0" smtClean="0"/>
              <a:t>Click to add source information (10 pt.)</a:t>
            </a:r>
          </a:p>
        </p:txBody>
      </p:sp>
      <p:sp>
        <p:nvSpPr>
          <p:cNvPr id="7" name="Text Placeholder 11"/>
          <p:cNvSpPr>
            <a:spLocks noGrp="1"/>
          </p:cNvSpPr>
          <p:nvPr>
            <p:ph type="body" sz="quarter" idx="18"/>
          </p:nvPr>
        </p:nvSpPr>
        <p:spPr>
          <a:xfrm>
            <a:off x="838200" y="1676400"/>
            <a:ext cx="3810000" cy="4389120"/>
          </a:xfrm>
          <a:prstGeom prst="rect">
            <a:avLst/>
          </a:prstGeom>
        </p:spPr>
        <p:txBody>
          <a:bodyPr lIns="0" rIns="0"/>
          <a:lstStyle>
            <a:lvl1pPr marL="342900" indent="-342900">
              <a:spcBef>
                <a:spcPts val="1800"/>
              </a:spcBef>
              <a:spcAft>
                <a:spcPts val="0"/>
              </a:spcAft>
              <a:buSzPct val="110000"/>
              <a:buFont typeface="Webdings" panose="05030102010509060703" pitchFamily="18" charset="2"/>
              <a:buChar char="&lt;"/>
              <a:defRPr sz="2000"/>
            </a:lvl1pPr>
            <a:lvl2pPr marL="688975" indent="-349250">
              <a:spcBef>
                <a:spcPts val="600"/>
              </a:spcBef>
              <a:spcAft>
                <a:spcPts val="0"/>
              </a:spcAft>
              <a:buClr>
                <a:schemeClr val="accent6"/>
              </a:buClr>
              <a:buSzPct val="90000"/>
              <a:buFont typeface="Webdings" pitchFamily="18" charset="2"/>
              <a:buChar char=""/>
              <a:defRPr sz="1800">
                <a:solidFill>
                  <a:schemeClr val="accent6"/>
                </a:solidFill>
              </a:defRPr>
            </a:lvl2pPr>
            <a:lvl3pPr marL="976313" indent="-287338">
              <a:spcBef>
                <a:spcPts val="300"/>
              </a:spcBef>
              <a:spcAft>
                <a:spcPts val="0"/>
              </a:spcAft>
              <a:defRPr sz="1600"/>
            </a:lvl3pPr>
            <a:lvl4pPr marL="1254125" indent="-277813">
              <a:spcBef>
                <a:spcPts val="300"/>
              </a:spcBef>
              <a:spcAft>
                <a:spcPts val="0"/>
              </a:spcAft>
              <a:defRPr sz="1600">
                <a:solidFill>
                  <a:schemeClr val="accent6"/>
                </a:solidFill>
              </a:defRPr>
            </a:lvl4pPr>
            <a:lvl5pPr marL="1428750" indent="-174625">
              <a:spcBef>
                <a:spcPts val="300"/>
              </a:spcBef>
              <a:spcAft>
                <a:spcPts val="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9" name="Title Placeholder 1"/>
          <p:cNvSpPr>
            <a:spLocks noGrp="1"/>
          </p:cNvSpPr>
          <p:nvPr>
            <p:ph type="title"/>
          </p:nvPr>
        </p:nvSpPr>
        <p:spPr bwMode="auto">
          <a:xfrm>
            <a:off x="838200" y="411480"/>
            <a:ext cx="7620000" cy="109903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chemeClr val="accent6"/>
                </a:solidFill>
              </a:defRPr>
            </a:lvl1pPr>
          </a:lstStyle>
          <a:p>
            <a:pPr lvl="0"/>
            <a:r>
              <a:rPr lang="en-US" dirty="0" smtClean="0"/>
              <a:t>Click to edit Master title – 38 pt.</a:t>
            </a:r>
          </a:p>
        </p:txBody>
      </p:sp>
      <p:sp>
        <p:nvSpPr>
          <p:cNvPr id="12" name="Text Placeholder 11"/>
          <p:cNvSpPr>
            <a:spLocks noGrp="1"/>
          </p:cNvSpPr>
          <p:nvPr>
            <p:ph type="body" sz="quarter" idx="21"/>
          </p:nvPr>
        </p:nvSpPr>
        <p:spPr>
          <a:xfrm>
            <a:off x="4724400" y="1676400"/>
            <a:ext cx="3810000" cy="4389120"/>
          </a:xfrm>
          <a:prstGeom prst="rect">
            <a:avLst/>
          </a:prstGeom>
        </p:spPr>
        <p:txBody>
          <a:bodyPr lIns="0" rIns="0"/>
          <a:lstStyle>
            <a:lvl1pPr marL="342900" indent="-342900">
              <a:spcBef>
                <a:spcPts val="1800"/>
              </a:spcBef>
              <a:spcAft>
                <a:spcPts val="0"/>
              </a:spcAft>
              <a:buSzPct val="110000"/>
              <a:buFont typeface="Webdings" panose="05030102010509060703" pitchFamily="18" charset="2"/>
              <a:buChar char="&lt;"/>
              <a:defRPr sz="2000"/>
            </a:lvl1pPr>
            <a:lvl2pPr marL="688975" indent="-349250">
              <a:spcBef>
                <a:spcPts val="600"/>
              </a:spcBef>
              <a:spcAft>
                <a:spcPts val="0"/>
              </a:spcAft>
              <a:buClr>
                <a:schemeClr val="accent6"/>
              </a:buClr>
              <a:buSzPct val="90000"/>
              <a:buFont typeface="Webdings" pitchFamily="18" charset="2"/>
              <a:buChar char=""/>
              <a:defRPr sz="1800">
                <a:solidFill>
                  <a:schemeClr val="accent6"/>
                </a:solidFill>
              </a:defRPr>
            </a:lvl2pPr>
            <a:lvl3pPr marL="976313" indent="-287338">
              <a:spcBef>
                <a:spcPts val="300"/>
              </a:spcBef>
              <a:spcAft>
                <a:spcPts val="0"/>
              </a:spcAft>
              <a:defRPr sz="1600"/>
            </a:lvl3pPr>
            <a:lvl4pPr marL="1254125" indent="-277813">
              <a:spcBef>
                <a:spcPts val="300"/>
              </a:spcBef>
              <a:spcAft>
                <a:spcPts val="0"/>
              </a:spcAft>
              <a:defRPr sz="1600">
                <a:solidFill>
                  <a:schemeClr val="accent6"/>
                </a:solidFill>
              </a:defRPr>
            </a:lvl4pPr>
            <a:lvl5pPr marL="1428750" indent="-174625">
              <a:spcBef>
                <a:spcPts val="300"/>
              </a:spcBef>
              <a:spcAft>
                <a:spcPts val="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Tree>
    <p:extLst>
      <p:ext uri="{BB962C8B-B14F-4D97-AF65-F5344CB8AC3E}">
        <p14:creationId xmlns:p14="http://schemas.microsoft.com/office/powerpoint/2010/main" val="273392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1A397-0DD4-495E-A735-7A76EE78485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HPP Text">
    <p:spTree>
      <p:nvGrpSpPr>
        <p:cNvPr id="1" name=""/>
        <p:cNvGrpSpPr/>
        <p:nvPr/>
      </p:nvGrpSpPr>
      <p:grpSpPr>
        <a:xfrm>
          <a:off x="0" y="0"/>
          <a:ext cx="0" cy="0"/>
          <a:chOff x="0" y="0"/>
          <a:chExt cx="0" cy="0"/>
        </a:xfrm>
      </p:grpSpPr>
      <p:sp>
        <p:nvSpPr>
          <p:cNvPr id="10" name="Text Placeholder 16"/>
          <p:cNvSpPr>
            <a:spLocks noGrp="1"/>
          </p:cNvSpPr>
          <p:nvPr>
            <p:ph type="body" sz="quarter" idx="17" hasCustomPrompt="1"/>
          </p:nvPr>
        </p:nvSpPr>
        <p:spPr>
          <a:xfrm>
            <a:off x="879471" y="6348046"/>
            <a:ext cx="5556498" cy="334351"/>
          </a:xfrm>
          <a:prstGeom prst="rect">
            <a:avLst/>
          </a:prstGeom>
        </p:spPr>
        <p:txBody>
          <a:bodyPr lIns="0" tIns="0" rIns="0" bIns="0" anchor="b"/>
          <a:lstStyle>
            <a:lvl1pPr>
              <a:spcBef>
                <a:spcPts val="0"/>
              </a:spcBef>
              <a:spcAft>
                <a:spcPts val="0"/>
              </a:spcAft>
              <a:defRPr sz="1000" baseline="0">
                <a:solidFill>
                  <a:schemeClr val="accent6"/>
                </a:solidFill>
                <a:latin typeface="+mn-lt"/>
              </a:defRPr>
            </a:lvl1pPr>
          </a:lstStyle>
          <a:p>
            <a:pPr lvl="0"/>
            <a:r>
              <a:rPr lang="en-US" dirty="0" smtClean="0"/>
              <a:t>Click to add source information (10 pt.)</a:t>
            </a:r>
          </a:p>
        </p:txBody>
      </p:sp>
      <p:sp>
        <p:nvSpPr>
          <p:cNvPr id="12" name="Text Placeholder 11"/>
          <p:cNvSpPr>
            <a:spLocks noGrp="1"/>
          </p:cNvSpPr>
          <p:nvPr>
            <p:ph type="body" sz="quarter" idx="18"/>
          </p:nvPr>
        </p:nvSpPr>
        <p:spPr>
          <a:xfrm>
            <a:off x="838200" y="1676400"/>
            <a:ext cx="7391400" cy="4389120"/>
          </a:xfrm>
          <a:prstGeom prst="rect">
            <a:avLst/>
          </a:prstGeom>
        </p:spPr>
        <p:txBody>
          <a:bodyPr lIns="0" rIns="0"/>
          <a:lstStyle>
            <a:lvl1pPr marL="342900" indent="-342900">
              <a:spcBef>
                <a:spcPts val="1800"/>
              </a:spcBef>
              <a:spcAft>
                <a:spcPts val="0"/>
              </a:spcAft>
              <a:buSzPct val="110000"/>
              <a:buFont typeface="Webdings" pitchFamily="18" charset="2"/>
              <a:buChar char="&lt;"/>
              <a:defRPr sz="2000"/>
            </a:lvl1pPr>
            <a:lvl2pPr marL="688975" indent="-349250">
              <a:spcBef>
                <a:spcPts val="600"/>
              </a:spcBef>
              <a:spcAft>
                <a:spcPts val="0"/>
              </a:spcAft>
              <a:buClr>
                <a:schemeClr val="accent6"/>
              </a:buClr>
              <a:buSzPct val="90000"/>
              <a:buFont typeface="Webdings" pitchFamily="18" charset="2"/>
              <a:buChar char=""/>
              <a:defRPr sz="1800">
                <a:solidFill>
                  <a:schemeClr val="accent6"/>
                </a:solidFill>
              </a:defRPr>
            </a:lvl2pPr>
            <a:lvl3pPr marL="976313" indent="-287338">
              <a:spcBef>
                <a:spcPts val="300"/>
              </a:spcBef>
              <a:spcAft>
                <a:spcPts val="0"/>
              </a:spcAft>
              <a:defRPr sz="1600"/>
            </a:lvl3pPr>
            <a:lvl4pPr marL="1254125" indent="-277813">
              <a:spcBef>
                <a:spcPts val="300"/>
              </a:spcBef>
              <a:spcAft>
                <a:spcPts val="0"/>
              </a:spcAft>
              <a:defRPr sz="1600">
                <a:solidFill>
                  <a:schemeClr val="accent6"/>
                </a:solidFill>
              </a:defRPr>
            </a:lvl4pPr>
            <a:lvl5pPr marL="1428750" indent="-174625">
              <a:spcBef>
                <a:spcPts val="300"/>
              </a:spcBef>
              <a:spcAft>
                <a:spcPts val="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5" name="Title Placeholder 1"/>
          <p:cNvSpPr>
            <a:spLocks noGrp="1"/>
          </p:cNvSpPr>
          <p:nvPr>
            <p:ph type="title"/>
          </p:nvPr>
        </p:nvSpPr>
        <p:spPr bwMode="auto">
          <a:xfrm>
            <a:off x="838200" y="411480"/>
            <a:ext cx="7620000" cy="109903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chemeClr val="accent6"/>
                </a:solidFill>
              </a:defRPr>
            </a:lvl1pPr>
          </a:lstStyle>
          <a:p>
            <a:pPr lvl="0"/>
            <a:r>
              <a:rPr lang="en-US" dirty="0" smtClean="0"/>
              <a:t>Click to edit Master title – 38 pt.</a:t>
            </a:r>
          </a:p>
        </p:txBody>
      </p:sp>
    </p:spTree>
    <p:extLst>
      <p:ext uri="{BB962C8B-B14F-4D97-AF65-F5344CB8AC3E}">
        <p14:creationId xmlns:p14="http://schemas.microsoft.com/office/powerpoint/2010/main" val="2329605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1A397-0DD4-495E-A735-7A76EE78485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A1A397-0DD4-495E-A735-7A76EE78485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A1A397-0DD4-495E-A735-7A76EE78485F}"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A1A397-0DD4-495E-A735-7A76EE78485F}"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1A397-0DD4-495E-A735-7A76EE78485F}"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1A397-0DD4-495E-A735-7A76EE78485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1A397-0DD4-495E-A735-7A76EE78485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77D81-8D1E-40CA-BF17-5480E711F92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1A397-0DD4-495E-A735-7A76EE78485F}" type="datetimeFigureOut">
              <a:rPr lang="en-US" smtClean="0"/>
              <a:t>3/18/2019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77D81-8D1E-40CA-BF17-5480E711F9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Horizontal-usaid-logo.jpg"/>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38137" y="6297151"/>
            <a:ext cx="1338263" cy="408449"/>
          </a:xfrm>
          <a:prstGeom prst="rect">
            <a:avLst/>
          </a:prstGeom>
        </p:spPr>
      </p:pic>
      <p:pic>
        <p:nvPicPr>
          <p:cNvPr id="10" name="Picture 9" descr="HPP Logo, English (RGB,72ppi)-Horizontal.png"/>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543800" y="6304910"/>
            <a:ext cx="1262064" cy="420688"/>
          </a:xfrm>
          <a:prstGeom prst="rect">
            <a:avLst/>
          </a:prstGeom>
        </p:spPr>
      </p:pic>
    </p:spTree>
    <p:extLst>
      <p:ext uri="{BB962C8B-B14F-4D97-AF65-F5344CB8AC3E}">
        <p14:creationId xmlns:p14="http://schemas.microsoft.com/office/powerpoint/2010/main" val="1328967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772400" cy="3200400"/>
          </a:xfrm>
        </p:spPr>
        <p:txBody>
          <a:bodyPr>
            <a:normAutofit fontScale="90000"/>
          </a:bodyPr>
          <a:lstStyle/>
          <a:p>
            <a:r>
              <a:rPr lang="en-US" dirty="0">
                <a:latin typeface="Century Gothic" panose="020B0502020202020204" pitchFamily="34" charset="0"/>
              </a:rPr>
              <a:t>Country Ownership and Leadership Continuum of Geographic Information System for </a:t>
            </a:r>
            <a:r>
              <a:rPr lang="en-US" dirty="0" smtClean="0">
                <a:latin typeface="Century Gothic" panose="020B0502020202020204" pitchFamily="34" charset="0"/>
              </a:rPr>
              <a:t>Health</a:t>
            </a:r>
            <a:br>
              <a:rPr lang="en-US" dirty="0" smtClean="0">
                <a:latin typeface="Century Gothic" panose="020B0502020202020204" pitchFamily="34" charset="0"/>
              </a:rPr>
            </a:br>
            <a:r>
              <a:rPr lang="en-US" dirty="0" smtClean="0">
                <a:latin typeface="Century Gothic" panose="020B0502020202020204" pitchFamily="34" charset="0"/>
              </a:rPr>
              <a:t/>
            </a:r>
            <a:br>
              <a:rPr lang="en-US" dirty="0" smtClean="0">
                <a:latin typeface="Century Gothic" panose="020B0502020202020204" pitchFamily="34" charset="0"/>
              </a:rPr>
            </a:br>
            <a:r>
              <a:rPr lang="en-US" sz="1300" dirty="0" smtClean="0">
                <a:latin typeface="Century Gothic" panose="020B0502020202020204" pitchFamily="34" charset="0"/>
              </a:rPr>
              <a:t>Developed by Andrea Vazzano and Andrew Zapfel of the Health Policy Project</a:t>
            </a:r>
            <a:r>
              <a:rPr lang="en-US" dirty="0"/>
              <a:t/>
            </a:r>
            <a:br>
              <a:rPr lang="en-US" dirty="0"/>
            </a:br>
            <a:endParaRPr lang="en-US" dirty="0"/>
          </a:p>
        </p:txBody>
      </p:sp>
      <p:sp>
        <p:nvSpPr>
          <p:cNvPr id="7" name="Text Placeholder 6"/>
          <p:cNvSpPr>
            <a:spLocks noGrp="1"/>
          </p:cNvSpPr>
          <p:nvPr>
            <p:ph type="subTitle" idx="1"/>
          </p:nvPr>
        </p:nvSpPr>
        <p:spPr>
          <a:xfrm>
            <a:off x="1447800" y="5562600"/>
            <a:ext cx="6096000" cy="1295400"/>
          </a:xfrm>
          <a:solidFill>
            <a:schemeClr val="bg1"/>
          </a:solidFill>
        </p:spPr>
        <p:txBody>
          <a:bodyPr>
            <a:normAutofit/>
          </a:bodyPr>
          <a:lstStyle/>
          <a:p>
            <a:r>
              <a:rPr lang="en-US" sz="900" dirty="0">
                <a:solidFill>
                  <a:schemeClr val="tx1"/>
                </a:solidFill>
              </a:rPr>
              <a:t>The Health Policy Project is a five-year cooperative agreement funded by the U.S. Agency for </a:t>
            </a:r>
            <a:r>
              <a:rPr lang="en-US" sz="900" dirty="0" smtClean="0">
                <a:solidFill>
                  <a:schemeClr val="tx1"/>
                </a:solidFill>
              </a:rPr>
              <a:t>International Development </a:t>
            </a:r>
            <a:r>
              <a:rPr lang="en-US" sz="900" dirty="0">
                <a:solidFill>
                  <a:schemeClr val="tx1"/>
                </a:solidFill>
              </a:rPr>
              <a:t>under Agreement No. AID-OAA-A-10-00067, beginning September </a:t>
            </a:r>
            <a:r>
              <a:rPr lang="en-US" sz="900" dirty="0" smtClean="0">
                <a:solidFill>
                  <a:schemeClr val="tx1"/>
                </a:solidFill>
              </a:rPr>
              <a:t>30, 2010</a:t>
            </a:r>
            <a:r>
              <a:rPr lang="en-US" sz="900" dirty="0">
                <a:solidFill>
                  <a:schemeClr val="tx1"/>
                </a:solidFill>
              </a:rPr>
              <a:t>. The project’s HIV activities are supported by the U.S. President’s Emergency Plan for AIDS Relief (PEPFAR). HPP </a:t>
            </a:r>
            <a:r>
              <a:rPr lang="en-US" sz="900" dirty="0" smtClean="0">
                <a:solidFill>
                  <a:schemeClr val="tx1"/>
                </a:solidFill>
              </a:rPr>
              <a:t>is implemented </a:t>
            </a:r>
            <a:r>
              <a:rPr lang="en-US" sz="900" dirty="0">
                <a:solidFill>
                  <a:schemeClr val="tx1"/>
                </a:solidFill>
              </a:rPr>
              <a:t>by Futures Group, in collaboration with Plan International USA, </a:t>
            </a:r>
            <a:r>
              <a:rPr lang="en-US" sz="900" dirty="0" err="1">
                <a:solidFill>
                  <a:schemeClr val="tx1"/>
                </a:solidFill>
              </a:rPr>
              <a:t>Avenir</a:t>
            </a:r>
            <a:r>
              <a:rPr lang="en-US" sz="900" dirty="0">
                <a:solidFill>
                  <a:schemeClr val="tx1"/>
                </a:solidFill>
              </a:rPr>
              <a:t> Health (</a:t>
            </a:r>
            <a:r>
              <a:rPr lang="en-US" sz="900" dirty="0" smtClean="0">
                <a:solidFill>
                  <a:schemeClr val="tx1"/>
                </a:solidFill>
              </a:rPr>
              <a:t>formerly Futures </a:t>
            </a:r>
            <a:r>
              <a:rPr lang="en-US" sz="900" dirty="0">
                <a:solidFill>
                  <a:schemeClr val="tx1"/>
                </a:solidFill>
              </a:rPr>
              <a:t>Institute), Partners in Population and Development, Africa Regional Office (PPD ARO), </a:t>
            </a:r>
            <a:r>
              <a:rPr lang="en-US" sz="900" dirty="0" smtClean="0">
                <a:solidFill>
                  <a:schemeClr val="tx1"/>
                </a:solidFill>
              </a:rPr>
              <a:t>Population Reference </a:t>
            </a:r>
            <a:r>
              <a:rPr lang="en-US" sz="900" dirty="0">
                <a:solidFill>
                  <a:schemeClr val="tx1"/>
                </a:solidFill>
              </a:rPr>
              <a:t>Bureau (PRB), RTI International, and the </a:t>
            </a:r>
            <a:r>
              <a:rPr lang="en-US" sz="900" dirty="0" smtClean="0">
                <a:solidFill>
                  <a:schemeClr val="tx1"/>
                </a:solidFill>
              </a:rPr>
              <a:t>White Ribbon </a:t>
            </a:r>
            <a:r>
              <a:rPr lang="en-US" sz="900" dirty="0">
                <a:solidFill>
                  <a:schemeClr val="tx1"/>
                </a:solidFill>
              </a:rPr>
              <a:t>Alliance for Safe Motherhood (WRA).</a:t>
            </a:r>
          </a:p>
          <a:p>
            <a:r>
              <a:rPr lang="en-US" sz="900" dirty="0">
                <a:solidFill>
                  <a:schemeClr val="tx1"/>
                </a:solidFill>
              </a:rPr>
              <a:t>The information provided in this document is not official U.S. Government information and does </a:t>
            </a:r>
            <a:r>
              <a:rPr lang="en-US" sz="900" dirty="0" smtClean="0">
                <a:solidFill>
                  <a:schemeClr val="tx1"/>
                </a:solidFill>
              </a:rPr>
              <a:t>not necessarily </a:t>
            </a:r>
            <a:r>
              <a:rPr lang="en-US" sz="900" dirty="0">
                <a:solidFill>
                  <a:schemeClr val="tx1"/>
                </a:solidFill>
              </a:rPr>
              <a:t>represent the views or positions of the U.S. Agency for International Development.</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267200"/>
            <a:ext cx="2438400" cy="94131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4378192"/>
            <a:ext cx="1752600" cy="581734"/>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86200" y="4242270"/>
            <a:ext cx="1447800" cy="853578"/>
          </a:xfrm>
          <a:prstGeom prst="rect">
            <a:avLst/>
          </a:prstGeom>
        </p:spPr>
      </p:pic>
    </p:spTree>
    <p:extLst>
      <p:ext uri="{BB962C8B-B14F-4D97-AF65-F5344CB8AC3E}">
        <p14:creationId xmlns:p14="http://schemas.microsoft.com/office/powerpoint/2010/main" val="3346619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90600" y="310486"/>
            <a:ext cx="7924800" cy="1009977"/>
          </a:xfrm>
          <a:prstGeom prst="roundRect">
            <a:avLst/>
          </a:prstGeom>
          <a:gradFill>
            <a:gsLst>
              <a:gs pos="0">
                <a:srgbClr val="99CC00"/>
              </a:gs>
              <a:gs pos="50000">
                <a:schemeClr val="accent3">
                  <a:lumMod val="40000"/>
                  <a:lumOff val="60000"/>
                </a:schemeClr>
              </a:gs>
              <a:gs pos="100000">
                <a:schemeClr val="accent3">
                  <a:lumMod val="20000"/>
                  <a:lumOff val="8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Same Side Corner Rectangle 6"/>
          <p:cNvSpPr/>
          <p:nvPr/>
        </p:nvSpPr>
        <p:spPr>
          <a:xfrm rot="16200000">
            <a:off x="284601" y="254483"/>
            <a:ext cx="1030997" cy="1142999"/>
          </a:xfrm>
          <a:prstGeom prst="round2Same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044056" y="1295400"/>
            <a:ext cx="7848600" cy="914400"/>
          </a:xfrm>
          <a:prstGeom prst="roundRect">
            <a:avLst/>
          </a:prstGeom>
          <a:gradFill>
            <a:gsLst>
              <a:gs pos="0">
                <a:srgbClr val="FFFF00"/>
              </a:gs>
              <a:gs pos="50000">
                <a:srgbClr val="FFFF00">
                  <a:alpha val="39000"/>
                </a:srgbClr>
              </a:gs>
              <a:gs pos="100000">
                <a:srgbClr val="FFFF00">
                  <a:alpha val="4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 Same Side Corner Rectangle 9"/>
          <p:cNvSpPr/>
          <p:nvPr/>
        </p:nvSpPr>
        <p:spPr>
          <a:xfrm rot="16200000">
            <a:off x="350582" y="1188784"/>
            <a:ext cx="899036" cy="1142999"/>
          </a:xfrm>
          <a:prstGeom prst="round2Same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1070214" y="2183822"/>
            <a:ext cx="7848600" cy="1237736"/>
          </a:xfrm>
          <a:prstGeom prst="roundRect">
            <a:avLst/>
          </a:prstGeom>
          <a:gradFill>
            <a:gsLst>
              <a:gs pos="0">
                <a:schemeClr val="accent6">
                  <a:lumMod val="75000"/>
                </a:schemeClr>
              </a:gs>
              <a:gs pos="50000">
                <a:schemeClr val="accent6">
                  <a:lumMod val="75000"/>
                  <a:alpha val="42000"/>
                </a:schemeClr>
              </a:gs>
              <a:gs pos="100000">
                <a:schemeClr val="accent6">
                  <a:lumMod val="75000"/>
                  <a:alpha val="22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 Same Side Corner Rectangle 12"/>
          <p:cNvSpPr/>
          <p:nvPr/>
        </p:nvSpPr>
        <p:spPr>
          <a:xfrm rot="16200000">
            <a:off x="167930" y="2249780"/>
            <a:ext cx="1270206" cy="1137136"/>
          </a:xfrm>
          <a:prstGeom prst="round2Same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765414" y="3421557"/>
            <a:ext cx="8153400" cy="1314254"/>
          </a:xfrm>
          <a:prstGeom prst="roundRect">
            <a:avLst/>
          </a:prstGeom>
          <a:gradFill>
            <a:gsLst>
              <a:gs pos="0">
                <a:srgbClr val="C00000"/>
              </a:gs>
              <a:gs pos="50000">
                <a:srgbClr val="C00000">
                  <a:alpha val="41000"/>
                </a:srgbClr>
              </a:gs>
              <a:gs pos="100000">
                <a:srgbClr val="C00000">
                  <a:alpha val="16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 Same Side Corner Rectangle 14"/>
          <p:cNvSpPr/>
          <p:nvPr/>
        </p:nvSpPr>
        <p:spPr>
          <a:xfrm rot="16200000">
            <a:off x="141259" y="3516884"/>
            <a:ext cx="1317687" cy="1142996"/>
          </a:xfrm>
          <a:prstGeom prst="round2SameRect">
            <a:avLst/>
          </a:prstGeom>
          <a:solidFill>
            <a:srgbClr val="C00000">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371600" y="1341482"/>
            <a:ext cx="2286002" cy="646331"/>
          </a:xfrm>
          <a:prstGeom prst="rect">
            <a:avLst/>
          </a:prstGeom>
          <a:noFill/>
        </p:spPr>
        <p:txBody>
          <a:bodyPr wrap="square" rtlCol="0">
            <a:spAutoFit/>
          </a:bodyPr>
          <a:lstStyle/>
          <a:p>
            <a:r>
              <a:rPr lang="en-US" sz="800" dirty="0" smtClean="0">
                <a:latin typeface="Century Gothic" panose="020B0502020202020204" pitchFamily="34" charset="0"/>
              </a:rPr>
              <a:t>GIS not included in National Strategic Plans</a:t>
            </a:r>
          </a:p>
          <a:p>
            <a:endParaRPr lang="en-US" sz="400" dirty="0">
              <a:latin typeface="Century Gothic" panose="020B0502020202020204" pitchFamily="34" charset="0"/>
            </a:endParaRPr>
          </a:p>
          <a:p>
            <a:r>
              <a:rPr lang="en-US" sz="800" dirty="0" smtClean="0">
                <a:latin typeface="Century Gothic" panose="020B0502020202020204" pitchFamily="34" charset="0"/>
              </a:rPr>
              <a:t>GIS not included as part of national budget</a:t>
            </a:r>
            <a:endParaRPr lang="en-US" sz="800" dirty="0">
              <a:latin typeface="Century Gothic" panose="020B0502020202020204" pitchFamily="34" charset="0"/>
            </a:endParaRPr>
          </a:p>
        </p:txBody>
      </p:sp>
      <p:sp>
        <p:nvSpPr>
          <p:cNvPr id="33" name="TextBox 32"/>
          <p:cNvSpPr txBox="1"/>
          <p:nvPr/>
        </p:nvSpPr>
        <p:spPr>
          <a:xfrm>
            <a:off x="3733800" y="317626"/>
            <a:ext cx="2667000" cy="584775"/>
          </a:xfrm>
          <a:prstGeom prst="rect">
            <a:avLst/>
          </a:prstGeom>
          <a:noFill/>
        </p:spPr>
        <p:txBody>
          <a:bodyPr wrap="square" rtlCol="0">
            <a:spAutoFit/>
          </a:bodyPr>
          <a:lstStyle/>
          <a:p>
            <a:r>
              <a:rPr lang="en-US" sz="800" dirty="0" smtClean="0">
                <a:latin typeface="Century Gothic" panose="020B0502020202020204" pitchFamily="34" charset="0"/>
              </a:rPr>
              <a:t>Ministry GIS units have some coordination but weak and with no designated authority</a:t>
            </a:r>
          </a:p>
          <a:p>
            <a:endParaRPr lang="en-US" sz="400" dirty="0">
              <a:latin typeface="Century Gothic" panose="020B0502020202020204" pitchFamily="34" charset="0"/>
            </a:endParaRPr>
          </a:p>
          <a:p>
            <a:endParaRPr lang="en-US" sz="400" dirty="0">
              <a:latin typeface="Century Gothic" panose="020B0502020202020204" pitchFamily="34" charset="0"/>
            </a:endParaRPr>
          </a:p>
          <a:p>
            <a:r>
              <a:rPr lang="en-US" sz="800" dirty="0" smtClean="0">
                <a:latin typeface="Century Gothic" panose="020B0502020202020204" pitchFamily="34" charset="0"/>
              </a:rPr>
              <a:t>Stakeholder engagement at inter-agency level</a:t>
            </a:r>
            <a:endParaRPr lang="en-US" sz="800" dirty="0">
              <a:latin typeface="Century Gothic" panose="020B0502020202020204" pitchFamily="34" charset="0"/>
            </a:endParaRPr>
          </a:p>
        </p:txBody>
      </p:sp>
      <p:sp>
        <p:nvSpPr>
          <p:cNvPr id="34" name="TextBox 33"/>
          <p:cNvSpPr txBox="1"/>
          <p:nvPr/>
        </p:nvSpPr>
        <p:spPr>
          <a:xfrm>
            <a:off x="6324600" y="304800"/>
            <a:ext cx="2590800" cy="1015663"/>
          </a:xfrm>
          <a:prstGeom prst="rect">
            <a:avLst/>
          </a:prstGeom>
          <a:noFill/>
        </p:spPr>
        <p:txBody>
          <a:bodyPr wrap="square" rtlCol="0">
            <a:spAutoFit/>
          </a:bodyPr>
          <a:lstStyle/>
          <a:p>
            <a:r>
              <a:rPr lang="en-US" sz="800" dirty="0" smtClean="0">
                <a:latin typeface="Century Gothic" panose="020B0502020202020204" pitchFamily="34" charset="0"/>
              </a:rPr>
              <a:t>National GIS </a:t>
            </a:r>
            <a:r>
              <a:rPr lang="en-US" sz="800" dirty="0">
                <a:latin typeface="Century Gothic" panose="020B0502020202020204" pitchFamily="34" charset="0"/>
              </a:rPr>
              <a:t>coordination </a:t>
            </a:r>
            <a:r>
              <a:rPr lang="en-US" sz="800" dirty="0" smtClean="0">
                <a:latin typeface="Century Gothic" panose="020B0502020202020204" pitchFamily="34" charset="0"/>
              </a:rPr>
              <a:t>mechanism exists and meets on semi-annual basis </a:t>
            </a:r>
            <a:endParaRPr lang="en-US" sz="400" dirty="0">
              <a:latin typeface="Century Gothic" panose="020B0502020202020204" pitchFamily="34" charset="0"/>
            </a:endParaRPr>
          </a:p>
          <a:p>
            <a:endParaRPr lang="en-US" sz="400" dirty="0">
              <a:latin typeface="Century Gothic" panose="020B0502020202020204" pitchFamily="34" charset="0"/>
            </a:endParaRPr>
          </a:p>
          <a:p>
            <a:r>
              <a:rPr lang="en-US" sz="800" dirty="0" smtClean="0">
                <a:latin typeface="Century Gothic" panose="020B0502020202020204" pitchFamily="34" charset="0"/>
              </a:rPr>
              <a:t>Technical Working Group established with representation and active participation from multiple agencies and sectors  including academia, civil society, and key/affected populations</a:t>
            </a:r>
            <a:endParaRPr lang="en-US" sz="800" dirty="0">
              <a:latin typeface="Century Gothic" panose="020B0502020202020204" pitchFamily="34" charset="0"/>
            </a:endParaRPr>
          </a:p>
        </p:txBody>
      </p:sp>
      <p:sp>
        <p:nvSpPr>
          <p:cNvPr id="35" name="TextBox 34"/>
          <p:cNvSpPr txBox="1"/>
          <p:nvPr/>
        </p:nvSpPr>
        <p:spPr>
          <a:xfrm>
            <a:off x="1371598" y="317626"/>
            <a:ext cx="2438401" cy="769441"/>
          </a:xfrm>
          <a:prstGeom prst="rect">
            <a:avLst/>
          </a:prstGeom>
          <a:noFill/>
        </p:spPr>
        <p:txBody>
          <a:bodyPr wrap="square" rtlCol="0">
            <a:spAutoFit/>
          </a:bodyPr>
          <a:lstStyle/>
          <a:p>
            <a:r>
              <a:rPr lang="en-US" sz="800" dirty="0" smtClean="0">
                <a:latin typeface="Century Gothic" panose="020B0502020202020204" pitchFamily="34" charset="0"/>
              </a:rPr>
              <a:t>National GIS </a:t>
            </a:r>
            <a:r>
              <a:rPr lang="en-US" sz="800" dirty="0">
                <a:latin typeface="Century Gothic" panose="020B0502020202020204" pitchFamily="34" charset="0"/>
              </a:rPr>
              <a:t>coordinating mechanism not </a:t>
            </a:r>
            <a:r>
              <a:rPr lang="en-US" sz="800" dirty="0" smtClean="0">
                <a:latin typeface="Century Gothic" panose="020B0502020202020204" pitchFamily="34" charset="0"/>
              </a:rPr>
              <a:t>established; GIS capacity exists within few agencies  </a:t>
            </a:r>
            <a:endParaRPr lang="en-US" sz="400" dirty="0">
              <a:latin typeface="Century Gothic" panose="020B0502020202020204" pitchFamily="34" charset="0"/>
            </a:endParaRPr>
          </a:p>
          <a:p>
            <a:endParaRPr lang="en-US" sz="400" dirty="0">
              <a:latin typeface="Century Gothic" panose="020B0502020202020204" pitchFamily="34" charset="0"/>
            </a:endParaRPr>
          </a:p>
          <a:p>
            <a:endParaRPr lang="en-US" sz="400" dirty="0">
              <a:latin typeface="Century Gothic" panose="020B0502020202020204" pitchFamily="34" charset="0"/>
            </a:endParaRPr>
          </a:p>
          <a:p>
            <a:r>
              <a:rPr lang="en-US" sz="800" dirty="0" smtClean="0">
                <a:latin typeface="Century Gothic" panose="020B0502020202020204" pitchFamily="34" charset="0"/>
              </a:rPr>
              <a:t>Stakeholders engaged only at agency level</a:t>
            </a:r>
            <a:endParaRPr lang="en-US" sz="800" dirty="0">
              <a:latin typeface="Century Gothic" panose="020B0502020202020204" pitchFamily="34" charset="0"/>
            </a:endParaRPr>
          </a:p>
          <a:p>
            <a:endParaRPr lang="en-US" sz="400" dirty="0">
              <a:latin typeface="Century Gothic" panose="020B0502020202020204" pitchFamily="34" charset="0"/>
            </a:endParaRPr>
          </a:p>
        </p:txBody>
      </p:sp>
      <p:sp>
        <p:nvSpPr>
          <p:cNvPr id="36" name="TextBox 35"/>
          <p:cNvSpPr txBox="1"/>
          <p:nvPr/>
        </p:nvSpPr>
        <p:spPr>
          <a:xfrm>
            <a:off x="1371599" y="2228671"/>
            <a:ext cx="2438399" cy="1200329"/>
          </a:xfrm>
          <a:prstGeom prst="rect">
            <a:avLst/>
          </a:prstGeom>
          <a:noFill/>
        </p:spPr>
        <p:txBody>
          <a:bodyPr wrap="square" rtlCol="0">
            <a:spAutoFit/>
          </a:bodyPr>
          <a:lstStyle/>
          <a:p>
            <a:r>
              <a:rPr lang="en-US" sz="800" dirty="0" smtClean="0">
                <a:latin typeface="Century Gothic" panose="020B0502020202020204" pitchFamily="34" charset="0"/>
              </a:rPr>
              <a:t>Donors provide incentives for data sharing and use, but no incentives exist within or across agencies</a:t>
            </a:r>
          </a:p>
          <a:p>
            <a:endParaRPr lang="en-US" sz="800" dirty="0" smtClean="0">
              <a:latin typeface="Century Gothic" panose="020B0502020202020204" pitchFamily="34" charset="0"/>
            </a:endParaRPr>
          </a:p>
          <a:p>
            <a:r>
              <a:rPr lang="en-US" sz="800" dirty="0" smtClean="0">
                <a:latin typeface="Century Gothic" panose="020B0502020202020204" pitchFamily="34" charset="0"/>
              </a:rPr>
              <a:t>No formal data use agreement at the national or agency level</a:t>
            </a:r>
          </a:p>
          <a:p>
            <a:endParaRPr lang="en-US" sz="800" dirty="0">
              <a:latin typeface="Century Gothic" panose="020B0502020202020204" pitchFamily="34" charset="0"/>
            </a:endParaRPr>
          </a:p>
          <a:p>
            <a:r>
              <a:rPr lang="en-US" sz="800" dirty="0" smtClean="0">
                <a:latin typeface="Century Gothic" panose="020B0502020202020204" pitchFamily="34" charset="0"/>
              </a:rPr>
              <a:t>M&amp;E Framework does not include GIS component </a:t>
            </a:r>
            <a:endParaRPr lang="en-US" sz="800" dirty="0">
              <a:latin typeface="Century Gothic" panose="020B0502020202020204" pitchFamily="34" charset="0"/>
            </a:endParaRPr>
          </a:p>
        </p:txBody>
      </p:sp>
      <p:sp>
        <p:nvSpPr>
          <p:cNvPr id="37" name="TextBox 36"/>
          <p:cNvSpPr txBox="1"/>
          <p:nvPr/>
        </p:nvSpPr>
        <p:spPr>
          <a:xfrm>
            <a:off x="1371597" y="3453451"/>
            <a:ext cx="2444265" cy="1138773"/>
          </a:xfrm>
          <a:prstGeom prst="rect">
            <a:avLst/>
          </a:prstGeom>
          <a:noFill/>
        </p:spPr>
        <p:txBody>
          <a:bodyPr wrap="square" rtlCol="0">
            <a:spAutoFit/>
          </a:bodyPr>
          <a:lstStyle/>
          <a:p>
            <a:r>
              <a:rPr lang="en-US" sz="800" dirty="0" smtClean="0">
                <a:latin typeface="Century Gothic" panose="020B0502020202020204" pitchFamily="34" charset="0"/>
              </a:rPr>
              <a:t>No infrastructure in place for data flow or sharing, neither within or outside of government</a:t>
            </a:r>
            <a:endParaRPr lang="en-US" sz="800" dirty="0">
              <a:latin typeface="Century Gothic" panose="020B0502020202020204" pitchFamily="34" charset="0"/>
            </a:endParaRPr>
          </a:p>
          <a:p>
            <a:endParaRPr lang="en-US" sz="800" dirty="0" smtClean="0">
              <a:latin typeface="Century Gothic" panose="020B0502020202020204" pitchFamily="34" charset="0"/>
            </a:endParaRPr>
          </a:p>
          <a:p>
            <a:r>
              <a:rPr lang="en-US" sz="800" dirty="0" smtClean="0">
                <a:latin typeface="Century Gothic" panose="020B0502020202020204" pitchFamily="34" charset="0"/>
              </a:rPr>
              <a:t>Little geo-coded data</a:t>
            </a:r>
            <a:r>
              <a:rPr lang="en-US" sz="800" dirty="0">
                <a:latin typeface="Century Gothic" panose="020B0502020202020204" pitchFamily="34" charset="0"/>
              </a:rPr>
              <a:t>*</a:t>
            </a:r>
            <a:r>
              <a:rPr lang="en-US" sz="800" dirty="0" smtClean="0">
                <a:latin typeface="Century Gothic" panose="020B0502020202020204" pitchFamily="34" charset="0"/>
              </a:rPr>
              <a:t> gathered by government entities</a:t>
            </a:r>
          </a:p>
          <a:p>
            <a:endParaRPr lang="en-US" sz="400" dirty="0">
              <a:latin typeface="Century Gothic" panose="020B0502020202020204" pitchFamily="34" charset="0"/>
            </a:endParaRPr>
          </a:p>
          <a:p>
            <a:r>
              <a:rPr lang="en-US" sz="800" dirty="0" smtClean="0">
                <a:latin typeface="Century Gothic" panose="020B0502020202020204" pitchFamily="34" charset="0"/>
              </a:rPr>
              <a:t>General data quality and accountability guidelines, but no formal oversight</a:t>
            </a:r>
            <a:endParaRPr lang="en-US" sz="800" dirty="0">
              <a:latin typeface="Century Gothic" panose="020B0502020202020204" pitchFamily="34" charset="0"/>
            </a:endParaRPr>
          </a:p>
        </p:txBody>
      </p:sp>
      <p:sp>
        <p:nvSpPr>
          <p:cNvPr id="41" name="TextBox 40"/>
          <p:cNvSpPr txBox="1"/>
          <p:nvPr/>
        </p:nvSpPr>
        <p:spPr>
          <a:xfrm>
            <a:off x="3715605" y="1332383"/>
            <a:ext cx="2514600" cy="892552"/>
          </a:xfrm>
          <a:prstGeom prst="rect">
            <a:avLst/>
          </a:prstGeom>
          <a:noFill/>
        </p:spPr>
        <p:txBody>
          <a:bodyPr wrap="square" rtlCol="0">
            <a:spAutoFit/>
          </a:bodyPr>
          <a:lstStyle/>
          <a:p>
            <a:r>
              <a:rPr lang="en-US" sz="800" dirty="0" smtClean="0">
                <a:latin typeface="Century Gothic" panose="020B0502020202020204" pitchFamily="34" charset="0"/>
              </a:rPr>
              <a:t>National Strategic  plan with GIS language developed but without corresponding operational plan and/or indicators to monitor progress</a:t>
            </a:r>
          </a:p>
          <a:p>
            <a:endParaRPr lang="en-US" sz="400" dirty="0">
              <a:latin typeface="Century Gothic" panose="020B0502020202020204" pitchFamily="34" charset="0"/>
            </a:endParaRPr>
          </a:p>
          <a:p>
            <a:r>
              <a:rPr lang="en-US" sz="800" dirty="0" smtClean="0">
                <a:latin typeface="Century Gothic" panose="020B0502020202020204" pitchFamily="34" charset="0"/>
              </a:rPr>
              <a:t>GIS largely funded by donor and development partners</a:t>
            </a:r>
            <a:endParaRPr lang="en-US" sz="800" dirty="0">
              <a:latin typeface="Century Gothic" panose="020B0502020202020204" pitchFamily="34" charset="0"/>
            </a:endParaRPr>
          </a:p>
        </p:txBody>
      </p:sp>
      <p:sp>
        <p:nvSpPr>
          <p:cNvPr id="42" name="TextBox 41"/>
          <p:cNvSpPr txBox="1"/>
          <p:nvPr/>
        </p:nvSpPr>
        <p:spPr>
          <a:xfrm>
            <a:off x="3732665" y="2183823"/>
            <a:ext cx="2514600" cy="1138773"/>
          </a:xfrm>
          <a:prstGeom prst="rect">
            <a:avLst/>
          </a:prstGeom>
          <a:noFill/>
        </p:spPr>
        <p:txBody>
          <a:bodyPr wrap="square" rtlCol="0">
            <a:spAutoFit/>
          </a:bodyPr>
          <a:lstStyle/>
          <a:p>
            <a:r>
              <a:rPr lang="en-US" sz="800" dirty="0" smtClean="0">
                <a:latin typeface="Century Gothic" panose="020B0502020202020204" pitchFamily="34" charset="0"/>
              </a:rPr>
              <a:t>Incentives for data sharing and use established within government agencies</a:t>
            </a:r>
          </a:p>
          <a:p>
            <a:endParaRPr lang="en-US" sz="400" dirty="0">
              <a:latin typeface="Century Gothic" panose="020B0502020202020204" pitchFamily="34" charset="0"/>
            </a:endParaRPr>
          </a:p>
          <a:p>
            <a:r>
              <a:rPr lang="en-US" sz="800" dirty="0" smtClean="0">
                <a:latin typeface="Century Gothic" panose="020B0502020202020204" pitchFamily="34" charset="0"/>
              </a:rPr>
              <a:t>Data use agreements adopted within some agencies;  national agreement developed but not vetted with stakeholders (specifically civil society and key/affected populations)</a:t>
            </a:r>
          </a:p>
          <a:p>
            <a:r>
              <a:rPr lang="en-US" sz="800" dirty="0" smtClean="0">
                <a:latin typeface="Century Gothic" panose="020B0502020202020204" pitchFamily="34" charset="0"/>
              </a:rPr>
              <a:t>M&amp;E Framework established with GIS Component</a:t>
            </a:r>
            <a:endParaRPr lang="en-US" sz="800" dirty="0">
              <a:latin typeface="Century Gothic" panose="020B0502020202020204" pitchFamily="34" charset="0"/>
            </a:endParaRPr>
          </a:p>
        </p:txBody>
      </p:sp>
      <p:sp>
        <p:nvSpPr>
          <p:cNvPr id="43" name="TextBox 42"/>
          <p:cNvSpPr txBox="1"/>
          <p:nvPr/>
        </p:nvSpPr>
        <p:spPr>
          <a:xfrm>
            <a:off x="3732538" y="3422674"/>
            <a:ext cx="2514600" cy="1077218"/>
          </a:xfrm>
          <a:prstGeom prst="rect">
            <a:avLst/>
          </a:prstGeom>
          <a:noFill/>
        </p:spPr>
        <p:txBody>
          <a:bodyPr wrap="square" rtlCol="0">
            <a:spAutoFit/>
          </a:bodyPr>
          <a:lstStyle/>
          <a:p>
            <a:r>
              <a:rPr lang="en-US" sz="800" dirty="0" smtClean="0">
                <a:latin typeface="Century Gothic" panose="020B0502020202020204" pitchFamily="34" charset="0"/>
              </a:rPr>
              <a:t>Interagency coordination for data flow and sharing in place</a:t>
            </a:r>
          </a:p>
          <a:p>
            <a:endParaRPr lang="en-US" sz="400" dirty="0">
              <a:latin typeface="Century Gothic" panose="020B0502020202020204" pitchFamily="34" charset="0"/>
            </a:endParaRPr>
          </a:p>
          <a:p>
            <a:r>
              <a:rPr lang="en-US" sz="800" dirty="0" smtClean="0">
                <a:latin typeface="Century Gothic" panose="020B0502020202020204" pitchFamily="34" charset="0"/>
              </a:rPr>
              <a:t>Geo-coded data  gathered; programmatic data at low level of aggregation</a:t>
            </a:r>
          </a:p>
          <a:p>
            <a:endParaRPr lang="en-US" sz="400" dirty="0">
              <a:latin typeface="Century Gothic" panose="020B0502020202020204" pitchFamily="34" charset="0"/>
            </a:endParaRPr>
          </a:p>
          <a:p>
            <a:r>
              <a:rPr lang="en-US" sz="800" dirty="0" smtClean="0">
                <a:latin typeface="Century Gothic" panose="020B0502020202020204" pitchFamily="34" charset="0"/>
              </a:rPr>
              <a:t>Formal guidelines  for data quality assurance/ accountability drafted but not vetted with all stakeholders</a:t>
            </a:r>
            <a:endParaRPr lang="en-US" sz="800" dirty="0">
              <a:latin typeface="Century Gothic" panose="020B0502020202020204" pitchFamily="34" charset="0"/>
            </a:endParaRPr>
          </a:p>
        </p:txBody>
      </p:sp>
      <p:sp>
        <p:nvSpPr>
          <p:cNvPr id="47" name="TextBox 46"/>
          <p:cNvSpPr txBox="1"/>
          <p:nvPr/>
        </p:nvSpPr>
        <p:spPr>
          <a:xfrm>
            <a:off x="6312092" y="1332382"/>
            <a:ext cx="2590800" cy="769441"/>
          </a:xfrm>
          <a:prstGeom prst="rect">
            <a:avLst/>
          </a:prstGeom>
          <a:noFill/>
        </p:spPr>
        <p:txBody>
          <a:bodyPr wrap="square" rtlCol="0">
            <a:spAutoFit/>
          </a:bodyPr>
          <a:lstStyle/>
          <a:p>
            <a:r>
              <a:rPr lang="en-US" sz="800" dirty="0" smtClean="0">
                <a:latin typeface="Century Gothic" panose="020B0502020202020204" pitchFamily="34" charset="0"/>
              </a:rPr>
              <a:t>National  Strategic Plan includes GIS; Corresponding operational plan developed and monitored by dedicated group of stakeholders   </a:t>
            </a:r>
          </a:p>
          <a:p>
            <a:endParaRPr lang="en-US" sz="400" dirty="0">
              <a:latin typeface="Century Gothic" panose="020B0502020202020204" pitchFamily="34" charset="0"/>
            </a:endParaRPr>
          </a:p>
          <a:p>
            <a:r>
              <a:rPr lang="en-US" sz="800" dirty="0" smtClean="0">
                <a:latin typeface="Century Gothic" panose="020B0502020202020204" pitchFamily="34" charset="0"/>
              </a:rPr>
              <a:t>Government financing secured for upcoming cycle; other funding sources actively sought</a:t>
            </a:r>
            <a:endParaRPr lang="en-US" sz="800" dirty="0">
              <a:latin typeface="Century Gothic" panose="020B0502020202020204" pitchFamily="34" charset="0"/>
            </a:endParaRPr>
          </a:p>
        </p:txBody>
      </p:sp>
      <p:sp>
        <p:nvSpPr>
          <p:cNvPr id="48" name="TextBox 47"/>
          <p:cNvSpPr txBox="1"/>
          <p:nvPr/>
        </p:nvSpPr>
        <p:spPr>
          <a:xfrm>
            <a:off x="6330289" y="2183823"/>
            <a:ext cx="2590800" cy="1015663"/>
          </a:xfrm>
          <a:prstGeom prst="rect">
            <a:avLst/>
          </a:prstGeom>
          <a:noFill/>
        </p:spPr>
        <p:txBody>
          <a:bodyPr wrap="square" rtlCol="0">
            <a:spAutoFit/>
          </a:bodyPr>
          <a:lstStyle/>
          <a:p>
            <a:r>
              <a:rPr lang="en-US" sz="800" dirty="0" smtClean="0">
                <a:latin typeface="Century Gothic" panose="020B0502020202020204" pitchFamily="34" charset="0"/>
              </a:rPr>
              <a:t>Broad multisectoral, inter-ministry incentives for data sharing and use</a:t>
            </a:r>
          </a:p>
          <a:p>
            <a:endParaRPr lang="en-US" sz="400" dirty="0">
              <a:latin typeface="Century Gothic" panose="020B0502020202020204" pitchFamily="34" charset="0"/>
            </a:endParaRPr>
          </a:p>
          <a:p>
            <a:r>
              <a:rPr lang="en-US" sz="800" dirty="0" smtClean="0">
                <a:latin typeface="Century Gothic" panose="020B0502020202020204" pitchFamily="34" charset="0"/>
              </a:rPr>
              <a:t>Protocols for confidentiality established and supported by all stakeholders</a:t>
            </a:r>
            <a:endParaRPr lang="en-US" sz="800" dirty="0">
              <a:latin typeface="Century Gothic" panose="020B0502020202020204" pitchFamily="34" charset="0"/>
            </a:endParaRPr>
          </a:p>
          <a:p>
            <a:endParaRPr lang="en-US" sz="800" dirty="0" smtClean="0">
              <a:latin typeface="Century Gothic" panose="020B0502020202020204" pitchFamily="34" charset="0"/>
            </a:endParaRPr>
          </a:p>
          <a:p>
            <a:r>
              <a:rPr lang="en-US" sz="800" dirty="0" smtClean="0">
                <a:latin typeface="Century Gothic" panose="020B0502020202020204" pitchFamily="34" charset="0"/>
              </a:rPr>
              <a:t>M&amp;E Strategic Framework established and reviewed regularly by national GIS coordinator</a:t>
            </a:r>
            <a:endParaRPr lang="en-US" sz="800" dirty="0">
              <a:latin typeface="Century Gothic" panose="020B0502020202020204" pitchFamily="34" charset="0"/>
            </a:endParaRPr>
          </a:p>
        </p:txBody>
      </p:sp>
      <p:sp>
        <p:nvSpPr>
          <p:cNvPr id="49" name="TextBox 48"/>
          <p:cNvSpPr txBox="1"/>
          <p:nvPr/>
        </p:nvSpPr>
        <p:spPr>
          <a:xfrm>
            <a:off x="6330462" y="3447421"/>
            <a:ext cx="2661138" cy="1323439"/>
          </a:xfrm>
          <a:prstGeom prst="rect">
            <a:avLst/>
          </a:prstGeom>
          <a:noFill/>
        </p:spPr>
        <p:txBody>
          <a:bodyPr wrap="square" rtlCol="0">
            <a:spAutoFit/>
          </a:bodyPr>
          <a:lstStyle/>
          <a:p>
            <a:r>
              <a:rPr lang="en-US" sz="800" dirty="0" smtClean="0">
                <a:latin typeface="Century Gothic" panose="020B0502020202020204" pitchFamily="34" charset="0"/>
              </a:rPr>
              <a:t>Stakeholders within and outside of government engaged in coordination of data flow and sharing</a:t>
            </a:r>
          </a:p>
          <a:p>
            <a:endParaRPr lang="en-US" sz="400" dirty="0">
              <a:latin typeface="Century Gothic" panose="020B0502020202020204" pitchFamily="34" charset="0"/>
            </a:endParaRPr>
          </a:p>
          <a:p>
            <a:r>
              <a:rPr lang="en-US" sz="800" dirty="0" smtClean="0">
                <a:latin typeface="Century Gothic" panose="020B0502020202020204" pitchFamily="34" charset="0"/>
              </a:rPr>
              <a:t>Geo-Coded data standard for all data collection; programmatic data available at high level of aggregation</a:t>
            </a:r>
          </a:p>
          <a:p>
            <a:endParaRPr lang="en-US" sz="400" dirty="0">
              <a:latin typeface="Century Gothic" panose="020B0502020202020204" pitchFamily="34" charset="0"/>
            </a:endParaRPr>
          </a:p>
          <a:p>
            <a:r>
              <a:rPr lang="en-US" sz="800" dirty="0" smtClean="0">
                <a:latin typeface="Century Gothic" panose="020B0502020202020204" pitchFamily="34" charset="0"/>
              </a:rPr>
              <a:t>Formal guidelines for ongoing data quality assurance  in place and monitored by designated staff</a:t>
            </a:r>
            <a:endParaRPr lang="en-US" sz="800" dirty="0">
              <a:latin typeface="Century Gothic" panose="020B0502020202020204" pitchFamily="34" charset="0"/>
            </a:endParaRPr>
          </a:p>
        </p:txBody>
      </p:sp>
      <p:sp>
        <p:nvSpPr>
          <p:cNvPr id="54" name="TextBox 53"/>
          <p:cNvSpPr txBox="1"/>
          <p:nvPr/>
        </p:nvSpPr>
        <p:spPr>
          <a:xfrm>
            <a:off x="193913" y="423060"/>
            <a:ext cx="1177687" cy="707886"/>
          </a:xfrm>
          <a:prstGeom prst="rect">
            <a:avLst/>
          </a:prstGeom>
          <a:noFill/>
        </p:spPr>
        <p:txBody>
          <a:bodyPr wrap="square" rtlCol="0">
            <a:spAutoFit/>
          </a:bodyPr>
          <a:lstStyle/>
          <a:p>
            <a:pPr algn="ctr"/>
            <a:r>
              <a:rPr lang="en-US" sz="1000" dirty="0" smtClean="0">
                <a:latin typeface="Century Gothic" panose="020B0502020202020204" pitchFamily="34" charset="0"/>
              </a:rPr>
              <a:t>GOVERNANCE &amp; MULTISECTORAL ENGAGEMENT</a:t>
            </a:r>
            <a:endParaRPr lang="en-US" sz="1000" dirty="0">
              <a:latin typeface="Century Gothic" panose="020B0502020202020204" pitchFamily="34" charset="0"/>
            </a:endParaRPr>
          </a:p>
        </p:txBody>
      </p:sp>
      <p:sp>
        <p:nvSpPr>
          <p:cNvPr id="55" name="TextBox 54"/>
          <p:cNvSpPr txBox="1"/>
          <p:nvPr/>
        </p:nvSpPr>
        <p:spPr>
          <a:xfrm>
            <a:off x="308214" y="1414418"/>
            <a:ext cx="914400" cy="553998"/>
          </a:xfrm>
          <a:prstGeom prst="rect">
            <a:avLst/>
          </a:prstGeom>
          <a:noFill/>
        </p:spPr>
        <p:txBody>
          <a:bodyPr wrap="square" rtlCol="0">
            <a:spAutoFit/>
          </a:bodyPr>
          <a:lstStyle/>
          <a:p>
            <a:pPr algn="ctr"/>
            <a:r>
              <a:rPr lang="en-US" sz="1000" dirty="0" smtClean="0">
                <a:latin typeface="Century Gothic" panose="020B0502020202020204" pitchFamily="34" charset="0"/>
              </a:rPr>
              <a:t>STRATEGIC PLANNING/ FINANCING</a:t>
            </a:r>
            <a:endParaRPr lang="en-US" sz="1000" dirty="0">
              <a:latin typeface="Century Gothic" panose="020B0502020202020204" pitchFamily="34" charset="0"/>
            </a:endParaRPr>
          </a:p>
        </p:txBody>
      </p:sp>
      <p:sp>
        <p:nvSpPr>
          <p:cNvPr id="56" name="TextBox 55"/>
          <p:cNvSpPr txBox="1"/>
          <p:nvPr/>
        </p:nvSpPr>
        <p:spPr>
          <a:xfrm>
            <a:off x="240255" y="2416314"/>
            <a:ext cx="1131345" cy="707886"/>
          </a:xfrm>
          <a:prstGeom prst="rect">
            <a:avLst/>
          </a:prstGeom>
          <a:noFill/>
        </p:spPr>
        <p:txBody>
          <a:bodyPr wrap="square" rtlCol="0">
            <a:spAutoFit/>
          </a:bodyPr>
          <a:lstStyle/>
          <a:p>
            <a:pPr algn="ctr"/>
            <a:endParaRPr lang="en-US" sz="1000" dirty="0" smtClean="0">
              <a:latin typeface="Century Gothic" panose="020B0502020202020204" pitchFamily="34" charset="0"/>
            </a:endParaRPr>
          </a:p>
          <a:p>
            <a:pPr algn="ctr"/>
            <a:r>
              <a:rPr lang="en-US" sz="1000" dirty="0" smtClean="0">
                <a:latin typeface="Century Gothic" panose="020B0502020202020204" pitchFamily="34" charset="0"/>
              </a:rPr>
              <a:t>POLICY &amp; REGULATORY ENVIRONMENT</a:t>
            </a:r>
            <a:endParaRPr lang="en-US" sz="1000" dirty="0">
              <a:latin typeface="Century Gothic" panose="020B0502020202020204" pitchFamily="34" charset="0"/>
            </a:endParaRPr>
          </a:p>
        </p:txBody>
      </p:sp>
      <p:sp>
        <p:nvSpPr>
          <p:cNvPr id="57" name="TextBox 56"/>
          <p:cNvSpPr txBox="1"/>
          <p:nvPr/>
        </p:nvSpPr>
        <p:spPr>
          <a:xfrm>
            <a:off x="152399" y="3789402"/>
            <a:ext cx="1295402" cy="553998"/>
          </a:xfrm>
          <a:prstGeom prst="rect">
            <a:avLst/>
          </a:prstGeom>
          <a:noFill/>
        </p:spPr>
        <p:txBody>
          <a:bodyPr wrap="square" rtlCol="0">
            <a:spAutoFit/>
          </a:bodyPr>
          <a:lstStyle/>
          <a:p>
            <a:pPr algn="ctr"/>
            <a:r>
              <a:rPr lang="en-US" sz="1000" dirty="0" smtClean="0">
                <a:latin typeface="Century Gothic" panose="020B0502020202020204" pitchFamily="34" charset="0"/>
              </a:rPr>
              <a:t>SPATIAL DATA AVAILABILITY &amp; INTEROPERABILITY</a:t>
            </a:r>
            <a:endParaRPr lang="en-US" sz="1000" dirty="0">
              <a:latin typeface="Century Gothic" panose="020B0502020202020204" pitchFamily="34" charset="0"/>
            </a:endParaRPr>
          </a:p>
        </p:txBody>
      </p:sp>
      <p:sp>
        <p:nvSpPr>
          <p:cNvPr id="2" name="TextBox 1"/>
          <p:cNvSpPr txBox="1"/>
          <p:nvPr/>
        </p:nvSpPr>
        <p:spPr>
          <a:xfrm>
            <a:off x="259864" y="6611779"/>
            <a:ext cx="8612875"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000" dirty="0" smtClean="0"/>
              <a:t>*Geo-Coded Data can include DHS, MFLs, DHIS 2.0, boundary files, topographic or hydraulic data.</a:t>
            </a:r>
            <a:endParaRPr lang="en-US" sz="1000" dirty="0"/>
          </a:p>
        </p:txBody>
      </p:sp>
      <p:sp>
        <p:nvSpPr>
          <p:cNvPr id="53" name="Rounded Rectangle 52"/>
          <p:cNvSpPr/>
          <p:nvPr/>
        </p:nvSpPr>
        <p:spPr>
          <a:xfrm>
            <a:off x="1148862" y="4735810"/>
            <a:ext cx="7772400" cy="1026081"/>
          </a:xfrm>
          <a:prstGeom prst="roundRect">
            <a:avLst/>
          </a:prstGeom>
          <a:gradFill>
            <a:gsLst>
              <a:gs pos="0">
                <a:schemeClr val="accent1">
                  <a:lumMod val="75000"/>
                </a:schemeClr>
              </a:gs>
              <a:gs pos="50000">
                <a:schemeClr val="accent1">
                  <a:lumMod val="75000"/>
                  <a:alpha val="56000"/>
                </a:schemeClr>
              </a:gs>
              <a:gs pos="100000">
                <a:schemeClr val="accent1">
                  <a:lumMod val="75000"/>
                  <a:alpha val="8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ound Same Side Corner Rectangle 60"/>
          <p:cNvSpPr/>
          <p:nvPr/>
        </p:nvSpPr>
        <p:spPr>
          <a:xfrm rot="16200000">
            <a:off x="291060" y="4681355"/>
            <a:ext cx="1014667" cy="1146410"/>
          </a:xfrm>
          <a:prstGeom prst="round2Same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p:nvSpPr>
        <p:spPr>
          <a:xfrm>
            <a:off x="1191195" y="5761892"/>
            <a:ext cx="7696200" cy="867508"/>
          </a:xfrm>
          <a:prstGeom prst="roundRect">
            <a:avLst/>
          </a:prstGeom>
          <a:gradFill>
            <a:gsLst>
              <a:gs pos="0">
                <a:schemeClr val="accent4">
                  <a:lumMod val="75000"/>
                  <a:alpha val="92000"/>
                </a:schemeClr>
              </a:gs>
              <a:gs pos="50000">
                <a:schemeClr val="accent4">
                  <a:lumMod val="75000"/>
                  <a:alpha val="37000"/>
                </a:schemeClr>
              </a:gs>
              <a:gs pos="100000">
                <a:schemeClr val="accent4">
                  <a:lumMod val="75000"/>
                  <a:alpha val="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ound Same Side Corner Rectangle 62"/>
          <p:cNvSpPr/>
          <p:nvPr/>
        </p:nvSpPr>
        <p:spPr>
          <a:xfrm rot="16200000">
            <a:off x="370733" y="5625621"/>
            <a:ext cx="864596" cy="1137137"/>
          </a:xfrm>
          <a:prstGeom prst="round2SameRect">
            <a:avLst/>
          </a:prstGeom>
          <a:solidFill>
            <a:schemeClr val="accent4">
              <a:lumMod val="75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1371601" y="4713982"/>
            <a:ext cx="2590798" cy="1077218"/>
          </a:xfrm>
          <a:prstGeom prst="rect">
            <a:avLst/>
          </a:prstGeom>
          <a:noFill/>
        </p:spPr>
        <p:txBody>
          <a:bodyPr wrap="square" rtlCol="0">
            <a:spAutoFit/>
          </a:bodyPr>
          <a:lstStyle/>
          <a:p>
            <a:r>
              <a:rPr lang="en-US" sz="800" dirty="0" smtClean="0">
                <a:latin typeface="Century Gothic" panose="020B0502020202020204" pitchFamily="34" charset="0"/>
              </a:rPr>
              <a:t>GIS software exists within private sector, academia, and non-health sector   </a:t>
            </a:r>
          </a:p>
          <a:p>
            <a:endParaRPr lang="en-US" sz="800" dirty="0">
              <a:latin typeface="Century Gothic" panose="020B0502020202020204" pitchFamily="34" charset="0"/>
            </a:endParaRPr>
          </a:p>
          <a:p>
            <a:r>
              <a:rPr lang="en-US" sz="800" dirty="0" smtClean="0">
                <a:latin typeface="Century Gothic" panose="020B0502020202020204" pitchFamily="34" charset="0"/>
              </a:rPr>
              <a:t>External technical advisors  perform GIS analysis; no internal technical expertise</a:t>
            </a:r>
          </a:p>
          <a:p>
            <a:endParaRPr lang="en-US" sz="800" dirty="0">
              <a:latin typeface="Century Gothic" panose="020B0502020202020204" pitchFamily="34" charset="0"/>
            </a:endParaRPr>
          </a:p>
          <a:p>
            <a:r>
              <a:rPr lang="en-US" sz="800" dirty="0" smtClean="0">
                <a:latin typeface="Century Gothic" panose="020B0502020202020204" pitchFamily="34" charset="0"/>
              </a:rPr>
              <a:t>No defined standard of </a:t>
            </a:r>
            <a:r>
              <a:rPr lang="en-US" sz="800" dirty="0">
                <a:latin typeface="Century Gothic" panose="020B0502020202020204" pitchFamily="34" charset="0"/>
              </a:rPr>
              <a:t>referring to </a:t>
            </a:r>
            <a:r>
              <a:rPr lang="en-US" sz="800" dirty="0" smtClean="0">
                <a:latin typeface="Century Gothic" panose="020B0502020202020204" pitchFamily="34" charset="0"/>
              </a:rPr>
              <a:t>places/locations</a:t>
            </a:r>
            <a:endParaRPr lang="en-US" sz="800" dirty="0">
              <a:latin typeface="Century Gothic" panose="020B0502020202020204" pitchFamily="34" charset="0"/>
            </a:endParaRPr>
          </a:p>
        </p:txBody>
      </p:sp>
      <p:sp>
        <p:nvSpPr>
          <p:cNvPr id="65" name="TextBox 64"/>
          <p:cNvSpPr txBox="1"/>
          <p:nvPr/>
        </p:nvSpPr>
        <p:spPr>
          <a:xfrm>
            <a:off x="1371599" y="5813048"/>
            <a:ext cx="2291863" cy="892552"/>
          </a:xfrm>
          <a:prstGeom prst="rect">
            <a:avLst/>
          </a:prstGeom>
          <a:noFill/>
        </p:spPr>
        <p:txBody>
          <a:bodyPr wrap="square" rtlCol="0">
            <a:spAutoFit/>
          </a:bodyPr>
          <a:lstStyle/>
          <a:p>
            <a:r>
              <a:rPr lang="en-US" sz="800" dirty="0" smtClean="0">
                <a:latin typeface="Century Gothic" panose="020B0502020202020204" pitchFamily="34" charset="0"/>
              </a:rPr>
              <a:t>No clear process for data </a:t>
            </a:r>
            <a:r>
              <a:rPr lang="en-US" sz="800" dirty="0">
                <a:latin typeface="Century Gothic" panose="020B0502020202020204" pitchFamily="34" charset="0"/>
              </a:rPr>
              <a:t>dissemination &amp; </a:t>
            </a:r>
            <a:r>
              <a:rPr lang="en-US" sz="800" dirty="0" smtClean="0">
                <a:latin typeface="Century Gothic" panose="020B0502020202020204" pitchFamily="34" charset="0"/>
              </a:rPr>
              <a:t>use. </a:t>
            </a:r>
          </a:p>
          <a:p>
            <a:endParaRPr lang="en-US" sz="800" dirty="0">
              <a:latin typeface="Century Gothic" panose="020B0502020202020204" pitchFamily="34" charset="0"/>
            </a:endParaRPr>
          </a:p>
          <a:p>
            <a:r>
              <a:rPr lang="en-US" sz="800" dirty="0" smtClean="0">
                <a:latin typeface="Century Gothic" panose="020B0502020202020204" pitchFamily="34" charset="0"/>
              </a:rPr>
              <a:t>Limited understanding of how to work with spatial data and use to inform planning and programming. </a:t>
            </a:r>
            <a:endParaRPr lang="en-US" sz="800" dirty="0">
              <a:latin typeface="Century Gothic" panose="020B0502020202020204" pitchFamily="34" charset="0"/>
            </a:endParaRPr>
          </a:p>
          <a:p>
            <a:endParaRPr lang="en-US" sz="400" dirty="0">
              <a:latin typeface="Century Gothic" panose="020B0502020202020204" pitchFamily="34" charset="0"/>
            </a:endParaRPr>
          </a:p>
        </p:txBody>
      </p:sp>
      <p:sp>
        <p:nvSpPr>
          <p:cNvPr id="66" name="TextBox 65"/>
          <p:cNvSpPr txBox="1"/>
          <p:nvPr/>
        </p:nvSpPr>
        <p:spPr>
          <a:xfrm>
            <a:off x="3733800" y="4713982"/>
            <a:ext cx="2514600" cy="1077218"/>
          </a:xfrm>
          <a:prstGeom prst="rect">
            <a:avLst/>
          </a:prstGeom>
          <a:noFill/>
        </p:spPr>
        <p:txBody>
          <a:bodyPr wrap="square" rtlCol="0">
            <a:spAutoFit/>
          </a:bodyPr>
          <a:lstStyle/>
          <a:p>
            <a:r>
              <a:rPr lang="en-US" sz="800" dirty="0" smtClean="0">
                <a:latin typeface="Century Gothic" panose="020B0502020202020204" pitchFamily="34" charset="0"/>
              </a:rPr>
              <a:t>Open-source GIS software in use within multiple sectors including health and HIV</a:t>
            </a:r>
          </a:p>
          <a:p>
            <a:endParaRPr lang="en-US" sz="800" dirty="0">
              <a:latin typeface="Century Gothic" panose="020B0502020202020204" pitchFamily="34" charset="0"/>
            </a:endParaRPr>
          </a:p>
          <a:p>
            <a:r>
              <a:rPr lang="en-US" sz="800" dirty="0" smtClean="0">
                <a:latin typeface="Century Gothic" panose="020B0502020202020204" pitchFamily="34" charset="0"/>
              </a:rPr>
              <a:t>Some staff with GIS capacity, but no </a:t>
            </a:r>
            <a:r>
              <a:rPr lang="en-US" sz="800" dirty="0">
                <a:latin typeface="Century Gothic" panose="020B0502020202020204" pitchFamily="34" charset="0"/>
              </a:rPr>
              <a:t>clear job descriptions for </a:t>
            </a:r>
            <a:r>
              <a:rPr lang="en-US" sz="800" dirty="0" smtClean="0">
                <a:latin typeface="Century Gothic" panose="020B0502020202020204" pitchFamily="34" charset="0"/>
              </a:rPr>
              <a:t>GIS application </a:t>
            </a:r>
          </a:p>
          <a:p>
            <a:endParaRPr lang="en-US" sz="800" dirty="0" smtClean="0">
              <a:latin typeface="Century Gothic" panose="020B0502020202020204" pitchFamily="34" charset="0"/>
            </a:endParaRPr>
          </a:p>
          <a:p>
            <a:r>
              <a:rPr lang="en-US" sz="800" dirty="0" smtClean="0">
                <a:latin typeface="Century Gothic" panose="020B0502020202020204" pitchFamily="34" charset="0"/>
              </a:rPr>
              <a:t>Some agencies using national standard </a:t>
            </a:r>
            <a:r>
              <a:rPr lang="en-US" sz="800" dirty="0">
                <a:latin typeface="Century Gothic" panose="020B0502020202020204" pitchFamily="34" charset="0"/>
              </a:rPr>
              <a:t>geographic coordinate system</a:t>
            </a:r>
            <a:endParaRPr lang="en-US" sz="800" dirty="0" smtClean="0">
              <a:latin typeface="Century Gothic" panose="020B0502020202020204" pitchFamily="34" charset="0"/>
            </a:endParaRPr>
          </a:p>
        </p:txBody>
      </p:sp>
      <p:sp>
        <p:nvSpPr>
          <p:cNvPr id="67" name="TextBox 66"/>
          <p:cNvSpPr txBox="1"/>
          <p:nvPr/>
        </p:nvSpPr>
        <p:spPr>
          <a:xfrm>
            <a:off x="3737214" y="5798403"/>
            <a:ext cx="2514600" cy="830997"/>
          </a:xfrm>
          <a:prstGeom prst="rect">
            <a:avLst/>
          </a:prstGeom>
          <a:noFill/>
        </p:spPr>
        <p:txBody>
          <a:bodyPr wrap="square" rtlCol="0">
            <a:spAutoFit/>
          </a:bodyPr>
          <a:lstStyle/>
          <a:p>
            <a:r>
              <a:rPr lang="en-US" sz="800" dirty="0" smtClean="0">
                <a:latin typeface="Century Gothic" panose="020B0502020202020204" pitchFamily="34" charset="0"/>
              </a:rPr>
              <a:t>Defined guidelines for data dissemination and use in place but only considered after data have been generated. </a:t>
            </a:r>
          </a:p>
          <a:p>
            <a:endParaRPr lang="en-US" sz="800" dirty="0">
              <a:latin typeface="Century Gothic" panose="020B0502020202020204" pitchFamily="34" charset="0"/>
            </a:endParaRPr>
          </a:p>
          <a:p>
            <a:r>
              <a:rPr lang="en-US" sz="800" dirty="0" smtClean="0">
                <a:latin typeface="Century Gothic" panose="020B0502020202020204" pitchFamily="34" charset="0"/>
              </a:rPr>
              <a:t>Limited use of maps and spatial analysis to  answer programmatic questions of interest. </a:t>
            </a:r>
            <a:endParaRPr lang="en-US" sz="800" dirty="0">
              <a:latin typeface="Century Gothic" panose="020B0502020202020204" pitchFamily="34" charset="0"/>
            </a:endParaRPr>
          </a:p>
        </p:txBody>
      </p:sp>
      <p:sp>
        <p:nvSpPr>
          <p:cNvPr id="68" name="TextBox 67"/>
          <p:cNvSpPr txBox="1"/>
          <p:nvPr/>
        </p:nvSpPr>
        <p:spPr>
          <a:xfrm>
            <a:off x="6330462" y="4724400"/>
            <a:ext cx="2590800" cy="954107"/>
          </a:xfrm>
          <a:prstGeom prst="rect">
            <a:avLst/>
          </a:prstGeom>
          <a:noFill/>
        </p:spPr>
        <p:txBody>
          <a:bodyPr wrap="square" rtlCol="0">
            <a:spAutoFit/>
          </a:bodyPr>
          <a:lstStyle/>
          <a:p>
            <a:r>
              <a:rPr lang="en-US" sz="800" dirty="0" smtClean="0">
                <a:latin typeface="Century Gothic" panose="020B0502020202020204" pitchFamily="34" charset="0"/>
              </a:rPr>
              <a:t>Compatible GIS software used by all agencies</a:t>
            </a:r>
          </a:p>
          <a:p>
            <a:endParaRPr lang="en-US" sz="800" dirty="0">
              <a:latin typeface="Century Gothic" panose="020B0502020202020204" pitchFamily="34" charset="0"/>
            </a:endParaRPr>
          </a:p>
          <a:p>
            <a:r>
              <a:rPr lang="en-US" sz="800" dirty="0" smtClean="0">
                <a:latin typeface="Century Gothic" panose="020B0502020202020204" pitchFamily="34" charset="0"/>
              </a:rPr>
              <a:t>Highly skilled staff with clear GIS-related duties outlined in job description</a:t>
            </a:r>
            <a:endParaRPr lang="en-US" sz="800" dirty="0">
              <a:latin typeface="Century Gothic" panose="020B0502020202020204" pitchFamily="34" charset="0"/>
            </a:endParaRPr>
          </a:p>
          <a:p>
            <a:endParaRPr lang="en-US" sz="800" dirty="0">
              <a:latin typeface="Century Gothic" panose="020B0502020202020204" pitchFamily="34" charset="0"/>
            </a:endParaRPr>
          </a:p>
          <a:p>
            <a:r>
              <a:rPr lang="en-US" sz="800" dirty="0" smtClean="0">
                <a:latin typeface="Century Gothic" panose="020B0502020202020204" pitchFamily="34" charset="0"/>
              </a:rPr>
              <a:t>Standard geographic coordinate system used across all agencies</a:t>
            </a:r>
            <a:endParaRPr lang="en-US" sz="800" dirty="0">
              <a:latin typeface="Century Gothic" panose="020B0502020202020204" pitchFamily="34" charset="0"/>
            </a:endParaRPr>
          </a:p>
        </p:txBody>
      </p:sp>
      <p:sp>
        <p:nvSpPr>
          <p:cNvPr id="69" name="TextBox 68"/>
          <p:cNvSpPr txBox="1"/>
          <p:nvPr/>
        </p:nvSpPr>
        <p:spPr>
          <a:xfrm>
            <a:off x="6324600" y="5798403"/>
            <a:ext cx="2590800" cy="830997"/>
          </a:xfrm>
          <a:prstGeom prst="rect">
            <a:avLst/>
          </a:prstGeom>
          <a:noFill/>
        </p:spPr>
        <p:txBody>
          <a:bodyPr wrap="square" rtlCol="0">
            <a:spAutoFit/>
          </a:bodyPr>
          <a:lstStyle/>
          <a:p>
            <a:r>
              <a:rPr lang="en-US" sz="800" dirty="0" smtClean="0">
                <a:latin typeface="Century Gothic" panose="020B0502020202020204" pitchFamily="34" charset="0"/>
              </a:rPr>
              <a:t>Defined guidelines for data dissemination and use in place and followed by all agencies.</a:t>
            </a:r>
          </a:p>
          <a:p>
            <a:endParaRPr lang="en-US" sz="800" dirty="0">
              <a:latin typeface="Century Gothic" panose="020B0502020202020204" pitchFamily="34" charset="0"/>
            </a:endParaRPr>
          </a:p>
          <a:p>
            <a:r>
              <a:rPr lang="en-US" sz="800" dirty="0" smtClean="0">
                <a:latin typeface="Century Gothic" panose="020B0502020202020204" pitchFamily="34" charset="0"/>
              </a:rPr>
              <a:t>Spatial data routinely used to  answer programmatic questions of interest. </a:t>
            </a:r>
          </a:p>
          <a:p>
            <a:endParaRPr lang="en-US" sz="800" dirty="0">
              <a:latin typeface="Century Gothic" panose="020B0502020202020204" pitchFamily="34" charset="0"/>
            </a:endParaRPr>
          </a:p>
        </p:txBody>
      </p:sp>
      <p:sp>
        <p:nvSpPr>
          <p:cNvPr id="70" name="TextBox 69"/>
          <p:cNvSpPr txBox="1"/>
          <p:nvPr/>
        </p:nvSpPr>
        <p:spPr>
          <a:xfrm>
            <a:off x="243670" y="4932402"/>
            <a:ext cx="1127930" cy="553998"/>
          </a:xfrm>
          <a:prstGeom prst="rect">
            <a:avLst/>
          </a:prstGeom>
          <a:noFill/>
        </p:spPr>
        <p:txBody>
          <a:bodyPr wrap="square" rtlCol="0">
            <a:spAutoFit/>
          </a:bodyPr>
          <a:lstStyle/>
          <a:p>
            <a:pPr algn="ctr"/>
            <a:r>
              <a:rPr lang="en-US" sz="1000" dirty="0" smtClean="0">
                <a:latin typeface="Century Gothic" panose="020B0502020202020204" pitchFamily="34" charset="0"/>
              </a:rPr>
              <a:t>GIS INFRA-STRUCTURE </a:t>
            </a:r>
          </a:p>
          <a:p>
            <a:pPr algn="ctr"/>
            <a:r>
              <a:rPr lang="en-US" sz="1000" dirty="0" smtClean="0">
                <a:latin typeface="Century Gothic" panose="020B0502020202020204" pitchFamily="34" charset="0"/>
              </a:rPr>
              <a:t>&amp; RESOURCES</a:t>
            </a:r>
            <a:endParaRPr lang="en-US" sz="1000" dirty="0">
              <a:latin typeface="Century Gothic" panose="020B0502020202020204" pitchFamily="34" charset="0"/>
            </a:endParaRPr>
          </a:p>
        </p:txBody>
      </p:sp>
      <p:sp>
        <p:nvSpPr>
          <p:cNvPr id="71" name="TextBox 70"/>
          <p:cNvSpPr txBox="1"/>
          <p:nvPr/>
        </p:nvSpPr>
        <p:spPr>
          <a:xfrm>
            <a:off x="152399" y="6000690"/>
            <a:ext cx="1219200" cy="400110"/>
          </a:xfrm>
          <a:prstGeom prst="rect">
            <a:avLst/>
          </a:prstGeom>
          <a:noFill/>
        </p:spPr>
        <p:txBody>
          <a:bodyPr wrap="square" rtlCol="0">
            <a:spAutoFit/>
          </a:bodyPr>
          <a:lstStyle/>
          <a:p>
            <a:pPr algn="ctr"/>
            <a:r>
              <a:rPr lang="en-US" sz="1000" dirty="0" smtClean="0">
                <a:latin typeface="Century Gothic" panose="020B0502020202020204" pitchFamily="34" charset="0"/>
              </a:rPr>
              <a:t>INFORMATION USE</a:t>
            </a:r>
            <a:endParaRPr lang="en-US" sz="10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PP Title and Thank You Slides">
  <a:themeElements>
    <a:clrScheme name="HPP PowerPoint">
      <a:dk1>
        <a:sysClr val="windowText" lastClr="000000"/>
      </a:dk1>
      <a:lt1>
        <a:sysClr val="window" lastClr="FFFFFF"/>
      </a:lt1>
      <a:dk2>
        <a:srgbClr val="084572"/>
      </a:dk2>
      <a:lt2>
        <a:srgbClr val="FFFFFF"/>
      </a:lt2>
      <a:accent1>
        <a:srgbClr val="0E7DC2"/>
      </a:accent1>
      <a:accent2>
        <a:srgbClr val="EC8438"/>
      </a:accent2>
      <a:accent3>
        <a:srgbClr val="0E6982"/>
      </a:accent3>
      <a:accent4>
        <a:srgbClr val="8B1524"/>
      </a:accent4>
      <a:accent5>
        <a:srgbClr val="5B363C"/>
      </a:accent5>
      <a:accent6>
        <a:srgbClr val="6D7331"/>
      </a:accent6>
      <a:hlink>
        <a:srgbClr val="051437"/>
      </a:hlink>
      <a:folHlink>
        <a:srgbClr val="0E7DC2"/>
      </a:folHlink>
    </a:clrScheme>
    <a:fontScheme name="HPP Template">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721</Words>
  <Application>Microsoft Office PowerPoint</Application>
  <PresentationFormat>On-screen Show (4:3)</PresentationFormat>
  <Paragraphs>86</Paragraphs>
  <Slides>2</Slides>
  <Notes>1</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HPP Title and Thank You Slides</vt:lpstr>
      <vt:lpstr>Country Ownership and Leadership Continuum of Geographic Information System for Health  Developed by Andrea Vazzano and Andrew Zapfel of the Health Policy Project </vt:lpstr>
      <vt:lpstr>PowerPoint Presentation</vt:lpstr>
    </vt:vector>
  </TitlesOfParts>
  <Company>MSH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 Ownership and Leadership Continuum of Geographic Information System for Health</dc:title>
  <dc:creator>Pitcher, Susan</dc:creator>
  <cp:lastModifiedBy>Susan Pitcher</cp:lastModifiedBy>
  <cp:revision>53</cp:revision>
  <cp:lastPrinted>2014-05-30T12:19:26Z</cp:lastPrinted>
  <dcterms:created xsi:type="dcterms:W3CDTF">2011-04-18T13:57:31Z</dcterms:created>
  <dcterms:modified xsi:type="dcterms:W3CDTF">2019-03-18T17:03:12Z</dcterms:modified>
</cp:coreProperties>
</file>