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2" r:id="rId2"/>
    <p:sldId id="258" r:id="rId3"/>
    <p:sldId id="273" r:id="rId4"/>
    <p:sldId id="274" r:id="rId5"/>
    <p:sldId id="275" r:id="rId6"/>
    <p:sldId id="276" r:id="rId7"/>
    <p:sldId id="277" r:id="rId8"/>
    <p:sldId id="278" r:id="rId9"/>
    <p:sldId id="279" r:id="rId10"/>
    <p:sldId id="270" r:id="rId11"/>
    <p:sldId id="269" r:id="rId12"/>
    <p:sldId id="284" r:id="rId13"/>
    <p:sldId id="285" r:id="rId14"/>
    <p:sldId id="282" r:id="rId15"/>
    <p:sldId id="283"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B5E"/>
    <a:srgbClr val="58BDA2"/>
    <a:srgbClr val="EEEEEE"/>
    <a:srgbClr val="85CA8E"/>
    <a:srgbClr val="F3F3F3"/>
    <a:srgbClr val="80C98F"/>
    <a:srgbClr val="5CC2A6"/>
    <a:srgbClr val="B7DEEF"/>
    <a:srgbClr val="52B9D6"/>
    <a:srgbClr val="B3DE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86413" autoAdjust="0"/>
  </p:normalViewPr>
  <p:slideViewPr>
    <p:cSldViewPr snapToGrid="0" snapToObjects="1">
      <p:cViewPr varScale="1">
        <p:scale>
          <a:sx n="66" d="100"/>
          <a:sy n="66" d="100"/>
        </p:scale>
        <p:origin x="-114" y="-6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2B3FE-879A-A944-8D10-BC710820E97C}" type="datetimeFigureOut">
              <a:rPr lang="en-US" smtClean="0"/>
              <a:t>3/18/2019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F62FC-F4B6-3940-ACC8-B34E933CAAC0}" type="slidenum">
              <a:rPr lang="en-US" smtClean="0"/>
              <a:t>‹#›</a:t>
            </a:fld>
            <a:endParaRPr lang="en-US"/>
          </a:p>
        </p:txBody>
      </p:sp>
    </p:spTree>
    <p:extLst>
      <p:ext uri="{BB962C8B-B14F-4D97-AF65-F5344CB8AC3E}">
        <p14:creationId xmlns:p14="http://schemas.microsoft.com/office/powerpoint/2010/main" val="21731608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F62FC-F4B6-3940-ACC8-B34E933CAAC0}" type="slidenum">
              <a:rPr lang="en-US" smtClean="0"/>
              <a:t>1</a:t>
            </a:fld>
            <a:endParaRPr lang="en-US"/>
          </a:p>
        </p:txBody>
      </p:sp>
    </p:spTree>
    <p:extLst>
      <p:ext uri="{BB962C8B-B14F-4D97-AF65-F5344CB8AC3E}">
        <p14:creationId xmlns:p14="http://schemas.microsoft.com/office/powerpoint/2010/main" val="2474710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86" rtl="0" eaLnBrk="1" fontAlgn="auto" latinLnBrk="0" hangingPunct="1">
              <a:lnSpc>
                <a:spcPct val="100000"/>
              </a:lnSpc>
              <a:spcBef>
                <a:spcPts val="0"/>
              </a:spcBef>
              <a:spcAft>
                <a:spcPts val="0"/>
              </a:spcAft>
              <a:buClrTx/>
              <a:buSzTx/>
              <a:buFontTx/>
              <a:buNone/>
              <a:tabLst/>
              <a:defRPr/>
            </a:pPr>
            <a:r>
              <a:rPr lang="en-US" sz="1200" dirty="0" smtClean="0"/>
              <a:t>The </a:t>
            </a:r>
            <a:r>
              <a:rPr lang="en-US" sz="1200" baseline="0" dirty="0" smtClean="0"/>
              <a:t>CIP approach presented here supports </a:t>
            </a:r>
            <a:r>
              <a:rPr lang="en-US" sz="1200" dirty="0" smtClean="0"/>
              <a:t>a country-led process for creating a plan that aligns with ongoing government planning and coordination efforts. The</a:t>
            </a:r>
            <a:r>
              <a:rPr lang="en-US" sz="1200" baseline="0" dirty="0" smtClean="0"/>
              <a:t> full 10-step process is implemented across three sequential phases: plan, develop, and execute. </a:t>
            </a:r>
          </a:p>
          <a:p>
            <a:pPr marL="0" marR="0" indent="0" algn="l" defTabSz="914186"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186" rtl="0" eaLnBrk="1" fontAlgn="auto" latinLnBrk="0" hangingPunct="1">
              <a:lnSpc>
                <a:spcPct val="100000"/>
              </a:lnSpc>
              <a:spcBef>
                <a:spcPts val="0"/>
              </a:spcBef>
              <a:spcAft>
                <a:spcPts val="0"/>
              </a:spcAft>
              <a:buClrTx/>
              <a:buSzTx/>
              <a:buFontTx/>
              <a:buNone/>
              <a:tabLst/>
              <a:defRPr/>
            </a:pPr>
            <a:r>
              <a:rPr lang="en-US" sz="1200" baseline="0" dirty="0" smtClean="0"/>
              <a:t>I will now present a high-level overview of the full process. Note that not every country will necessarily move through all 10 steps. </a:t>
            </a:r>
            <a:endParaRPr lang="en-US" sz="1200" dirty="0" smtClean="0"/>
          </a:p>
          <a:p>
            <a:pPr marL="0" marR="0" indent="0" algn="l" defTabSz="914186"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186" rtl="0" eaLnBrk="1" fontAlgn="auto" latinLnBrk="0" hangingPunct="1">
              <a:lnSpc>
                <a:spcPct val="100000"/>
              </a:lnSpc>
              <a:spcBef>
                <a:spcPts val="0"/>
              </a:spcBef>
              <a:spcAft>
                <a:spcPts val="0"/>
              </a:spcAft>
              <a:buClrTx/>
              <a:buSzTx/>
              <a:buFontTx/>
              <a:buNone/>
              <a:tabLst/>
              <a:defRPr/>
            </a:pPr>
            <a:r>
              <a:rPr lang="en-US" sz="1200" dirty="0" smtClean="0"/>
              <a:t>Phase 1: Plan</a:t>
            </a:r>
          </a:p>
          <a:p>
            <a:pPr marL="0" indent="0">
              <a:buFontTx/>
              <a:buNone/>
            </a:pPr>
            <a:r>
              <a:rPr lang="en-US" sz="1200" b="0" i="0" u="none" strike="noStrike" kern="1200" baseline="0" dirty="0" smtClean="0">
                <a:solidFill>
                  <a:schemeClr val="tx1"/>
                </a:solidFill>
                <a:latin typeface="+mn-lt"/>
                <a:ea typeface="+mn-ea"/>
                <a:cs typeface="+mn-cs"/>
              </a:rPr>
              <a:t>Step1:Obtain government and key stakeholder buy-in</a:t>
            </a:r>
          </a:p>
          <a:p>
            <a:pPr marL="0" indent="0">
              <a:buFontTx/>
              <a:buNone/>
            </a:pPr>
            <a:r>
              <a:rPr lang="en-US" sz="1200" b="0" i="0" u="none" strike="noStrike" kern="1200" baseline="0" dirty="0" smtClean="0">
                <a:solidFill>
                  <a:schemeClr val="tx1"/>
                </a:solidFill>
                <a:effectLst/>
                <a:latin typeface="+mn-lt"/>
                <a:ea typeface="+mn-ea"/>
                <a:cs typeface="+mn-cs"/>
              </a:rPr>
              <a:t>Sub-steps:	</a:t>
            </a:r>
          </a:p>
          <a:p>
            <a:pPr marL="628542" lvl="1" indent="-171450">
              <a:buFont typeface="Arial" panose="020B0604020202020204" pitchFamily="34" charset="0"/>
              <a:buChar char="•"/>
            </a:pPr>
            <a:r>
              <a:rPr lang="en-US" sz="1200" i="0" kern="1200" dirty="0" smtClean="0">
                <a:solidFill>
                  <a:schemeClr val="tx1"/>
                </a:solidFill>
                <a:effectLst/>
                <a:latin typeface="+mn-lt"/>
                <a:ea typeface="+mn-ea"/>
                <a:cs typeface="+mn-cs"/>
              </a:rPr>
              <a:t>Arrive at the decision to engage in a CIP process</a:t>
            </a:r>
          </a:p>
          <a:p>
            <a:pPr marL="628542" lvl="1" indent="-171450">
              <a:buFont typeface="Arial" panose="020B0604020202020204" pitchFamily="34" charset="0"/>
              <a:buChar char="•"/>
            </a:pPr>
            <a:r>
              <a:rPr lang="en-US" sz="1200" i="0" kern="1200" dirty="0" smtClean="0">
                <a:solidFill>
                  <a:schemeClr val="tx1"/>
                </a:solidFill>
                <a:effectLst/>
                <a:latin typeface="+mn-lt"/>
                <a:ea typeface="+mn-ea"/>
                <a:cs typeface="+mn-cs"/>
              </a:rPr>
              <a:t>Make</a:t>
            </a:r>
            <a:r>
              <a:rPr lang="en-US" sz="1200" i="0" kern="1200" baseline="0" dirty="0" smtClean="0">
                <a:solidFill>
                  <a:schemeClr val="tx1"/>
                </a:solidFill>
                <a:effectLst/>
                <a:latin typeface="+mn-lt"/>
                <a:ea typeface="+mn-ea"/>
                <a:cs typeface="+mn-cs"/>
              </a:rPr>
              <a:t> a f</a:t>
            </a:r>
            <a:r>
              <a:rPr lang="en-US" sz="1200" i="0" kern="1200" dirty="0" smtClean="0">
                <a:solidFill>
                  <a:schemeClr val="tx1"/>
                </a:solidFill>
                <a:effectLst/>
                <a:latin typeface="+mn-lt"/>
                <a:ea typeface="+mn-ea"/>
                <a:cs typeface="+mn-cs"/>
              </a:rPr>
              <a:t>ormal</a:t>
            </a:r>
            <a:r>
              <a:rPr lang="en-US" sz="1200" i="0" kern="1200" baseline="0" dirty="0" smtClean="0">
                <a:solidFill>
                  <a:schemeClr val="tx1"/>
                </a:solidFill>
                <a:effectLst/>
                <a:latin typeface="+mn-lt"/>
                <a:ea typeface="+mn-ea"/>
                <a:cs typeface="+mn-cs"/>
              </a:rPr>
              <a:t> request for CIP support</a:t>
            </a:r>
          </a:p>
          <a:p>
            <a:pPr marL="628542" lvl="1" indent="-171450">
              <a:buFont typeface="Arial" panose="020B0604020202020204" pitchFamily="34" charset="0"/>
              <a:buChar char="•"/>
            </a:pPr>
            <a:r>
              <a:rPr lang="en-US" sz="1200" i="0" kern="1200" baseline="0" dirty="0" smtClean="0">
                <a:solidFill>
                  <a:schemeClr val="tx1"/>
                </a:solidFill>
                <a:effectLst/>
                <a:latin typeface="+mn-lt"/>
                <a:ea typeface="+mn-ea"/>
                <a:cs typeface="+mn-cs"/>
              </a:rPr>
              <a:t>Form the CIP Task Force</a:t>
            </a:r>
          </a:p>
          <a:p>
            <a:pPr marL="628542" lvl="1" indent="-171450">
              <a:buFont typeface="Arial" panose="020B0604020202020204" pitchFamily="34" charset="0"/>
              <a:buChar char="•"/>
            </a:pPr>
            <a:r>
              <a:rPr lang="en-US" sz="1200" i="0" kern="1200" baseline="0" dirty="0" smtClean="0">
                <a:solidFill>
                  <a:schemeClr val="tx1"/>
                </a:solidFill>
                <a:effectLst/>
                <a:latin typeface="+mn-lt"/>
                <a:ea typeface="+mn-ea"/>
                <a:cs typeface="+mn-cs"/>
              </a:rPr>
              <a:t>Obtain commitment to providing human and financial resources for CIP development </a:t>
            </a:r>
            <a:r>
              <a:rPr lang="en-US" sz="1200" i="0" kern="1200" dirty="0" smtClean="0">
                <a:solidFill>
                  <a:schemeClr val="tx1"/>
                </a:solidFill>
                <a:effectLst/>
                <a:latin typeface="+mn-lt"/>
                <a:ea typeface="+mn-ea"/>
                <a:cs typeface="+mn-cs"/>
              </a:rPr>
              <a:t> </a:t>
            </a:r>
            <a:endParaRPr lang="en-US" sz="1200" b="0" i="0" u="none" strike="noStrike" kern="1200" baseline="0" dirty="0" smtClean="0">
              <a:solidFill>
                <a:schemeClr val="tx1"/>
              </a:solidFill>
              <a:latin typeface="+mn-lt"/>
              <a:ea typeface="+mn-ea"/>
              <a:cs typeface="+mn-cs"/>
            </a:endParaRPr>
          </a:p>
          <a:p>
            <a:pPr marL="0" indent="0">
              <a:buFontTx/>
              <a:buNone/>
            </a:pPr>
            <a:endParaRPr lang="en-US" sz="1200" b="0" i="0" u="none" strike="noStrike" kern="1200" baseline="0" dirty="0" smtClean="0">
              <a:solidFill>
                <a:schemeClr val="tx1"/>
              </a:solidFill>
              <a:latin typeface="+mn-lt"/>
              <a:ea typeface="+mn-ea"/>
              <a:cs typeface="+mn-cs"/>
            </a:endParaRPr>
          </a:p>
          <a:p>
            <a:pPr>
              <a:buFontTx/>
              <a:buNone/>
            </a:pPr>
            <a:r>
              <a:rPr lang="en-US" sz="1200" b="0" i="0" u="none" strike="noStrike" kern="1200" baseline="0" dirty="0" smtClean="0">
                <a:solidFill>
                  <a:schemeClr val="tx1"/>
                </a:solidFill>
                <a:latin typeface="+mn-lt"/>
                <a:ea typeface="+mn-ea"/>
                <a:cs typeface="+mn-cs"/>
              </a:rPr>
              <a:t>Step 2. Detail roadmap for process and secure resources for CIP development</a:t>
            </a:r>
          </a:p>
          <a:p>
            <a:pPr>
              <a:buFontTx/>
              <a:buNone/>
            </a:pPr>
            <a:r>
              <a:rPr lang="en-US" sz="1200" b="0" i="0" u="none" strike="noStrike" kern="1200" baseline="0" dirty="0" smtClean="0">
                <a:solidFill>
                  <a:schemeClr val="tx1"/>
                </a:solidFill>
                <a:latin typeface="+mn-lt"/>
                <a:ea typeface="+mn-ea"/>
                <a:cs typeface="+mn-cs"/>
              </a:rPr>
              <a:t>Sub-steps:	</a:t>
            </a:r>
          </a:p>
          <a:p>
            <a:pPr marL="628542"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Form CIP Technical Support Team</a:t>
            </a:r>
          </a:p>
          <a:p>
            <a:pPr marL="628542"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Develop the process roadmap</a:t>
            </a:r>
          </a:p>
          <a:p>
            <a:pPr marL="628542"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Identify and engage stakeholders</a:t>
            </a:r>
            <a:endParaRPr lang="en-US" dirty="0"/>
          </a:p>
        </p:txBody>
      </p:sp>
      <p:sp>
        <p:nvSpPr>
          <p:cNvPr id="4" name="Slide Number Placeholder 3"/>
          <p:cNvSpPr>
            <a:spLocks noGrp="1"/>
          </p:cNvSpPr>
          <p:nvPr>
            <p:ph type="sldNum" sz="quarter" idx="10"/>
          </p:nvPr>
        </p:nvSpPr>
        <p:spPr/>
        <p:txBody>
          <a:bodyPr/>
          <a:lstStyle/>
          <a:p>
            <a:fld id="{0A0F62FC-F4B6-3940-ACC8-B34E933CAAC0}" type="slidenum">
              <a:rPr lang="en-US" smtClean="0"/>
              <a:t>11</a:t>
            </a:fld>
            <a:endParaRPr lang="en-US"/>
          </a:p>
        </p:txBody>
      </p:sp>
    </p:spTree>
    <p:extLst>
      <p:ext uri="{BB962C8B-B14F-4D97-AF65-F5344CB8AC3E}">
        <p14:creationId xmlns:p14="http://schemas.microsoft.com/office/powerpoint/2010/main" val="312652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Une approche en 10 étapes permet de soutenir un processus pris en charge par le pays afin de créer un PAC s’alignant sur les efforts de planification et coordination en cours du gouvernement.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Phase 2: Développer</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Étape 3 : Analyser la situation de la planification familiale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Sous-étapes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Obtenir des informations sur le contexte actuel de la PF</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Passer en revue, faire une synthèse et une analyse des informations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Prioriser les questions et analyser les causes de base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Étape 4 : Préparer une description détaillée d’une stratégie technique avec des sous-activités et un calendrier</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Sous-étapes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Concevoir un cadre de travail logique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Déterminer le calendrier de l’activité</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Evaluer les objectifs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Définir les indicateurs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Affiner et valider le plan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Evaluer l’impact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(optionnel) Aligner sur le niveau sous-national</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Étape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5. </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Evaluer les ressources requises pour atteindre les objectifs du PAC et les coûts afférant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Sous-étapes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Evaluer les coûts des unités communes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Saisir la quantité d’unités requises pour atteindre les objectifs du plan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Finir l’évaluation des coûts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Passer en revue l’évaluation des coûts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6. Identifier les déficits de financement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Sous-étapes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Collecter des données sur le financement prévu de la PF</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Comparer les niveaux de financement prévus et les ressources requises pour le PAC</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Passer en revue les déficits de financements escomptés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Obtenir une approbation finale et lancer le PAC</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Sous-étapes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Passer en revue et approuver le PAC</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Mettre au point un plan et des documents pour la dissémination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Produire et imprimer le document final du PAC</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Organiser le lancement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A0F62FC-F4B6-3940-ACC8-B34E933CAAC0}" type="slidenum">
              <a:rPr lang="en-US" smtClean="0"/>
              <a:t>12</a:t>
            </a:fld>
            <a:endParaRPr lang="en-US"/>
          </a:p>
        </p:txBody>
      </p:sp>
    </p:spTree>
    <p:extLst>
      <p:ext uri="{BB962C8B-B14F-4D97-AF65-F5344CB8AC3E}">
        <p14:creationId xmlns:p14="http://schemas.microsoft.com/office/powerpoint/2010/main" val="106648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Une approche en 10 étapes permet de soutenir un processus pris en charge par le pays afin de créer un PAC s’alignant sur les efforts de planification et coordination en cours du gouvernement.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Phase 3: Exécuter</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Étape 8. Mettre sur pied et gérer des arrangements institutionnels pour l’application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Créer un mécanisme de coordination de l’application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Concevoir un plan d’application sous-national</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Identifier les besoins en matière de renforcement des capacités et de soutien pour l’application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Développer des plans de travail annuels joints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Passer en revue et réviser le PAC en tant que « document évolutif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9. Concevoir et appliquer des mécanismes de suivi de la performance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Concevoir un mécanisme de suivi de la performance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Préparer des outils de collecte de données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Lancer le système de suivi de la performance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10. Développer et appliquer un plan de mobilisation des ressources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Développer et appliquer un plan de mobilisation des ressources pour fournir des financements durables pour l’application du PAC</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Mener des activités continues de plaidoyer</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0F62FC-F4B6-3940-ACC8-B34E933CAAC0}" type="slidenum">
              <a:rPr lang="en-US" smtClean="0"/>
              <a:t>13</a:t>
            </a:fld>
            <a:endParaRPr lang="en-US"/>
          </a:p>
        </p:txBody>
      </p:sp>
    </p:spTree>
    <p:extLst>
      <p:ext uri="{BB962C8B-B14F-4D97-AF65-F5344CB8AC3E}">
        <p14:creationId xmlns:p14="http://schemas.microsoft.com/office/powerpoint/2010/main" val="157722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baseline="0" dirty="0" smtClean="0">
                <a:solidFill>
                  <a:schemeClr val="tx1"/>
                </a:solidFill>
                <a:effectLst/>
                <a:latin typeface="+mn-lt"/>
                <a:ea typeface="+mn-ea"/>
                <a:cs typeface="+mn-cs"/>
              </a:rPr>
              <a:t>Le processus de développement du PAC différera légèrement d’un pays à l’autre, mais certains engagements typiques de ressources requis pour faire avancer le processus incluent les éléments suivants :</a:t>
            </a:r>
          </a:p>
          <a:p>
            <a:pPr lvl="0"/>
            <a:r>
              <a:rPr lang="fr-FR" sz="1200" kern="1200" baseline="0" dirty="0" smtClean="0">
                <a:solidFill>
                  <a:schemeClr val="tx1"/>
                </a:solidFill>
                <a:effectLst/>
                <a:latin typeface="+mn-lt"/>
                <a:ea typeface="+mn-ea"/>
                <a:cs typeface="+mn-cs"/>
              </a:rPr>
              <a:t>Calendrier</a:t>
            </a:r>
          </a:p>
          <a:p>
            <a:pPr lvl="0"/>
            <a:r>
              <a:rPr lang="fr-FR" sz="1200" kern="1200" baseline="0" dirty="0" smtClean="0">
                <a:solidFill>
                  <a:schemeClr val="tx1"/>
                </a:solidFill>
                <a:effectLst/>
                <a:latin typeface="+mn-lt"/>
                <a:ea typeface="+mn-ea"/>
                <a:cs typeface="+mn-cs"/>
              </a:rPr>
              <a:t>Tabler sur environ un an pour le développement et le lancement du PAC</a:t>
            </a:r>
          </a:p>
          <a:p>
            <a:pPr lvl="0"/>
            <a:r>
              <a:rPr lang="fr-FR" sz="1200" kern="1200" baseline="0" dirty="0" smtClean="0">
                <a:solidFill>
                  <a:schemeClr val="tx1"/>
                </a:solidFill>
                <a:effectLst/>
                <a:latin typeface="+mn-lt"/>
                <a:ea typeface="+mn-ea"/>
                <a:cs typeface="+mn-cs"/>
              </a:rPr>
              <a:t>Engagement du Ministère de la Santé qui fournit </a:t>
            </a:r>
          </a:p>
          <a:p>
            <a:pPr lvl="0"/>
            <a:r>
              <a:rPr lang="fr-FR" sz="1200" kern="1200" baseline="0" dirty="0" smtClean="0">
                <a:solidFill>
                  <a:schemeClr val="tx1"/>
                </a:solidFill>
                <a:effectLst/>
                <a:latin typeface="+mn-lt"/>
                <a:ea typeface="+mn-ea"/>
                <a:cs typeface="+mn-cs"/>
              </a:rPr>
              <a:t>1 membre du personnel pour servir de Point Focal du </a:t>
            </a:r>
            <a:r>
              <a:rPr lang="fr-FR" sz="1200" kern="1200" baseline="0" dirty="0" err="1" smtClean="0">
                <a:solidFill>
                  <a:schemeClr val="tx1"/>
                </a:solidFill>
                <a:effectLst/>
                <a:latin typeface="+mn-lt"/>
                <a:ea typeface="+mn-ea"/>
                <a:cs typeface="+mn-cs"/>
              </a:rPr>
              <a:t>MdS</a:t>
            </a:r>
            <a:r>
              <a:rPr lang="fr-FR" sz="1200" kern="1200" baseline="0" dirty="0" smtClean="0">
                <a:solidFill>
                  <a:schemeClr val="tx1"/>
                </a:solidFill>
                <a:effectLst/>
                <a:latin typeface="+mn-lt"/>
                <a:ea typeface="+mn-ea"/>
                <a:cs typeface="+mn-cs"/>
              </a:rPr>
              <a:t>, en allouant environ 50 à 75% de son temps</a:t>
            </a:r>
          </a:p>
          <a:p>
            <a:pPr lvl="0"/>
            <a:r>
              <a:rPr lang="fr-FR" sz="1200" kern="1200" baseline="0" dirty="0" smtClean="0">
                <a:solidFill>
                  <a:schemeClr val="tx1"/>
                </a:solidFill>
                <a:effectLst/>
                <a:latin typeface="+mn-lt"/>
                <a:ea typeface="+mn-ea"/>
                <a:cs typeface="+mn-cs"/>
              </a:rPr>
              <a:t>Un membre du personnel pour servir de Responsable du Projet PAC, allouant 50 à 75 % de son temps. Ce rôle peut être aussi rempli par du personnel d’un partenaire d’application activement impliqué</a:t>
            </a:r>
          </a:p>
          <a:p>
            <a:pPr lvl="0"/>
            <a:r>
              <a:rPr lang="fr-FR" sz="1200" kern="1200" baseline="0" dirty="0" smtClean="0">
                <a:solidFill>
                  <a:schemeClr val="tx1"/>
                </a:solidFill>
                <a:effectLst/>
                <a:latin typeface="+mn-lt"/>
                <a:ea typeface="+mn-ea"/>
                <a:cs typeface="+mn-cs"/>
              </a:rPr>
              <a:t>(notez que ces estimations du niveau d’efforts de la part du personnel du ministère sont basées sur un développement du PAC en six mois. Si le processus prend un an, ces membres du personnel peuvent devoir fournir un effort soutenu mais moins concentré). </a:t>
            </a:r>
          </a:p>
          <a:p>
            <a:pPr lvl="0"/>
            <a:r>
              <a:rPr lang="fr-FR" sz="1200" kern="1200" baseline="0" dirty="0" smtClean="0">
                <a:solidFill>
                  <a:schemeClr val="tx1"/>
                </a:solidFill>
                <a:effectLst/>
                <a:latin typeface="+mn-lt"/>
                <a:ea typeface="+mn-ea"/>
                <a:cs typeface="+mn-cs"/>
              </a:rPr>
              <a:t>Un espace de travail pour le soutien technique dans le pays</a:t>
            </a:r>
          </a:p>
          <a:p>
            <a:pPr lvl="0"/>
            <a:r>
              <a:rPr lang="fr-FR" sz="1200" kern="1200" baseline="0" dirty="0" smtClean="0">
                <a:solidFill>
                  <a:schemeClr val="tx1"/>
                </a:solidFill>
                <a:effectLst/>
                <a:latin typeface="+mn-lt"/>
                <a:ea typeface="+mn-ea"/>
                <a:cs typeface="+mn-cs"/>
              </a:rPr>
              <a:t>Un soutien administratif de base pour toute aide technique dans le pays (imprimer, aider avec l’organisation des réunions en prenant des rendez-vous et en assurant un suivi avec les partenaires etc…)</a:t>
            </a:r>
          </a:p>
          <a:p>
            <a:pPr lvl="0"/>
            <a:r>
              <a:rPr lang="fr-FR" sz="1200" kern="1200" baseline="0" dirty="0" smtClean="0">
                <a:solidFill>
                  <a:schemeClr val="tx1"/>
                </a:solidFill>
                <a:effectLst/>
                <a:latin typeface="+mn-lt"/>
                <a:ea typeface="+mn-ea"/>
                <a:cs typeface="+mn-cs"/>
              </a:rPr>
              <a:t>L’engagement des partenaires et des bailleurs aide à s’assurer que toutes les organisations pertinentes de la société civile sont impliquées dans le processus collaboratif</a:t>
            </a:r>
          </a:p>
          <a:p>
            <a:pPr lvl="0"/>
            <a:r>
              <a:rPr lang="fr-FR" sz="1200" kern="1200" baseline="0" dirty="0" smtClean="0">
                <a:solidFill>
                  <a:schemeClr val="tx1"/>
                </a:solidFill>
                <a:effectLst/>
                <a:latin typeface="+mn-lt"/>
                <a:ea typeface="+mn-ea"/>
                <a:cs typeface="+mn-cs"/>
              </a:rPr>
              <a:t>Fournir des informations sur les programmes et des informations de retour durant tout le processus</a:t>
            </a:r>
          </a:p>
          <a:p>
            <a:pPr lvl="0"/>
            <a:r>
              <a:rPr lang="fr-FR" sz="1200" kern="1200" baseline="0" dirty="0" smtClean="0">
                <a:solidFill>
                  <a:schemeClr val="tx1"/>
                </a:solidFill>
                <a:effectLst/>
                <a:latin typeface="+mn-lt"/>
                <a:ea typeface="+mn-ea"/>
                <a:cs typeface="+mn-cs"/>
              </a:rPr>
              <a:t>Aider le personnel à participer au processus du PAC, à plein ou à mi-temps</a:t>
            </a:r>
          </a:p>
          <a:p>
            <a:pPr lvl="0"/>
            <a:r>
              <a:rPr lang="fr-FR" sz="1200" kern="1200" baseline="0" dirty="0" smtClean="0">
                <a:solidFill>
                  <a:schemeClr val="tx1"/>
                </a:solidFill>
                <a:effectLst/>
                <a:latin typeface="+mn-lt"/>
                <a:ea typeface="+mn-ea"/>
                <a:cs typeface="+mn-cs"/>
              </a:rPr>
              <a:t>Aider à couvrir les autres coûts liés au processus du PAC sur la demande du gouvernement (ex. ateliers de consultation nationaux ou régionaux, consultants nationaux…)</a:t>
            </a:r>
          </a:p>
        </p:txBody>
      </p:sp>
      <p:sp>
        <p:nvSpPr>
          <p:cNvPr id="4" name="Slide Number Placeholder 3"/>
          <p:cNvSpPr>
            <a:spLocks noGrp="1"/>
          </p:cNvSpPr>
          <p:nvPr>
            <p:ph type="sldNum" sz="quarter" idx="10"/>
          </p:nvPr>
        </p:nvSpPr>
        <p:spPr/>
        <p:txBody>
          <a:bodyPr/>
          <a:lstStyle/>
          <a:p>
            <a:fld id="{0A0F62FC-F4B6-3940-ACC8-B34E933CAAC0}" type="slidenum">
              <a:rPr lang="en-US" smtClean="0"/>
              <a:t>14</a:t>
            </a:fld>
            <a:endParaRPr lang="en-US"/>
          </a:p>
        </p:txBody>
      </p:sp>
    </p:spTree>
    <p:extLst>
      <p:ext uri="{BB962C8B-B14F-4D97-AF65-F5344CB8AC3E}">
        <p14:creationId xmlns:p14="http://schemas.microsoft.com/office/powerpoint/2010/main" val="236608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kern="1200" dirty="0" smtClean="0">
                <a:solidFill>
                  <a:schemeClr val="tx1"/>
                </a:solidFill>
                <a:effectLst/>
                <a:latin typeface="+mn-lt"/>
                <a:ea typeface="+mn-ea"/>
                <a:cs typeface="+mn-cs"/>
              </a:rPr>
              <a:t>Ajouter d’autres étapes spécifiques à votre contexte et votre calendrier.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0F62FC-F4B6-3940-ACC8-B34E933CAAC0}" type="slidenum">
              <a:rPr lang="en-US" smtClean="0"/>
              <a:t>15</a:t>
            </a:fld>
            <a:endParaRPr lang="en-US"/>
          </a:p>
        </p:txBody>
      </p:sp>
    </p:spTree>
    <p:extLst>
      <p:ext uri="{BB962C8B-B14F-4D97-AF65-F5344CB8AC3E}">
        <p14:creationId xmlns:p14="http://schemas.microsoft.com/office/powerpoint/2010/main" val="233489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Diapo</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2  </a:t>
            </a: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Les plans d’application chiffrés pour la planification familiale sont des plans concrets pour atteindre les objectifs d’un programme de PF national au fil d’un certain nombre d’années.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Un PAC peut nous aider à atteindre nos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[citer les objectifs de la PF] et </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relever les défis de</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[citer les défis tels que le besoin non satisfait].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Les PAC peuvent aussi indiquer en détail les activités d’un programme requises pour atteindre les objectifs nationaux et les coûts associés aux activités, en fournissant des informations programmatiques claires concernant les fonds qu’un pays doit lever au niveau domestique et auprès des partenaires.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L’analyse des déficits peut informer et soutenir les efforts de mobilisation des ressources.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A0F62FC-F4B6-3940-ACC8-B34E933CAAC0}" type="slidenum">
              <a:rPr lang="en-US" smtClean="0"/>
              <a:t>2</a:t>
            </a:fld>
            <a:endParaRPr lang="en-US"/>
          </a:p>
        </p:txBody>
      </p:sp>
    </p:spTree>
    <p:extLst>
      <p:ext uri="{BB962C8B-B14F-4D97-AF65-F5344CB8AC3E}">
        <p14:creationId xmlns:p14="http://schemas.microsoft.com/office/powerpoint/2010/main" val="3375028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Ajoutez toute note, photo ou autre contenu pertinent dans la barre.</a:t>
            </a:r>
          </a:p>
          <a:p>
            <a:endParaRPr lang="en-US" dirty="0"/>
          </a:p>
        </p:txBody>
      </p:sp>
      <p:sp>
        <p:nvSpPr>
          <p:cNvPr id="4" name="Slide Number Placeholder 3"/>
          <p:cNvSpPr>
            <a:spLocks noGrp="1"/>
          </p:cNvSpPr>
          <p:nvPr>
            <p:ph type="sldNum" sz="quarter" idx="10"/>
          </p:nvPr>
        </p:nvSpPr>
        <p:spPr/>
        <p:txBody>
          <a:bodyPr/>
          <a:lstStyle/>
          <a:p>
            <a:fld id="{0A0F62FC-F4B6-3940-ACC8-B34E933CAAC0}" type="slidenum">
              <a:rPr lang="en-US" smtClean="0"/>
              <a:t>3</a:t>
            </a:fld>
            <a:endParaRPr lang="en-US"/>
          </a:p>
        </p:txBody>
      </p:sp>
    </p:spTree>
    <p:extLst>
      <p:ext uri="{BB962C8B-B14F-4D97-AF65-F5344CB8AC3E}">
        <p14:creationId xmlns:p14="http://schemas.microsoft.com/office/powerpoint/2010/main" val="340327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Diapo 4</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Une planification et un financement solides pour la planification familiale garantissent l’obtention de meilleurs gains pour la santé et les droits des femmes, leurs familles, leurs communautés et la nation. Un accès accru à la planification familiale contribue à réduire la mortalité maternelle et infantile, à diminuer la pauvreté et à soutenir les pays pour atteindre le dividende démographique, qui peut aider au développement économique durable.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Un PAC sert les desseins suivants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1.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Clarifie les stratégies du pays </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Le PAC articule les priorités du pays établies sur la base d’un consensus pour la planification familiale. Le processus consultatif du PAC devient un contrat social pour les bailleurs et les partenaires chargés de l’application. Il aide à s’assurer que les activités de planification familiale sont alignées sur les besoins du pays, empêchent la fragmentation des efforts et guide les partenaires actuels et futurs dans leurs investissements et programmes de PF.</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2.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Présente</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en</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détails les activités et une feuille de route pour l’application </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 Le PAC s’assure que toutes les activités requises sont incluses et programmées avec des objectifs définis et de manière appropriée dans une feuille de route. L’objectif est d’atteindre toutes les cibles afin de respecter les engagements pris pour PF2020 ou toute autre échéance. Les PAC présentent les grandes lignes des rôles et responsabilités de toutes les organisations impliquées dans le programme de PF.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3.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Evaluer l’impact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—Une partie du processus de développement du PAC consiste à appliquer les outils qui évaluent une gamme d’impacts, y compris les impacts démographiques (grossesses non souhaitées évitées, avortements évités), les impacts sanitaires (morts maternelles évitées, morts infantiles évités, avortements à risque évités) et les impacts économiques (soins de santé économisés) d’un programme de PF appliquée dans sa totalité.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4.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Définit un budget</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—Le PAC détermine les coûts associés au programme complet de planification familiale (y compris les coûts des produits et des activités du programme) entre aujourd’hui et 2020 ou toute autre date stratégique. L’outil de budgétisation du PAC peut être réappliqué le cas échéant pour répondre aux changements de financement ou de conception du programme.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5.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Obtenir la garantie d’un engagement </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—Le processus du PAC détermine et garantit les engagements des gouvernements nationaux et des bailleurs actuels, identifie les déficits de financement et conçoit un plan de plaidoyer pour assurer un financement adéquat.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6.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Suit les progrès</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—Les mécanismes de suivi de la performance du PAC mesurent la portée de l’application des activités et aide à garantir que le programme de PF du pays répond à ses objectifs, assure la coordination et guide tout infléchissement requis du projet.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0F62FC-F4B6-3940-ACC8-B34E933CAAC0}" type="slidenum">
              <a:rPr lang="en-US" smtClean="0"/>
              <a:t>4</a:t>
            </a:fld>
            <a:endParaRPr lang="en-US"/>
          </a:p>
        </p:txBody>
      </p:sp>
    </p:spTree>
    <p:extLst>
      <p:ext uri="{BB962C8B-B14F-4D97-AF65-F5344CB8AC3E}">
        <p14:creationId xmlns:p14="http://schemas.microsoft.com/office/powerpoint/2010/main" val="32975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t>On peut gérer et prévoir un budget pour tous les points d’un programme de PF dans un PAC</a:t>
            </a:r>
          </a:p>
          <a:p>
            <a:r>
              <a:rPr lang="fr-FR" sz="1200" dirty="0" smtClean="0"/>
              <a:t>- Comment susciter la demande</a:t>
            </a:r>
          </a:p>
          <a:p>
            <a:r>
              <a:rPr lang="fr-FR" sz="1200" dirty="0" smtClean="0"/>
              <a:t>- Offre et accès aux services</a:t>
            </a:r>
          </a:p>
          <a:p>
            <a:r>
              <a:rPr lang="fr-FR" sz="1200" dirty="0" smtClean="0"/>
              <a:t>- Sécurité contraceptive (y compris l’accès aux produits et la gestion de la chaîne d’approvisionnement)</a:t>
            </a:r>
          </a:p>
          <a:p>
            <a:r>
              <a:rPr lang="fr-FR" sz="1200" dirty="0" smtClean="0"/>
              <a:t>- Environnement politique et d’habilitation</a:t>
            </a:r>
          </a:p>
          <a:p>
            <a:r>
              <a:rPr lang="fr-FR" sz="1200" dirty="0" smtClean="0"/>
              <a:t>- Financement</a:t>
            </a:r>
          </a:p>
          <a:p>
            <a:r>
              <a:rPr lang="fr-FR" sz="1200" dirty="0" smtClean="0"/>
              <a:t>- Intendance, gestion et responsabilisation (y compris les aspects de la supervision, la formation et le suivi et l’évaluation)</a:t>
            </a:r>
          </a:p>
          <a:p>
            <a:endParaRPr lang="en-US" dirty="0"/>
          </a:p>
        </p:txBody>
      </p:sp>
      <p:sp>
        <p:nvSpPr>
          <p:cNvPr id="4" name="Slide Number Placeholder 3"/>
          <p:cNvSpPr>
            <a:spLocks noGrp="1"/>
          </p:cNvSpPr>
          <p:nvPr>
            <p:ph type="sldNum" sz="quarter" idx="10"/>
          </p:nvPr>
        </p:nvSpPr>
        <p:spPr/>
        <p:txBody>
          <a:bodyPr/>
          <a:lstStyle/>
          <a:p>
            <a:fld id="{0A0F62FC-F4B6-3940-ACC8-B34E933CAAC0}" type="slidenum">
              <a:rPr lang="en-US" smtClean="0"/>
              <a:t>5</a:t>
            </a:fld>
            <a:endParaRPr lang="en-US"/>
          </a:p>
        </p:txBody>
      </p:sp>
    </p:spTree>
    <p:extLst>
      <p:ext uri="{BB962C8B-B14F-4D97-AF65-F5344CB8AC3E}">
        <p14:creationId xmlns:p14="http://schemas.microsoft.com/office/powerpoint/2010/main" val="1654770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Un certain nombre de pays ont ou préparent un PAC, soit en réponse aux engagements de PF2020 ou aux buts du Partenariat de Ouagadougou de 2011 (offrir des services de contraception à 1M de femmes supplémentaires dans la région d’ici 2015).</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Fin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[2014], </a:t>
            </a:r>
            <a:r>
              <a:rPr kumimoji="0" lang="fr-BE" sz="1200" b="0" i="0" u="none" strike="noStrike" kern="1200" cap="none" spc="0" normalizeH="0" baseline="0" noProof="0" dirty="0" smtClean="0">
                <a:ln>
                  <a:noFill/>
                </a:ln>
                <a:solidFill>
                  <a:prstClr val="black"/>
                </a:solidFill>
                <a:effectLst/>
                <a:uLnTx/>
                <a:uFillTx/>
                <a:latin typeface="+mn-lt"/>
                <a:ea typeface="+mn-ea"/>
                <a:cs typeface="+mn-cs"/>
              </a:rPr>
              <a:t>les pays suivants avaient préparé un PAC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Le Bangladesh, le Bénin, le Burkina Faso, le Cameroun, la Côte d’Ivoire, la RDC, la Guinée, le Kenya, le Mali, la Mauritanie, le Niger, le Nigeria (Fédéral &amp; Etat de Gombe), l’Ouganda, le Sénégal, la Tanzanie, le Togo, la Zambie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mettre à jour la liste et le graphique en incorporant les dernières données sur les pays]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A0F62FC-F4B6-3940-ACC8-B34E933CAAC0}" type="slidenum">
              <a:rPr lang="en-US" smtClean="0"/>
              <a:t>6</a:t>
            </a:fld>
            <a:endParaRPr lang="en-US"/>
          </a:p>
        </p:txBody>
      </p:sp>
    </p:spTree>
    <p:extLst>
      <p:ext uri="{BB962C8B-B14F-4D97-AF65-F5344CB8AC3E}">
        <p14:creationId xmlns:p14="http://schemas.microsoft.com/office/powerpoint/2010/main" val="145514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Informations pour soutenir les principales orientations du projet. Nous n’avons fourni ici que quelques exemples : </a:t>
            </a:r>
            <a:r>
              <a:rPr kumimoji="0" lang="fr-BE" sz="1200" b="1" i="0" u="none" strike="noStrike" kern="1200" cap="none" spc="0" normalizeH="0" baseline="0" noProof="0" dirty="0" smtClean="0">
                <a:ln>
                  <a:noFill/>
                </a:ln>
                <a:solidFill>
                  <a:prstClr val="black"/>
                </a:solidFill>
                <a:effectLst/>
                <a:uLnTx/>
                <a:uFillTx/>
                <a:latin typeface="+mn-lt"/>
                <a:ea typeface="+mn-ea"/>
                <a:cs typeface="+mn-cs"/>
              </a:rPr>
              <a:t>il peut être judicieux de chercher d’autres exemples à inclure. Ajouter les détails dans la diapo le cas échéant.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Les PAC fournissent des conseils pour atteindre les niveaux de PF souhaités par le pays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Au Kenya, la Division de la Santé Reproductive a décidé de faire un PAC pour aider le pays à mieux répondre à la demande de PF en augmentant le TPC de 56% d’ici 2015, soit une augmentation de 11 points.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Au Sénégal, le gouvernement a conçu un PAC pour se préparer à prendre des engagements envers les activités spécifiques et solliciter des ressources au Sommet de Londres de 2012.</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En Tanzanie, les parties prenantes ont utilisé le PAC pour déterminer quels fonds sont requis et pourraient être mobilisés pour atteindre les objectifs de PF dans les plans existants.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Au Burkina Faso, le PAC soutiendra l’engagement ambitieux pris lors du Partenariat de Ouagadougou d’augmenter le TPC de 25 pourcent d’ici 2015, ce qui exigera une augmentation de 332 000 nouveaux utilisateurs de contraceptifs modernes, l’application complète du PAC fournira un accès aux contraceptifs modernes à 339 000 femmes de plus d’ici 2015.</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Les PAC ont promu une action sur une plus grande échelle, une responsabilisation et un plaidoyer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Du personnel supplémentaire embauché en Zambie pour soutenir le programme de PF, y compris de personnel dédié à l’application du PAC</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Un nouveau poste au budget dans le budget national de la Tanzanie pour les produits contraceptifs et des augmentations nettes de financement pour la planification familiale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Des investissements refocalisés vers les régions qui n’ont pas d’assez bons résultats en Tanzanie</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Le Gouvernement de la Zambie et des plaideurs ont travaillé ensemble pour instituer un poste budgétaire séparé pour les produits de la SR et ont alloué $9,3M pour l’année fiscale 2014 pour les fournitures de SR. Les plaideurs estiment que ceci représente un doublement des engagements précédents</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Une augmentation des services bénéficiant d’un soutien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457092" marR="0" lvl="1"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L’intégration de nouveaux services à base communautaire pour les injectables dans le programme élargi de l’Etat de Gombe au Nigeria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186"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solidFill>
                <a:effectLst/>
                <a:uLnTx/>
                <a:uFillTx/>
                <a:latin typeface="+mn-lt"/>
                <a:ea typeface="+mn-ea"/>
                <a:cs typeface="+mn-cs"/>
              </a:rPr>
              <a:t>Le développement et le lancement de nouveaux curricula d’éducation sexuelle pour les écoles publiques de Zambie.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A0F62FC-F4B6-3940-ACC8-B34E933CAAC0}" type="slidenum">
              <a:rPr lang="en-US" smtClean="0"/>
              <a:t>7</a:t>
            </a:fld>
            <a:endParaRPr lang="en-US"/>
          </a:p>
        </p:txBody>
      </p:sp>
    </p:spTree>
    <p:extLst>
      <p:ext uri="{BB962C8B-B14F-4D97-AF65-F5344CB8AC3E}">
        <p14:creationId xmlns:p14="http://schemas.microsoft.com/office/powerpoint/2010/main" val="219526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t>Le PAC permet généralement de générer les produits suivants avant son lancement : </a:t>
            </a:r>
          </a:p>
          <a:p>
            <a:r>
              <a:rPr lang="fr-FR" sz="1200" dirty="0" smtClean="0"/>
              <a:t>Un plan d’action national pour la planification familiale</a:t>
            </a:r>
          </a:p>
          <a:p>
            <a:r>
              <a:rPr lang="fr-FR" sz="1200" dirty="0" smtClean="0"/>
              <a:t>Une liste détaillée des activités à appliquer avec un calendrier correspondant</a:t>
            </a:r>
          </a:p>
          <a:p>
            <a:r>
              <a:rPr lang="fr-FR" sz="1200" dirty="0" smtClean="0"/>
              <a:t>Des budgets détaillés basés sur les activités</a:t>
            </a:r>
          </a:p>
          <a:p>
            <a:r>
              <a:rPr lang="fr-FR" sz="1200" dirty="0" smtClean="0"/>
              <a:t>Une analyse des déficits financiers</a:t>
            </a:r>
          </a:p>
          <a:p>
            <a:r>
              <a:rPr lang="fr-FR" sz="1200" dirty="0" smtClean="0"/>
              <a:t>Des estimations des impacts sur la démographie, la santé et l’économie</a:t>
            </a:r>
          </a:p>
          <a:p>
            <a:r>
              <a:rPr lang="fr-FR" sz="1200" dirty="0" smtClean="0"/>
              <a:t>Une analyse du contexte national pour la planification familiale </a:t>
            </a:r>
          </a:p>
          <a:p>
            <a:r>
              <a:rPr lang="fr-FR" sz="1200" dirty="0" smtClean="0"/>
              <a:t>Des outils de suivi et d’évaluation (S&amp;E)</a:t>
            </a:r>
          </a:p>
          <a:p>
            <a:r>
              <a:rPr lang="fr-FR" sz="1200" dirty="0" smtClean="0"/>
              <a:t>Une version optimale des produits inclut :</a:t>
            </a:r>
          </a:p>
          <a:p>
            <a:r>
              <a:rPr lang="fr-FR" sz="1200" dirty="0" smtClean="0"/>
              <a:t>Des plans et des budgets d’activité régionale </a:t>
            </a:r>
          </a:p>
          <a:p>
            <a:r>
              <a:rPr lang="fr-FR" sz="1200" dirty="0" smtClean="0"/>
              <a:t>Des documents de marketing et de communications (ex. brochures)</a:t>
            </a:r>
          </a:p>
          <a:p>
            <a:endParaRPr lang="en-US" dirty="0"/>
          </a:p>
        </p:txBody>
      </p:sp>
      <p:sp>
        <p:nvSpPr>
          <p:cNvPr id="4" name="Slide Number Placeholder 3"/>
          <p:cNvSpPr>
            <a:spLocks noGrp="1"/>
          </p:cNvSpPr>
          <p:nvPr>
            <p:ph type="sldNum" sz="quarter" idx="10"/>
          </p:nvPr>
        </p:nvSpPr>
        <p:spPr/>
        <p:txBody>
          <a:bodyPr/>
          <a:lstStyle/>
          <a:p>
            <a:fld id="{0A0F62FC-F4B6-3940-ACC8-B34E933CAAC0}" type="slidenum">
              <a:rPr lang="en-US" smtClean="0"/>
              <a:t>9</a:t>
            </a:fld>
            <a:endParaRPr lang="en-US"/>
          </a:p>
        </p:txBody>
      </p:sp>
    </p:spTree>
    <p:extLst>
      <p:ext uri="{BB962C8B-B14F-4D97-AF65-F5344CB8AC3E}">
        <p14:creationId xmlns:p14="http://schemas.microsoft.com/office/powerpoint/2010/main" val="25050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L’expérience des pays, des partenaires et des bailleurs impliqués dans le développement du PAC a permis de mettre sur pied un processus en 10 étapes. Celui-ci fournit d’une part des conseils et des normes aux personnes qui viennent juste de commencer à faire un PAC  et d’autre part des outils communs et des processus pour ceux qui sont déjà engagés dans le développement et l’application d’un PAC. Le processus en 10 étapes a aussi pour but de standardiser les plans et processus associés au développement d’un PAC au fur et à mesure où de plus en plus de pays mettent sur pied des plans stratégiques pour la planification familiale. </a:t>
            </a:r>
          </a:p>
          <a:p>
            <a:endParaRPr lang="en-US" dirty="0"/>
          </a:p>
        </p:txBody>
      </p:sp>
      <p:sp>
        <p:nvSpPr>
          <p:cNvPr id="4" name="Slide Number Placeholder 3"/>
          <p:cNvSpPr>
            <a:spLocks noGrp="1"/>
          </p:cNvSpPr>
          <p:nvPr>
            <p:ph type="sldNum" sz="quarter" idx="10"/>
          </p:nvPr>
        </p:nvSpPr>
        <p:spPr/>
        <p:txBody>
          <a:bodyPr/>
          <a:lstStyle/>
          <a:p>
            <a:fld id="{0A0F62FC-F4B6-3940-ACC8-B34E933CAAC0}" type="slidenum">
              <a:rPr lang="en-US" smtClean="0"/>
              <a:t>10</a:t>
            </a:fld>
            <a:endParaRPr lang="en-US"/>
          </a:p>
        </p:txBody>
      </p:sp>
    </p:spTree>
    <p:extLst>
      <p:ext uri="{BB962C8B-B14F-4D97-AF65-F5344CB8AC3E}">
        <p14:creationId xmlns:p14="http://schemas.microsoft.com/office/powerpoint/2010/main" val="31352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A2315B-0E5C-2D49-918A-3211CB6FFDC6}"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379968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2315B-0E5C-2D49-918A-3211CB6FFDC6}"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309551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2315B-0E5C-2D49-918A-3211CB6FFDC6}"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292415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2315B-0E5C-2D49-918A-3211CB6FFDC6}"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234606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A2315B-0E5C-2D49-918A-3211CB6FFDC6}" type="datetimeFigureOut">
              <a:rPr lang="en-US" smtClean="0"/>
              <a:t>3/18/2019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397807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A2315B-0E5C-2D49-918A-3211CB6FFDC6}"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381045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A2315B-0E5C-2D49-918A-3211CB6FFDC6}" type="datetimeFigureOut">
              <a:rPr lang="en-US" smtClean="0"/>
              <a:t>3/18/2019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346669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A2315B-0E5C-2D49-918A-3211CB6FFDC6}" type="datetimeFigureOut">
              <a:rPr lang="en-US" smtClean="0"/>
              <a:t>3/18/2019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413392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2315B-0E5C-2D49-918A-3211CB6FFDC6}" type="datetimeFigureOut">
              <a:rPr lang="en-US" smtClean="0"/>
              <a:t>3/18/2019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264408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2315B-0E5C-2D49-918A-3211CB6FFDC6}"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149170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2315B-0E5C-2D49-918A-3211CB6FFDC6}" type="datetimeFigureOut">
              <a:rPr lang="en-US" smtClean="0"/>
              <a:t>3/18/2019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397F-8824-4948-8B3C-1A4A1FD143B9}" type="slidenum">
              <a:rPr lang="en-US" smtClean="0"/>
              <a:t>‹#›</a:t>
            </a:fld>
            <a:endParaRPr lang="en-US"/>
          </a:p>
        </p:txBody>
      </p:sp>
    </p:spTree>
    <p:extLst>
      <p:ext uri="{BB962C8B-B14F-4D97-AF65-F5344CB8AC3E}">
        <p14:creationId xmlns:p14="http://schemas.microsoft.com/office/powerpoint/2010/main" val="141885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2315B-0E5C-2D49-918A-3211CB6FFDC6}" type="datetimeFigureOut">
              <a:rPr lang="en-US" smtClean="0"/>
              <a:t>3/18/2019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B397F-8824-4948-8B3C-1A4A1FD143B9}" type="slidenum">
              <a:rPr lang="en-US" smtClean="0"/>
              <a:t>‹#›</a:t>
            </a:fld>
            <a:endParaRPr lang="en-US"/>
          </a:p>
        </p:txBody>
      </p:sp>
    </p:spTree>
    <p:extLst>
      <p:ext uri="{BB962C8B-B14F-4D97-AF65-F5344CB8AC3E}">
        <p14:creationId xmlns:p14="http://schemas.microsoft.com/office/powerpoint/2010/main" val="2717892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1812290"/>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71527" y="3084720"/>
            <a:ext cx="8348366" cy="1706108"/>
          </a:xfrm>
          <a:prstGeom prst="rect">
            <a:avLst/>
          </a:prstGeom>
          <a:noFill/>
        </p:spPr>
        <p:txBody>
          <a:bodyPr wrap="square" rtlCol="0">
            <a:spAutoFit/>
          </a:bodyPr>
          <a:lstStyle/>
          <a:p>
            <a:pPr>
              <a:lnSpc>
                <a:spcPct val="114000"/>
              </a:lnSpc>
            </a:pPr>
            <a:r>
              <a:rPr lang="fr-FR" sz="4800" dirty="0">
                <a:solidFill>
                  <a:srgbClr val="58BDA2"/>
                </a:solidFill>
                <a:latin typeface="Arial"/>
                <a:cs typeface="Arial"/>
              </a:rPr>
              <a:t>Plan d’Application Chiffré pour la Planification Familiale</a:t>
            </a:r>
          </a:p>
        </p:txBody>
      </p:sp>
      <p:pic>
        <p:nvPicPr>
          <p:cNvPr id="8" name="Picture 7" descr="Screen Shot 2014-11-05 at 1.20.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78" y="5987450"/>
            <a:ext cx="1338912" cy="446304"/>
          </a:xfrm>
          <a:prstGeom prst="rect">
            <a:avLst/>
          </a:prstGeom>
        </p:spPr>
      </p:pic>
      <p:sp>
        <p:nvSpPr>
          <p:cNvPr id="32" name="Rectangle 31"/>
          <p:cNvSpPr/>
          <p:nvPr/>
        </p:nvSpPr>
        <p:spPr>
          <a:xfrm>
            <a:off x="309660" y="2581357"/>
            <a:ext cx="3686584" cy="846386"/>
          </a:xfrm>
          <a:prstGeom prst="rect">
            <a:avLst/>
          </a:prstGeom>
        </p:spPr>
        <p:txBody>
          <a:bodyPr wrap="square">
            <a:spAutoFit/>
          </a:bodyPr>
          <a:lstStyle/>
          <a:p>
            <a:r>
              <a:rPr lang="en-US" sz="1200" b="1" dirty="0" smtClean="0">
                <a:solidFill>
                  <a:srgbClr val="58BDA2"/>
                </a:solidFill>
                <a:latin typeface="Arial"/>
                <a:cs typeface="Arial"/>
              </a:rPr>
              <a:t>Date:</a:t>
            </a:r>
            <a:r>
              <a:rPr lang="en-US" sz="1200" dirty="0" smtClean="0">
                <a:solidFill>
                  <a:srgbClr val="58BDA2"/>
                </a:solidFill>
                <a:latin typeface="Arial"/>
                <a:cs typeface="Arial"/>
              </a:rPr>
              <a:t> </a:t>
            </a:r>
          </a:p>
          <a:p>
            <a:r>
              <a:rPr lang="en-US" sz="1200" b="1" dirty="0" err="1">
                <a:solidFill>
                  <a:srgbClr val="58BDA2"/>
                </a:solidFill>
                <a:latin typeface="Arial"/>
                <a:cs typeface="Arial"/>
              </a:rPr>
              <a:t>Présenté</a:t>
            </a:r>
            <a:r>
              <a:rPr lang="en-US" sz="1200" b="1" dirty="0">
                <a:solidFill>
                  <a:srgbClr val="58BDA2"/>
                </a:solidFill>
                <a:latin typeface="Arial"/>
                <a:cs typeface="Arial"/>
              </a:rPr>
              <a:t> </a:t>
            </a:r>
            <a:r>
              <a:rPr lang="en-US" sz="1200" b="1" dirty="0" smtClean="0">
                <a:solidFill>
                  <a:srgbClr val="58BDA2"/>
                </a:solidFill>
                <a:latin typeface="Arial"/>
                <a:cs typeface="Arial"/>
              </a:rPr>
              <a:t>par: </a:t>
            </a:r>
            <a:endParaRPr lang="en-US" sz="1200" dirty="0">
              <a:solidFill>
                <a:srgbClr val="58BDA2"/>
              </a:solidFill>
              <a:latin typeface="Arial"/>
              <a:cs typeface="Arial"/>
            </a:endParaRPr>
          </a:p>
          <a:p>
            <a:endParaRPr lang="en-US" sz="1200" dirty="0" smtClean="0">
              <a:solidFill>
                <a:srgbClr val="58BDA2"/>
              </a:solidFill>
              <a:latin typeface="Arial"/>
              <a:cs typeface="Arial"/>
            </a:endParaRPr>
          </a:p>
          <a:p>
            <a:endParaRPr lang="en-US" sz="1300" dirty="0" smtClean="0">
              <a:solidFill>
                <a:srgbClr val="58BDA2"/>
              </a:solidFill>
              <a:latin typeface="Arial"/>
              <a:cs typeface="Arial"/>
            </a:endParaRPr>
          </a:p>
        </p:txBody>
      </p:sp>
      <p:sp>
        <p:nvSpPr>
          <p:cNvPr id="10" name="TextBox 9"/>
          <p:cNvSpPr txBox="1"/>
          <p:nvPr/>
        </p:nvSpPr>
        <p:spPr>
          <a:xfrm>
            <a:off x="2059805" y="251223"/>
            <a:ext cx="5669052" cy="313932"/>
          </a:xfrm>
          <a:prstGeom prst="rect">
            <a:avLst/>
          </a:prstGeom>
          <a:noFill/>
        </p:spPr>
        <p:txBody>
          <a:bodyPr wrap="square" rtlCol="0">
            <a:spAutoFit/>
          </a:bodyPr>
          <a:lstStyle/>
          <a:p>
            <a:pPr>
              <a:lnSpc>
                <a:spcPct val="80000"/>
              </a:lnSpc>
            </a:pPr>
            <a:r>
              <a:rPr lang="fr-FR" dirty="0">
                <a:solidFill>
                  <a:schemeClr val="bg1">
                    <a:lumMod val="65000"/>
                  </a:schemeClr>
                </a:solidFill>
                <a:latin typeface="Arial"/>
                <a:cs typeface="Arial"/>
              </a:rPr>
              <a:t>Kit de Ressources du Plan d’Application Chiffré </a:t>
            </a:r>
            <a:endParaRPr lang="en-US" dirty="0" smtClean="0">
              <a:solidFill>
                <a:schemeClr val="bg1">
                  <a:lumMod val="65000"/>
                </a:schemeClr>
              </a:solidFill>
              <a:latin typeface="Arial"/>
              <a:cs typeface="Arial"/>
            </a:endParaRPr>
          </a:p>
        </p:txBody>
      </p:sp>
      <p:cxnSp>
        <p:nvCxnSpPr>
          <p:cNvPr id="15" name="Straight Connector 14"/>
          <p:cNvCxnSpPr/>
          <p:nvPr/>
        </p:nvCxnSpPr>
        <p:spPr>
          <a:xfrm>
            <a:off x="2153140" y="660685"/>
            <a:ext cx="6579622"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0" y="0"/>
            <a:ext cx="1828800" cy="1812290"/>
          </a:xfrm>
          <a:prstGeom prst="rect">
            <a:avLst/>
          </a:prstGeom>
          <a:solidFill>
            <a:srgbClr val="80C98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309576" y="5640811"/>
            <a:ext cx="1021433" cy="276999"/>
          </a:xfrm>
          <a:prstGeom prst="rect">
            <a:avLst/>
          </a:prstGeom>
        </p:spPr>
        <p:txBody>
          <a:bodyPr wrap="none">
            <a:spAutoFit/>
          </a:bodyPr>
          <a:lstStyle/>
          <a:p>
            <a:r>
              <a:rPr lang="en-US" sz="1200" dirty="0" err="1">
                <a:solidFill>
                  <a:schemeClr val="tx1">
                    <a:lumMod val="50000"/>
                    <a:lumOff val="50000"/>
                  </a:schemeClr>
                </a:solidFill>
                <a:latin typeface="Arial"/>
                <a:cs typeface="Arial"/>
              </a:rPr>
              <a:t>Produit</a:t>
            </a:r>
            <a:r>
              <a:rPr lang="en-US" sz="1200" dirty="0">
                <a:solidFill>
                  <a:schemeClr val="tx1">
                    <a:lumMod val="50000"/>
                    <a:lumOff val="50000"/>
                  </a:schemeClr>
                </a:solidFill>
                <a:latin typeface="Arial"/>
                <a:cs typeface="Arial"/>
              </a:rPr>
              <a:t> par :</a:t>
            </a:r>
            <a:endParaRPr lang="en-US" sz="1200" dirty="0">
              <a:solidFill>
                <a:schemeClr val="tx1">
                  <a:lumMod val="50000"/>
                  <a:lumOff val="50000"/>
                </a:schemeClr>
              </a:solidFill>
            </a:endParaRPr>
          </a:p>
        </p:txBody>
      </p:sp>
      <p:pic>
        <p:nvPicPr>
          <p:cNvPr id="31" name="Picture 30" desc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805" y="894274"/>
            <a:ext cx="4376928" cy="630936"/>
          </a:xfrm>
          <a:prstGeom prst="rect">
            <a:avLst/>
          </a:prstGeom>
        </p:spPr>
      </p:pic>
      <p:pic>
        <p:nvPicPr>
          <p:cNvPr id="16" name="Picture 15"/>
          <p:cNvPicPr/>
          <p:nvPr/>
        </p:nvPicPr>
        <p:blipFill>
          <a:blip r:embed="rId5">
            <a:extLst>
              <a:ext uri="{28A0092B-C50C-407E-A947-70E740481C1C}">
                <a14:useLocalDpi xmlns:a14="http://schemas.microsoft.com/office/drawing/2010/main" val="0"/>
              </a:ext>
            </a:extLst>
          </a:blip>
          <a:stretch>
            <a:fillRect/>
          </a:stretch>
        </p:blipFill>
        <p:spPr>
          <a:xfrm>
            <a:off x="271527" y="254000"/>
            <a:ext cx="1295400" cy="1295400"/>
          </a:xfrm>
          <a:prstGeom prst="rect">
            <a:avLst/>
          </a:prstGeom>
        </p:spPr>
      </p:pic>
    </p:spTree>
    <p:extLst>
      <p:ext uri="{BB962C8B-B14F-4D97-AF65-F5344CB8AC3E}">
        <p14:creationId xmlns:p14="http://schemas.microsoft.com/office/powerpoint/2010/main" val="3474312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74" y="-28740"/>
            <a:ext cx="9144000" cy="1614031"/>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8512788" y="6539513"/>
            <a:ext cx="512530" cy="246221"/>
          </a:xfrm>
          <a:prstGeom prst="rect">
            <a:avLst/>
          </a:prstGeom>
          <a:noFill/>
        </p:spPr>
        <p:txBody>
          <a:bodyPr wrap="none" rtlCol="0">
            <a:spAutoFit/>
          </a:bodyPr>
          <a:lstStyle/>
          <a:p>
            <a:r>
              <a:rPr lang="en-US" sz="1000" b="1" dirty="0" smtClean="0">
                <a:solidFill>
                  <a:srgbClr val="FFFFFF"/>
                </a:solidFill>
                <a:latin typeface="Arial"/>
                <a:cs typeface="Arial"/>
              </a:rPr>
              <a:t>PG. </a:t>
            </a:r>
            <a:fld id="{31937942-D80B-3C4D-8B79-17449EC71284}" type="slidenum">
              <a:rPr lang="en-US" sz="1000" b="1" smtClean="0">
                <a:solidFill>
                  <a:srgbClr val="FFFFFF"/>
                </a:solidFill>
                <a:latin typeface="Arial"/>
                <a:cs typeface="Arial"/>
              </a:rPr>
              <a:t>10</a:t>
            </a:fld>
            <a:endParaRPr lang="en-US" sz="1000" b="1" dirty="0">
              <a:solidFill>
                <a:srgbClr val="FFFFFF"/>
              </a:solidFill>
              <a:latin typeface="Arial"/>
              <a:cs typeface="Arial"/>
            </a:endParaRPr>
          </a:p>
        </p:txBody>
      </p:sp>
      <p:sp>
        <p:nvSpPr>
          <p:cNvPr id="4" name="Rectangle 3"/>
          <p:cNvSpPr/>
          <p:nvPr/>
        </p:nvSpPr>
        <p:spPr>
          <a:xfrm>
            <a:off x="579864" y="687835"/>
            <a:ext cx="8123774" cy="707886"/>
          </a:xfrm>
          <a:prstGeom prst="rect">
            <a:avLst/>
          </a:prstGeom>
        </p:spPr>
        <p:txBody>
          <a:bodyPr wrap="square">
            <a:spAutoFit/>
          </a:bodyPr>
          <a:lstStyle/>
          <a:p>
            <a:r>
              <a:rPr lang="fr-FR" sz="4000" dirty="0">
                <a:solidFill>
                  <a:schemeClr val="bg1"/>
                </a:solidFill>
                <a:latin typeface="Arial"/>
                <a:cs typeface="Arial"/>
              </a:rPr>
              <a:t>Processus en 10 </a:t>
            </a:r>
            <a:r>
              <a:rPr lang="fr-FR" sz="4000" dirty="0" smtClean="0">
                <a:solidFill>
                  <a:schemeClr val="bg1"/>
                </a:solidFill>
                <a:latin typeface="Arial"/>
                <a:cs typeface="Arial"/>
              </a:rPr>
              <a:t>Étapes </a:t>
            </a:r>
            <a:r>
              <a:rPr lang="fr-FR" sz="4000" dirty="0">
                <a:solidFill>
                  <a:schemeClr val="bg1"/>
                </a:solidFill>
                <a:latin typeface="Arial"/>
                <a:cs typeface="Arial"/>
              </a:rPr>
              <a:t>du PAC</a:t>
            </a:r>
            <a:endParaRPr lang="en-US" sz="4000" dirty="0">
              <a:solidFill>
                <a:schemeClr val="bg1"/>
              </a:solidFill>
              <a:latin typeface="Arial"/>
              <a:cs typeface="Arial"/>
            </a:endParaRPr>
          </a:p>
        </p:txBody>
      </p:sp>
      <p:sp>
        <p:nvSpPr>
          <p:cNvPr id="6" name="TextBox 5"/>
          <p:cNvSpPr txBox="1"/>
          <p:nvPr/>
        </p:nvSpPr>
        <p:spPr>
          <a:xfrm>
            <a:off x="579864" y="1755692"/>
            <a:ext cx="4217767" cy="4662815"/>
          </a:xfrm>
          <a:prstGeom prst="rect">
            <a:avLst/>
          </a:prstGeom>
          <a:noFill/>
        </p:spPr>
        <p:txBody>
          <a:bodyPr wrap="square" rtlCol="0">
            <a:spAutoFit/>
          </a:bodyPr>
          <a:lstStyle/>
          <a:p>
            <a:pPr marL="285750" indent="-285750">
              <a:spcAft>
                <a:spcPts val="1800"/>
              </a:spcAft>
              <a:buFont typeface="Arial"/>
              <a:buChar char="•"/>
            </a:pPr>
            <a:r>
              <a:rPr lang="fr-FR" dirty="0">
                <a:solidFill>
                  <a:srgbClr val="5A5B5E"/>
                </a:solidFill>
                <a:latin typeface="Arial"/>
                <a:cs typeface="Arial"/>
              </a:rPr>
              <a:t>Processus en 10 étapes établi par les gouvernements, bailleurs et partenaires ayant de l’expérience dans le développement du PAC et l’exécution </a:t>
            </a:r>
          </a:p>
          <a:p>
            <a:pPr marL="285750" indent="-285750">
              <a:spcAft>
                <a:spcPts val="1800"/>
              </a:spcAft>
              <a:buFont typeface="Arial"/>
              <a:buChar char="•"/>
            </a:pPr>
            <a:r>
              <a:rPr lang="fr-FR" dirty="0">
                <a:solidFill>
                  <a:srgbClr val="5A5B5E"/>
                </a:solidFill>
                <a:latin typeface="Arial"/>
                <a:cs typeface="Arial"/>
              </a:rPr>
              <a:t>Les étapes couvrent la planification, le développement et l’exécution </a:t>
            </a:r>
          </a:p>
          <a:p>
            <a:pPr marL="285750" indent="-285750">
              <a:spcAft>
                <a:spcPts val="1800"/>
              </a:spcAft>
              <a:buFont typeface="Arial"/>
              <a:buChar char="•"/>
            </a:pPr>
            <a:r>
              <a:rPr lang="fr-FR" dirty="0">
                <a:solidFill>
                  <a:srgbClr val="5A5B5E"/>
                </a:solidFill>
                <a:latin typeface="Arial"/>
                <a:cs typeface="Arial"/>
              </a:rPr>
              <a:t>Tous les pays ne vont pas suivre les en 10 étapes ni utiliser tous les outils / modèles dans le kit de ressources du PAC</a:t>
            </a:r>
          </a:p>
          <a:p>
            <a:pPr marL="285750" indent="-285750">
              <a:spcAft>
                <a:spcPts val="1800"/>
              </a:spcAft>
              <a:buFont typeface="Arial"/>
              <a:buChar char="•"/>
            </a:pPr>
            <a:r>
              <a:rPr lang="fr-FR" dirty="0">
                <a:solidFill>
                  <a:srgbClr val="5A5B5E"/>
                </a:solidFill>
                <a:latin typeface="Arial"/>
                <a:cs typeface="Arial"/>
              </a:rPr>
              <a:t>Les ressources sont disponibles pour soutenir les différents buts, calendriers et budgets</a:t>
            </a:r>
          </a:p>
        </p:txBody>
      </p:sp>
      <p:sp>
        <p:nvSpPr>
          <p:cNvPr id="7" name="Rectangle 6"/>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10" name="TextBox 9"/>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10</a:t>
            </a:fld>
            <a:endParaRPr lang="en-US" sz="1000" b="1" dirty="0">
              <a:solidFill>
                <a:srgbClr val="FFFFFF"/>
              </a:solidFill>
              <a:latin typeface="Arial"/>
              <a:cs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992"/>
          <a:stretch/>
        </p:blipFill>
        <p:spPr>
          <a:xfrm>
            <a:off x="4797631" y="1778790"/>
            <a:ext cx="4050995" cy="4534438"/>
          </a:xfrm>
          <a:prstGeom prst="rect">
            <a:avLst/>
          </a:prstGeom>
        </p:spPr>
      </p:pic>
    </p:spTree>
    <p:extLst>
      <p:ext uri="{BB962C8B-B14F-4D97-AF65-F5344CB8AC3E}">
        <p14:creationId xmlns:p14="http://schemas.microsoft.com/office/powerpoint/2010/main" val="130780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20285" y="4579881"/>
            <a:ext cx="184666" cy="369332"/>
          </a:xfrm>
          <a:prstGeom prst="rect">
            <a:avLst/>
          </a:prstGeom>
          <a:noFill/>
        </p:spPr>
        <p:txBody>
          <a:bodyPr wrap="none" rtlCol="0">
            <a:spAutoFit/>
          </a:bodyPr>
          <a:lstStyle/>
          <a:p>
            <a:endParaRPr lang="en-US" dirty="0"/>
          </a:p>
        </p:txBody>
      </p:sp>
      <p:sp>
        <p:nvSpPr>
          <p:cNvPr id="9" name="TextBox 8"/>
          <p:cNvSpPr txBox="1"/>
          <p:nvPr/>
        </p:nvSpPr>
        <p:spPr>
          <a:xfrm>
            <a:off x="5512748" y="-607949"/>
            <a:ext cx="184666" cy="369332"/>
          </a:xfrm>
          <a:prstGeom prst="rect">
            <a:avLst/>
          </a:prstGeom>
          <a:noFill/>
        </p:spPr>
        <p:txBody>
          <a:bodyPr wrap="none" rtlCol="0">
            <a:spAutoFit/>
          </a:bodyPr>
          <a:lstStyle/>
          <a:p>
            <a:endParaRPr lang="en-US" dirty="0"/>
          </a:p>
        </p:txBody>
      </p:sp>
      <p:sp>
        <p:nvSpPr>
          <p:cNvPr id="29" name="Rectangle 28"/>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32" name="TextBox 31"/>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11</a:t>
            </a:fld>
            <a:endParaRPr lang="en-US" sz="1000" b="1" dirty="0">
              <a:solidFill>
                <a:srgbClr val="FFFFFF"/>
              </a:solidFill>
              <a:latin typeface="Arial"/>
              <a:cs typeface="Arial"/>
            </a:endParaRPr>
          </a:p>
        </p:txBody>
      </p:sp>
      <p:sp>
        <p:nvSpPr>
          <p:cNvPr id="13" name="Rectangle 12"/>
          <p:cNvSpPr/>
          <p:nvPr/>
        </p:nvSpPr>
        <p:spPr>
          <a:xfrm>
            <a:off x="-15774" y="-28740"/>
            <a:ext cx="9144000" cy="1614031"/>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74096" y="164055"/>
            <a:ext cx="8402555" cy="1323439"/>
          </a:xfrm>
          <a:prstGeom prst="rect">
            <a:avLst/>
          </a:prstGeom>
        </p:spPr>
        <p:txBody>
          <a:bodyPr wrap="square">
            <a:spAutoFit/>
          </a:bodyPr>
          <a:lstStyle/>
          <a:p>
            <a:r>
              <a:rPr lang="fr-FR" sz="4000" dirty="0">
                <a:solidFill>
                  <a:schemeClr val="bg1"/>
                </a:solidFill>
                <a:latin typeface="Arial"/>
                <a:cs typeface="Arial"/>
              </a:rPr>
              <a:t>Processus en 10 </a:t>
            </a:r>
            <a:r>
              <a:rPr lang="fr-FR" sz="4000" dirty="0" smtClean="0">
                <a:solidFill>
                  <a:schemeClr val="bg1"/>
                </a:solidFill>
                <a:latin typeface="Arial"/>
                <a:cs typeface="Arial"/>
              </a:rPr>
              <a:t>Étapes </a:t>
            </a:r>
            <a:r>
              <a:rPr lang="fr-FR" sz="4000" dirty="0">
                <a:solidFill>
                  <a:schemeClr val="bg1"/>
                </a:solidFill>
                <a:latin typeface="Arial"/>
                <a:cs typeface="Arial"/>
              </a:rPr>
              <a:t>du </a:t>
            </a:r>
            <a:r>
              <a:rPr lang="fr-FR" sz="4000" dirty="0" smtClean="0">
                <a:solidFill>
                  <a:schemeClr val="bg1"/>
                </a:solidFill>
                <a:latin typeface="Arial"/>
                <a:cs typeface="Arial"/>
              </a:rPr>
              <a:t>PAC </a:t>
            </a:r>
            <a:r>
              <a:rPr lang="en-US" sz="4000" dirty="0" smtClean="0">
                <a:solidFill>
                  <a:schemeClr val="bg1"/>
                </a:solidFill>
                <a:latin typeface="Arial"/>
                <a:cs typeface="Arial"/>
              </a:rPr>
              <a:t>Phase 1</a:t>
            </a:r>
            <a:endParaRPr lang="en-US" sz="4000" dirty="0">
              <a:solidFill>
                <a:schemeClr val="bg1"/>
              </a:solidFill>
              <a:latin typeface="Arial"/>
              <a:cs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917" t="5593" b="72094"/>
          <a:stretch/>
        </p:blipFill>
        <p:spPr>
          <a:xfrm>
            <a:off x="1094887" y="1953090"/>
            <a:ext cx="6400799" cy="2546359"/>
          </a:xfrm>
          <a:prstGeom prst="rect">
            <a:avLst/>
          </a:prstGeom>
        </p:spPr>
      </p:pic>
      <p:sp>
        <p:nvSpPr>
          <p:cNvPr id="11" name="TextBox 10"/>
          <p:cNvSpPr txBox="1"/>
          <p:nvPr/>
        </p:nvSpPr>
        <p:spPr>
          <a:xfrm>
            <a:off x="688769" y="4764547"/>
            <a:ext cx="7537261" cy="1431161"/>
          </a:xfrm>
          <a:prstGeom prst="rect">
            <a:avLst/>
          </a:prstGeom>
          <a:noFill/>
        </p:spPr>
        <p:txBody>
          <a:bodyPr wrap="square" rtlCol="0">
            <a:spAutoFit/>
          </a:bodyPr>
          <a:lstStyle/>
          <a:p>
            <a:pPr marL="285750" indent="-285750">
              <a:spcAft>
                <a:spcPts val="1800"/>
              </a:spcAft>
              <a:buFont typeface="Arial"/>
              <a:buChar char="•"/>
            </a:pPr>
            <a:r>
              <a:rPr lang="fr-FR" b="1" dirty="0" smtClean="0">
                <a:solidFill>
                  <a:srgbClr val="5A5B5E"/>
                </a:solidFill>
                <a:latin typeface="Arial"/>
                <a:cs typeface="Arial"/>
              </a:rPr>
              <a:t>Étape </a:t>
            </a:r>
            <a:r>
              <a:rPr lang="fr-FR" b="1" dirty="0">
                <a:solidFill>
                  <a:srgbClr val="5A5B5E"/>
                </a:solidFill>
                <a:latin typeface="Arial"/>
                <a:cs typeface="Arial"/>
              </a:rPr>
              <a:t>1. </a:t>
            </a:r>
            <a:r>
              <a:rPr lang="fr-FR" dirty="0">
                <a:solidFill>
                  <a:srgbClr val="5A5B5E"/>
                </a:solidFill>
                <a:latin typeface="Arial"/>
                <a:cs typeface="Arial"/>
              </a:rPr>
              <a:t>Obtenir l’engagement du gouvernement et des parties prenantes </a:t>
            </a:r>
            <a:r>
              <a:rPr lang="fr-FR" dirty="0" smtClean="0">
                <a:solidFill>
                  <a:srgbClr val="5A5B5E"/>
                </a:solidFill>
                <a:latin typeface="Arial"/>
                <a:cs typeface="Arial"/>
              </a:rPr>
              <a:t>clefs</a:t>
            </a:r>
            <a:endParaRPr lang="fr-FR" dirty="0">
              <a:solidFill>
                <a:srgbClr val="5A5B5E"/>
              </a:solidFill>
              <a:latin typeface="Arial"/>
              <a:cs typeface="Arial"/>
            </a:endParaRPr>
          </a:p>
          <a:p>
            <a:pPr marL="285750" indent="-285750">
              <a:spcAft>
                <a:spcPts val="1800"/>
              </a:spcAft>
              <a:buFont typeface="Arial"/>
              <a:buChar char="•"/>
            </a:pPr>
            <a:r>
              <a:rPr lang="fr-FR" b="1" dirty="0" smtClean="0">
                <a:solidFill>
                  <a:srgbClr val="5A5B5E"/>
                </a:solidFill>
                <a:latin typeface="Arial"/>
                <a:cs typeface="Arial"/>
              </a:rPr>
              <a:t>Étape </a:t>
            </a:r>
            <a:r>
              <a:rPr lang="fr-FR" b="1" dirty="0">
                <a:solidFill>
                  <a:srgbClr val="5A5B5E"/>
                </a:solidFill>
                <a:latin typeface="Arial"/>
                <a:cs typeface="Arial"/>
              </a:rPr>
              <a:t>2. </a:t>
            </a:r>
            <a:r>
              <a:rPr lang="fr-FR" dirty="0">
                <a:solidFill>
                  <a:srgbClr val="5A5B5E"/>
                </a:solidFill>
                <a:latin typeface="Arial"/>
                <a:cs typeface="Arial"/>
              </a:rPr>
              <a:t>Préparer une Feuille de Route Détaillée et Obtenir les Ressources humaines et financières pour le Développement du PAC</a:t>
            </a:r>
          </a:p>
        </p:txBody>
      </p:sp>
    </p:spTree>
    <p:extLst>
      <p:ext uri="{BB962C8B-B14F-4D97-AF65-F5344CB8AC3E}">
        <p14:creationId xmlns:p14="http://schemas.microsoft.com/office/powerpoint/2010/main" val="3473386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20285" y="4579881"/>
            <a:ext cx="184666" cy="369332"/>
          </a:xfrm>
          <a:prstGeom prst="rect">
            <a:avLst/>
          </a:prstGeom>
          <a:noFill/>
        </p:spPr>
        <p:txBody>
          <a:bodyPr wrap="none" rtlCol="0">
            <a:spAutoFit/>
          </a:bodyPr>
          <a:lstStyle/>
          <a:p>
            <a:endParaRPr lang="en-US" dirty="0"/>
          </a:p>
        </p:txBody>
      </p:sp>
      <p:sp>
        <p:nvSpPr>
          <p:cNvPr id="9" name="TextBox 8"/>
          <p:cNvSpPr txBox="1"/>
          <p:nvPr/>
        </p:nvSpPr>
        <p:spPr>
          <a:xfrm>
            <a:off x="5512748" y="-607949"/>
            <a:ext cx="184666" cy="369332"/>
          </a:xfrm>
          <a:prstGeom prst="rect">
            <a:avLst/>
          </a:prstGeom>
          <a:noFill/>
        </p:spPr>
        <p:txBody>
          <a:bodyPr wrap="none" rtlCol="0">
            <a:spAutoFit/>
          </a:bodyPr>
          <a:lstStyle/>
          <a:p>
            <a:endParaRPr lang="en-US" dirty="0"/>
          </a:p>
        </p:txBody>
      </p:sp>
      <p:sp>
        <p:nvSpPr>
          <p:cNvPr id="29" name="Rectangle 28"/>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32" name="TextBox 31"/>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12</a:t>
            </a:fld>
            <a:endParaRPr lang="en-US" sz="1000" b="1" dirty="0">
              <a:solidFill>
                <a:srgbClr val="FFFFFF"/>
              </a:solidFill>
              <a:latin typeface="Arial"/>
              <a:cs typeface="Arial"/>
            </a:endParaRPr>
          </a:p>
        </p:txBody>
      </p:sp>
      <p:sp>
        <p:nvSpPr>
          <p:cNvPr id="13" name="Rectangle 12"/>
          <p:cNvSpPr/>
          <p:nvPr/>
        </p:nvSpPr>
        <p:spPr>
          <a:xfrm>
            <a:off x="-15774" y="-28740"/>
            <a:ext cx="9159774" cy="1614031"/>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79863" y="177210"/>
            <a:ext cx="8025849" cy="1323439"/>
          </a:xfrm>
          <a:prstGeom prst="rect">
            <a:avLst/>
          </a:prstGeom>
        </p:spPr>
        <p:txBody>
          <a:bodyPr wrap="square">
            <a:spAutoFit/>
          </a:bodyPr>
          <a:lstStyle/>
          <a:p>
            <a:r>
              <a:rPr lang="fr-FR" sz="4000" dirty="0">
                <a:solidFill>
                  <a:schemeClr val="bg1"/>
                </a:solidFill>
                <a:latin typeface="Arial"/>
                <a:cs typeface="Arial"/>
              </a:rPr>
              <a:t>Processus en 10 </a:t>
            </a:r>
            <a:r>
              <a:rPr lang="fr-FR" sz="4000" dirty="0" smtClean="0">
                <a:solidFill>
                  <a:schemeClr val="bg1"/>
                </a:solidFill>
                <a:latin typeface="Arial"/>
                <a:cs typeface="Arial"/>
              </a:rPr>
              <a:t>Étapes </a:t>
            </a:r>
            <a:r>
              <a:rPr lang="fr-FR" sz="4000" dirty="0">
                <a:solidFill>
                  <a:schemeClr val="bg1"/>
                </a:solidFill>
                <a:latin typeface="Arial"/>
                <a:cs typeface="Arial"/>
              </a:rPr>
              <a:t>du </a:t>
            </a:r>
            <a:r>
              <a:rPr lang="fr-FR" sz="4000" dirty="0" smtClean="0">
                <a:solidFill>
                  <a:schemeClr val="bg1"/>
                </a:solidFill>
                <a:latin typeface="Arial"/>
                <a:cs typeface="Arial"/>
              </a:rPr>
              <a:t>PAC </a:t>
            </a:r>
            <a:br>
              <a:rPr lang="fr-FR" sz="4000" dirty="0" smtClean="0">
                <a:solidFill>
                  <a:schemeClr val="bg1"/>
                </a:solidFill>
                <a:latin typeface="Arial"/>
                <a:cs typeface="Arial"/>
              </a:rPr>
            </a:br>
            <a:r>
              <a:rPr lang="fr-FR" sz="4000" dirty="0" smtClean="0">
                <a:solidFill>
                  <a:schemeClr val="bg1"/>
                </a:solidFill>
                <a:latin typeface="Arial"/>
                <a:cs typeface="Arial"/>
              </a:rPr>
              <a:t>Phase 2</a:t>
            </a:r>
            <a:endParaRPr lang="en-US" sz="4000" dirty="0">
              <a:solidFill>
                <a:schemeClr val="bg1"/>
              </a:solidFill>
              <a:latin typeface="Arial"/>
              <a:cs typeface="Arial"/>
            </a:endParaRPr>
          </a:p>
        </p:txBody>
      </p:sp>
      <p:sp>
        <p:nvSpPr>
          <p:cNvPr id="10" name="TextBox 9"/>
          <p:cNvSpPr txBox="1"/>
          <p:nvPr/>
        </p:nvSpPr>
        <p:spPr>
          <a:xfrm>
            <a:off x="4738255" y="1807591"/>
            <a:ext cx="3867457" cy="4462760"/>
          </a:xfrm>
          <a:prstGeom prst="rect">
            <a:avLst/>
          </a:prstGeom>
          <a:noFill/>
        </p:spPr>
        <p:txBody>
          <a:bodyPr wrap="square" rtlCol="0">
            <a:spAutoFit/>
          </a:bodyPr>
          <a:lstStyle/>
          <a:p>
            <a:pPr marL="285750" indent="-285750">
              <a:spcAft>
                <a:spcPts val="1800"/>
              </a:spcAft>
              <a:buFont typeface="Arial"/>
              <a:buChar char="•"/>
            </a:pPr>
            <a:r>
              <a:rPr lang="fr-FR" sz="1600" b="1" dirty="0" smtClean="0">
                <a:solidFill>
                  <a:srgbClr val="5A5B5E"/>
                </a:solidFill>
                <a:latin typeface="Arial"/>
                <a:cs typeface="Arial"/>
              </a:rPr>
              <a:t>Étape </a:t>
            </a:r>
            <a:r>
              <a:rPr lang="fr-FR" sz="1600" b="1" dirty="0">
                <a:solidFill>
                  <a:srgbClr val="5A5B5E"/>
                </a:solidFill>
                <a:latin typeface="Arial"/>
                <a:cs typeface="Arial"/>
              </a:rPr>
              <a:t>3. </a:t>
            </a:r>
            <a:r>
              <a:rPr lang="fr-FR" sz="1600" dirty="0">
                <a:solidFill>
                  <a:srgbClr val="5A5B5E"/>
                </a:solidFill>
                <a:latin typeface="Arial"/>
                <a:cs typeface="Arial"/>
              </a:rPr>
              <a:t>Faire une analyse situationnelle de la planification familiale                                </a:t>
            </a:r>
          </a:p>
          <a:p>
            <a:pPr marL="285750" indent="-285750">
              <a:spcAft>
                <a:spcPts val="1800"/>
              </a:spcAft>
              <a:buFont typeface="Arial"/>
              <a:buChar char="•"/>
            </a:pPr>
            <a:r>
              <a:rPr lang="fr-FR" sz="1600" b="1" dirty="0" smtClean="0">
                <a:solidFill>
                  <a:srgbClr val="5A5B5E"/>
                </a:solidFill>
                <a:latin typeface="Arial"/>
                <a:cs typeface="Arial"/>
              </a:rPr>
              <a:t>Étape </a:t>
            </a:r>
            <a:r>
              <a:rPr lang="fr-FR" sz="1600" b="1" dirty="0">
                <a:solidFill>
                  <a:srgbClr val="5A5B5E"/>
                </a:solidFill>
                <a:latin typeface="Arial"/>
                <a:cs typeface="Arial"/>
              </a:rPr>
              <a:t>4. </a:t>
            </a:r>
            <a:r>
              <a:rPr lang="fr-FR" sz="1600" dirty="0">
                <a:solidFill>
                  <a:srgbClr val="5A5B5E"/>
                </a:solidFill>
                <a:latin typeface="Arial"/>
                <a:cs typeface="Arial"/>
              </a:rPr>
              <a:t>Préparer la Description Détaillée d’une Stratégie Technique avec des Sous-Activités et un </a:t>
            </a:r>
            <a:r>
              <a:rPr lang="fr-FR" sz="1600" dirty="0" smtClean="0">
                <a:solidFill>
                  <a:srgbClr val="5A5B5E"/>
                </a:solidFill>
                <a:latin typeface="Arial"/>
                <a:cs typeface="Arial"/>
              </a:rPr>
              <a:t>Calendrier</a:t>
            </a:r>
            <a:endParaRPr lang="fr-FR" sz="1600" dirty="0">
              <a:solidFill>
                <a:srgbClr val="5A5B5E"/>
              </a:solidFill>
              <a:latin typeface="Arial"/>
              <a:cs typeface="Arial"/>
            </a:endParaRPr>
          </a:p>
          <a:p>
            <a:pPr marL="285750" indent="-285750">
              <a:spcAft>
                <a:spcPts val="1800"/>
              </a:spcAft>
              <a:buFont typeface="Arial"/>
              <a:buChar char="•"/>
            </a:pPr>
            <a:r>
              <a:rPr lang="fr-FR" sz="1600" b="1" dirty="0" smtClean="0">
                <a:solidFill>
                  <a:srgbClr val="5A5B5E"/>
                </a:solidFill>
                <a:latin typeface="Arial"/>
                <a:cs typeface="Arial"/>
              </a:rPr>
              <a:t>Étape </a:t>
            </a:r>
            <a:r>
              <a:rPr lang="fr-FR" sz="1600" b="1" dirty="0">
                <a:solidFill>
                  <a:srgbClr val="5A5B5E"/>
                </a:solidFill>
                <a:latin typeface="Arial"/>
                <a:cs typeface="Arial"/>
              </a:rPr>
              <a:t>5. </a:t>
            </a:r>
            <a:r>
              <a:rPr lang="fr-FR" sz="1600" dirty="0">
                <a:solidFill>
                  <a:srgbClr val="5A5B5E"/>
                </a:solidFill>
                <a:latin typeface="Arial"/>
                <a:cs typeface="Arial"/>
              </a:rPr>
              <a:t>Evaluer les ressources requises pour atteindre les objectifs du PAC et les coûts </a:t>
            </a:r>
            <a:r>
              <a:rPr lang="fr-FR" sz="1600" dirty="0" smtClean="0">
                <a:solidFill>
                  <a:srgbClr val="5A5B5E"/>
                </a:solidFill>
                <a:latin typeface="Arial"/>
                <a:cs typeface="Arial"/>
              </a:rPr>
              <a:t>associés</a:t>
            </a:r>
            <a:endParaRPr lang="fr-FR" sz="1600" dirty="0">
              <a:solidFill>
                <a:srgbClr val="5A5B5E"/>
              </a:solidFill>
              <a:latin typeface="Arial"/>
              <a:cs typeface="Arial"/>
            </a:endParaRPr>
          </a:p>
          <a:p>
            <a:pPr marL="285750" indent="-285750">
              <a:spcAft>
                <a:spcPts val="1800"/>
              </a:spcAft>
              <a:buFont typeface="Arial"/>
              <a:buChar char="•"/>
            </a:pPr>
            <a:r>
              <a:rPr lang="fr-FR" sz="1600" b="1" dirty="0" smtClean="0">
                <a:solidFill>
                  <a:srgbClr val="5A5B5E"/>
                </a:solidFill>
                <a:latin typeface="Arial"/>
                <a:cs typeface="Arial"/>
              </a:rPr>
              <a:t>Étape </a:t>
            </a:r>
            <a:r>
              <a:rPr lang="fr-FR" sz="1600" b="1" dirty="0">
                <a:solidFill>
                  <a:srgbClr val="5A5B5E"/>
                </a:solidFill>
                <a:latin typeface="Arial"/>
                <a:cs typeface="Arial"/>
              </a:rPr>
              <a:t>6. </a:t>
            </a:r>
            <a:r>
              <a:rPr lang="fr-FR" sz="1600" dirty="0">
                <a:solidFill>
                  <a:srgbClr val="5A5B5E"/>
                </a:solidFill>
                <a:latin typeface="Arial"/>
                <a:cs typeface="Arial"/>
              </a:rPr>
              <a:t>Identifier les déficits de financement </a:t>
            </a:r>
          </a:p>
          <a:p>
            <a:pPr marL="285750" indent="-285750">
              <a:spcAft>
                <a:spcPts val="1800"/>
              </a:spcAft>
              <a:buFont typeface="Arial"/>
              <a:buChar char="•"/>
            </a:pPr>
            <a:r>
              <a:rPr lang="fr-FR" sz="1600" b="1" dirty="0" smtClean="0">
                <a:solidFill>
                  <a:srgbClr val="5A5B5E"/>
                </a:solidFill>
                <a:latin typeface="Arial"/>
                <a:cs typeface="Arial"/>
              </a:rPr>
              <a:t>Étape </a:t>
            </a:r>
            <a:r>
              <a:rPr lang="fr-FR" sz="1600" b="1" dirty="0">
                <a:solidFill>
                  <a:srgbClr val="5A5B5E"/>
                </a:solidFill>
                <a:latin typeface="Arial"/>
                <a:cs typeface="Arial"/>
              </a:rPr>
              <a:t>7. </a:t>
            </a:r>
            <a:r>
              <a:rPr lang="fr-FR" sz="1600" dirty="0">
                <a:solidFill>
                  <a:srgbClr val="5A5B5E"/>
                </a:solidFill>
                <a:latin typeface="Arial"/>
                <a:cs typeface="Arial"/>
              </a:rPr>
              <a:t>Obtenir une approbation finale et lancer le PAC</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3917" t="29471" b="28616"/>
          <a:stretch/>
        </p:blipFill>
        <p:spPr>
          <a:xfrm>
            <a:off x="202165" y="1974805"/>
            <a:ext cx="4536090" cy="3389676"/>
          </a:xfrm>
          <a:prstGeom prst="rect">
            <a:avLst/>
          </a:prstGeom>
        </p:spPr>
      </p:pic>
    </p:spTree>
    <p:extLst>
      <p:ext uri="{BB962C8B-B14F-4D97-AF65-F5344CB8AC3E}">
        <p14:creationId xmlns:p14="http://schemas.microsoft.com/office/powerpoint/2010/main" val="3322995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20285" y="4579881"/>
            <a:ext cx="184666" cy="369332"/>
          </a:xfrm>
          <a:prstGeom prst="rect">
            <a:avLst/>
          </a:prstGeom>
          <a:noFill/>
        </p:spPr>
        <p:txBody>
          <a:bodyPr wrap="none" rtlCol="0">
            <a:spAutoFit/>
          </a:bodyPr>
          <a:lstStyle/>
          <a:p>
            <a:endParaRPr lang="en-US" dirty="0"/>
          </a:p>
        </p:txBody>
      </p:sp>
      <p:sp>
        <p:nvSpPr>
          <p:cNvPr id="9" name="TextBox 8"/>
          <p:cNvSpPr txBox="1"/>
          <p:nvPr/>
        </p:nvSpPr>
        <p:spPr>
          <a:xfrm>
            <a:off x="5512748" y="-607949"/>
            <a:ext cx="184666" cy="369332"/>
          </a:xfrm>
          <a:prstGeom prst="rect">
            <a:avLst/>
          </a:prstGeom>
          <a:noFill/>
        </p:spPr>
        <p:txBody>
          <a:bodyPr wrap="none" rtlCol="0">
            <a:spAutoFit/>
          </a:bodyPr>
          <a:lstStyle/>
          <a:p>
            <a:endParaRPr lang="en-US" dirty="0"/>
          </a:p>
        </p:txBody>
      </p:sp>
      <p:sp>
        <p:nvSpPr>
          <p:cNvPr id="29" name="Rectangle 28"/>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32" name="TextBox 31"/>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13</a:t>
            </a:fld>
            <a:endParaRPr lang="en-US" sz="1000" b="1" dirty="0">
              <a:solidFill>
                <a:srgbClr val="FFFFFF"/>
              </a:solidFill>
              <a:latin typeface="Arial"/>
              <a:cs typeface="Arial"/>
            </a:endParaRPr>
          </a:p>
        </p:txBody>
      </p:sp>
      <p:sp>
        <p:nvSpPr>
          <p:cNvPr id="13" name="Rectangle 12"/>
          <p:cNvSpPr/>
          <p:nvPr/>
        </p:nvSpPr>
        <p:spPr>
          <a:xfrm>
            <a:off x="-15774" y="-28740"/>
            <a:ext cx="9144000" cy="1614031"/>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79862" y="166852"/>
            <a:ext cx="7638501" cy="1323439"/>
          </a:xfrm>
          <a:prstGeom prst="rect">
            <a:avLst/>
          </a:prstGeom>
        </p:spPr>
        <p:txBody>
          <a:bodyPr wrap="square">
            <a:spAutoFit/>
          </a:bodyPr>
          <a:lstStyle/>
          <a:p>
            <a:r>
              <a:rPr lang="fr-FR" sz="4000" dirty="0">
                <a:solidFill>
                  <a:schemeClr val="bg1"/>
                </a:solidFill>
                <a:latin typeface="Arial"/>
                <a:cs typeface="Arial"/>
              </a:rPr>
              <a:t>Processus en 10 </a:t>
            </a:r>
            <a:r>
              <a:rPr lang="fr-FR" sz="4000" dirty="0" smtClean="0">
                <a:solidFill>
                  <a:schemeClr val="bg1"/>
                </a:solidFill>
                <a:latin typeface="Arial"/>
                <a:cs typeface="Arial"/>
              </a:rPr>
              <a:t>Étapes </a:t>
            </a:r>
            <a:r>
              <a:rPr lang="fr-FR" sz="4000" dirty="0">
                <a:solidFill>
                  <a:schemeClr val="bg1"/>
                </a:solidFill>
                <a:latin typeface="Arial"/>
                <a:cs typeface="Arial"/>
              </a:rPr>
              <a:t>du </a:t>
            </a:r>
            <a:r>
              <a:rPr lang="fr-FR" sz="4000" dirty="0" smtClean="0">
                <a:solidFill>
                  <a:schemeClr val="bg1"/>
                </a:solidFill>
                <a:latin typeface="Arial"/>
                <a:cs typeface="Arial"/>
              </a:rPr>
              <a:t>PAC </a:t>
            </a:r>
            <a:r>
              <a:rPr lang="en-US" sz="4000" dirty="0" smtClean="0">
                <a:solidFill>
                  <a:schemeClr val="bg1"/>
                </a:solidFill>
                <a:latin typeface="Arial"/>
                <a:cs typeface="Arial"/>
              </a:rPr>
              <a:t>Phase 3</a:t>
            </a:r>
            <a:endParaRPr lang="en-US" sz="4000" dirty="0">
              <a:solidFill>
                <a:schemeClr val="bg1"/>
              </a:solidFill>
              <a:latin typeface="Arial"/>
              <a:cs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4463" t="71390"/>
          <a:stretch/>
        </p:blipFill>
        <p:spPr>
          <a:xfrm>
            <a:off x="1628683" y="1757546"/>
            <a:ext cx="4733338" cy="2434441"/>
          </a:xfrm>
          <a:prstGeom prst="rect">
            <a:avLst/>
          </a:prstGeom>
        </p:spPr>
      </p:pic>
      <p:sp>
        <p:nvSpPr>
          <p:cNvPr id="10" name="TextBox 9"/>
          <p:cNvSpPr txBox="1"/>
          <p:nvPr/>
        </p:nvSpPr>
        <p:spPr>
          <a:xfrm>
            <a:off x="629889" y="4401751"/>
            <a:ext cx="7913045" cy="1938992"/>
          </a:xfrm>
          <a:prstGeom prst="rect">
            <a:avLst/>
          </a:prstGeom>
          <a:noFill/>
        </p:spPr>
        <p:txBody>
          <a:bodyPr wrap="square" rtlCol="0">
            <a:spAutoFit/>
          </a:bodyPr>
          <a:lstStyle/>
          <a:p>
            <a:pPr marL="285750" indent="-285750">
              <a:spcAft>
                <a:spcPts val="1800"/>
              </a:spcAft>
              <a:buFont typeface="Arial"/>
              <a:buChar char="•"/>
            </a:pPr>
            <a:r>
              <a:rPr lang="fr-FR" b="1" dirty="0" smtClean="0">
                <a:solidFill>
                  <a:srgbClr val="5A5B5E"/>
                </a:solidFill>
                <a:latin typeface="Arial"/>
                <a:cs typeface="Arial"/>
              </a:rPr>
              <a:t>Étape </a:t>
            </a:r>
            <a:r>
              <a:rPr lang="fr-FR" b="1" dirty="0">
                <a:solidFill>
                  <a:srgbClr val="5A5B5E"/>
                </a:solidFill>
                <a:latin typeface="Arial"/>
                <a:cs typeface="Arial"/>
              </a:rPr>
              <a:t>8. </a:t>
            </a:r>
            <a:r>
              <a:rPr lang="fr-FR" dirty="0">
                <a:solidFill>
                  <a:srgbClr val="5A5B5E"/>
                </a:solidFill>
                <a:latin typeface="Arial"/>
                <a:cs typeface="Arial"/>
              </a:rPr>
              <a:t>Créer et gérer des arrangements institutionnels pour l’application </a:t>
            </a:r>
          </a:p>
          <a:p>
            <a:pPr marL="285750" indent="-285750">
              <a:spcAft>
                <a:spcPts val="1800"/>
              </a:spcAft>
              <a:buFont typeface="Arial"/>
              <a:buChar char="•"/>
            </a:pPr>
            <a:r>
              <a:rPr lang="fr-FR" b="1" dirty="0" smtClean="0">
                <a:solidFill>
                  <a:srgbClr val="5A5B5E"/>
                </a:solidFill>
                <a:latin typeface="Arial"/>
                <a:cs typeface="Arial"/>
              </a:rPr>
              <a:t>Étape </a:t>
            </a:r>
            <a:r>
              <a:rPr lang="fr-FR" b="1" dirty="0">
                <a:solidFill>
                  <a:srgbClr val="5A5B5E"/>
                </a:solidFill>
                <a:latin typeface="Arial"/>
                <a:cs typeface="Arial"/>
              </a:rPr>
              <a:t>9. </a:t>
            </a:r>
            <a:r>
              <a:rPr lang="fr-FR" dirty="0">
                <a:solidFill>
                  <a:srgbClr val="5A5B5E"/>
                </a:solidFill>
                <a:latin typeface="Arial"/>
                <a:cs typeface="Arial"/>
              </a:rPr>
              <a:t>Concevoir et appliquer des mécanismes de suivi de la performance </a:t>
            </a:r>
          </a:p>
          <a:p>
            <a:pPr marL="285750" indent="-285750">
              <a:spcAft>
                <a:spcPts val="1800"/>
              </a:spcAft>
              <a:buFont typeface="Arial"/>
              <a:buChar char="•"/>
            </a:pPr>
            <a:r>
              <a:rPr lang="fr-FR" b="1" dirty="0" smtClean="0">
                <a:solidFill>
                  <a:srgbClr val="5A5B5E"/>
                </a:solidFill>
                <a:latin typeface="Arial"/>
                <a:cs typeface="Arial"/>
              </a:rPr>
              <a:t>Étape </a:t>
            </a:r>
            <a:r>
              <a:rPr lang="fr-FR" b="1" dirty="0">
                <a:solidFill>
                  <a:srgbClr val="5A5B5E"/>
                </a:solidFill>
                <a:latin typeface="Arial"/>
                <a:cs typeface="Arial"/>
              </a:rPr>
              <a:t>10. </a:t>
            </a:r>
            <a:r>
              <a:rPr lang="fr-FR" dirty="0">
                <a:solidFill>
                  <a:srgbClr val="5A5B5E"/>
                </a:solidFill>
                <a:latin typeface="Arial"/>
                <a:cs typeface="Arial"/>
              </a:rPr>
              <a:t>Concevoir et appliquer un plan de mobilisation des ressources</a:t>
            </a:r>
          </a:p>
        </p:txBody>
      </p:sp>
    </p:spTree>
    <p:extLst>
      <p:ext uri="{BB962C8B-B14F-4D97-AF65-F5344CB8AC3E}">
        <p14:creationId xmlns:p14="http://schemas.microsoft.com/office/powerpoint/2010/main" val="662813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68351" y="685518"/>
            <a:ext cx="7863211" cy="1077218"/>
          </a:xfrm>
          <a:prstGeom prst="rect">
            <a:avLst/>
          </a:prstGeom>
          <a:noFill/>
          <a:ln>
            <a:noFill/>
          </a:ln>
        </p:spPr>
        <p:txBody>
          <a:bodyPr wrap="square" rtlCol="0">
            <a:spAutoFit/>
          </a:bodyPr>
          <a:lstStyle/>
          <a:p>
            <a:r>
              <a:rPr lang="fr-FR" sz="3200" dirty="0">
                <a:solidFill>
                  <a:srgbClr val="58BDA2"/>
                </a:solidFill>
                <a:latin typeface="Arial"/>
                <a:cs typeface="Arial"/>
              </a:rPr>
              <a:t>Engagements de Ressources Typiques pour le Développement du PAC</a:t>
            </a:r>
            <a:endParaRPr lang="en-US" sz="3200" dirty="0" smtClean="0">
              <a:solidFill>
                <a:srgbClr val="58BDA2"/>
              </a:solidFill>
              <a:latin typeface="Arial"/>
              <a:cs typeface="Arial"/>
            </a:endParaRPr>
          </a:p>
        </p:txBody>
      </p:sp>
      <p:cxnSp>
        <p:nvCxnSpPr>
          <p:cNvPr id="23" name="Straight Connector 22"/>
          <p:cNvCxnSpPr/>
          <p:nvPr/>
        </p:nvCxnSpPr>
        <p:spPr>
          <a:xfrm>
            <a:off x="546410" y="1818491"/>
            <a:ext cx="7672038"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14</a:t>
            </a:fld>
            <a:endParaRPr lang="en-US" sz="1000" b="1" dirty="0">
              <a:solidFill>
                <a:srgbClr val="FFFFFF"/>
              </a:solidFill>
              <a:latin typeface="Arial"/>
              <a:cs typeface="Arial"/>
            </a:endParaRPr>
          </a:p>
        </p:txBody>
      </p:sp>
      <p:sp>
        <p:nvSpPr>
          <p:cNvPr id="2" name="Rectangle 1"/>
          <p:cNvSpPr/>
          <p:nvPr/>
        </p:nvSpPr>
        <p:spPr>
          <a:xfrm>
            <a:off x="4571999" y="2060696"/>
            <a:ext cx="3895107" cy="4278094"/>
          </a:xfrm>
          <a:prstGeom prst="rect">
            <a:avLst/>
          </a:prstGeom>
        </p:spPr>
        <p:txBody>
          <a:bodyPr wrap="square">
            <a:spAutoFit/>
          </a:bodyPr>
          <a:lstStyle/>
          <a:p>
            <a:pPr>
              <a:spcAft>
                <a:spcPts val="1200"/>
              </a:spcAft>
            </a:pPr>
            <a:r>
              <a:rPr lang="en-US" sz="2000" b="1" dirty="0">
                <a:solidFill>
                  <a:srgbClr val="5A5B5E"/>
                </a:solidFill>
                <a:latin typeface="Arial"/>
                <a:cs typeface="Arial"/>
              </a:rPr>
              <a:t>Engagement des </a:t>
            </a:r>
            <a:r>
              <a:rPr lang="en-US" sz="2000" b="1" dirty="0" err="1">
                <a:solidFill>
                  <a:srgbClr val="5A5B5E"/>
                </a:solidFill>
                <a:latin typeface="Arial"/>
                <a:cs typeface="Arial"/>
              </a:rPr>
              <a:t>partenaires</a:t>
            </a:r>
            <a:r>
              <a:rPr lang="en-US" sz="2000" b="1" dirty="0">
                <a:solidFill>
                  <a:srgbClr val="5A5B5E"/>
                </a:solidFill>
                <a:latin typeface="Arial"/>
                <a:cs typeface="Arial"/>
              </a:rPr>
              <a:t> / </a:t>
            </a:r>
            <a:r>
              <a:rPr lang="en-US" sz="2000" b="1" dirty="0" err="1">
                <a:solidFill>
                  <a:srgbClr val="5A5B5E"/>
                </a:solidFill>
                <a:latin typeface="Arial"/>
                <a:cs typeface="Arial"/>
              </a:rPr>
              <a:t>bailleurs</a:t>
            </a:r>
            <a:r>
              <a:rPr lang="en-US" sz="2000" b="1" dirty="0">
                <a:solidFill>
                  <a:srgbClr val="5A5B5E"/>
                </a:solidFill>
                <a:latin typeface="Arial"/>
                <a:cs typeface="Arial"/>
              </a:rPr>
              <a:t> </a:t>
            </a:r>
          </a:p>
          <a:p>
            <a:pPr marL="285750" indent="-285750">
              <a:spcAft>
                <a:spcPts val="1800"/>
              </a:spcAft>
              <a:buFont typeface="Arial"/>
              <a:buChar char="•"/>
            </a:pPr>
            <a:r>
              <a:rPr lang="fr-FR" sz="1700" dirty="0">
                <a:solidFill>
                  <a:srgbClr val="5A5B5E"/>
                </a:solidFill>
                <a:latin typeface="Arial"/>
                <a:cs typeface="Arial"/>
              </a:rPr>
              <a:t>Informations sur les programmes et infos de retour durant tout le processus </a:t>
            </a:r>
          </a:p>
          <a:p>
            <a:pPr marL="285750" indent="-285750">
              <a:spcAft>
                <a:spcPts val="1800"/>
              </a:spcAft>
              <a:buFont typeface="Arial"/>
              <a:buChar char="•"/>
            </a:pPr>
            <a:r>
              <a:rPr lang="fr-FR" sz="1700" dirty="0">
                <a:solidFill>
                  <a:srgbClr val="5A5B5E"/>
                </a:solidFill>
                <a:latin typeface="Arial"/>
                <a:cs typeface="Arial"/>
              </a:rPr>
              <a:t>Personnel soutenu pour le processus du PAC, plein temps ou mi-temps</a:t>
            </a:r>
          </a:p>
          <a:p>
            <a:pPr marL="285750" indent="-285750">
              <a:spcAft>
                <a:spcPts val="1800"/>
              </a:spcAft>
              <a:buFont typeface="Arial"/>
              <a:buChar char="•"/>
            </a:pPr>
            <a:r>
              <a:rPr lang="fr-FR" sz="1700" dirty="0">
                <a:solidFill>
                  <a:srgbClr val="5A5B5E"/>
                </a:solidFill>
                <a:latin typeface="Arial"/>
                <a:cs typeface="Arial"/>
              </a:rPr>
              <a:t>Soutien pour d’autres coûts du PAC à la requête du gouvernement (ex. Ateliers consultatifs nationaux et/ou régionaux, consultants nationaux etc.)</a:t>
            </a:r>
          </a:p>
        </p:txBody>
      </p:sp>
      <p:sp>
        <p:nvSpPr>
          <p:cNvPr id="9" name="Rectangle 8"/>
          <p:cNvSpPr/>
          <p:nvPr/>
        </p:nvSpPr>
        <p:spPr>
          <a:xfrm>
            <a:off x="713678" y="2060696"/>
            <a:ext cx="3697336" cy="3154710"/>
          </a:xfrm>
          <a:prstGeom prst="rect">
            <a:avLst/>
          </a:prstGeom>
        </p:spPr>
        <p:txBody>
          <a:bodyPr wrap="square">
            <a:spAutoFit/>
          </a:bodyPr>
          <a:lstStyle/>
          <a:p>
            <a:pPr>
              <a:spcAft>
                <a:spcPts val="1200"/>
              </a:spcAft>
            </a:pPr>
            <a:r>
              <a:rPr lang="fr-FR" sz="2000" b="1" dirty="0">
                <a:solidFill>
                  <a:srgbClr val="5A5B5E"/>
                </a:solidFill>
                <a:latin typeface="Arial"/>
                <a:cs typeface="Arial"/>
              </a:rPr>
              <a:t>Engagements du Ministère de la Santé </a:t>
            </a:r>
          </a:p>
          <a:p>
            <a:pPr marL="285750" indent="-285750">
              <a:spcAft>
                <a:spcPts val="1800"/>
              </a:spcAft>
              <a:buFont typeface="Arial"/>
              <a:buChar char="•"/>
            </a:pPr>
            <a:r>
              <a:rPr lang="fr-FR" sz="1700" dirty="0">
                <a:solidFill>
                  <a:srgbClr val="5A5B5E"/>
                </a:solidFill>
                <a:latin typeface="Arial"/>
                <a:cs typeface="Arial"/>
              </a:rPr>
              <a:t>1 personne servant de point focal du </a:t>
            </a:r>
            <a:r>
              <a:rPr lang="fr-FR" sz="1700" dirty="0" err="1">
                <a:solidFill>
                  <a:srgbClr val="5A5B5E"/>
                </a:solidFill>
                <a:latin typeface="Arial"/>
                <a:cs typeface="Arial"/>
              </a:rPr>
              <a:t>MdS</a:t>
            </a:r>
            <a:endParaRPr lang="fr-FR" sz="1700" dirty="0">
              <a:solidFill>
                <a:srgbClr val="5A5B5E"/>
              </a:solidFill>
              <a:latin typeface="Arial"/>
              <a:cs typeface="Arial"/>
            </a:endParaRPr>
          </a:p>
          <a:p>
            <a:pPr marL="285750" indent="-285750">
              <a:spcAft>
                <a:spcPts val="1800"/>
              </a:spcAft>
              <a:buFont typeface="Arial"/>
              <a:buChar char="•"/>
            </a:pPr>
            <a:r>
              <a:rPr lang="fr-FR" sz="1700" dirty="0">
                <a:solidFill>
                  <a:srgbClr val="5A5B5E"/>
                </a:solidFill>
                <a:latin typeface="Arial"/>
                <a:cs typeface="Arial"/>
              </a:rPr>
              <a:t>1 personne servant de Responsable de Projet du PAC</a:t>
            </a:r>
          </a:p>
          <a:p>
            <a:pPr marL="285750" indent="-285750">
              <a:spcAft>
                <a:spcPts val="1800"/>
              </a:spcAft>
              <a:buFont typeface="Arial"/>
              <a:buChar char="•"/>
            </a:pPr>
            <a:r>
              <a:rPr lang="fr-FR" sz="1700" dirty="0">
                <a:solidFill>
                  <a:srgbClr val="5A5B5E"/>
                </a:solidFill>
                <a:latin typeface="Arial"/>
                <a:cs typeface="Arial"/>
              </a:rPr>
              <a:t>Espace de bureau et soutien administratif de base pour l’aide technique dans le pays</a:t>
            </a:r>
          </a:p>
        </p:txBody>
      </p:sp>
    </p:spTree>
    <p:extLst>
      <p:ext uri="{BB962C8B-B14F-4D97-AF65-F5344CB8AC3E}">
        <p14:creationId xmlns:p14="http://schemas.microsoft.com/office/powerpoint/2010/main" val="3750670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751022" y="1563756"/>
            <a:ext cx="3489729" cy="2585323"/>
          </a:xfrm>
          <a:prstGeom prst="rect">
            <a:avLst/>
          </a:prstGeom>
          <a:noFill/>
        </p:spPr>
        <p:txBody>
          <a:bodyPr wrap="square" rtlCol="0">
            <a:spAutoFit/>
          </a:bodyPr>
          <a:lstStyle/>
          <a:p>
            <a:pPr>
              <a:spcAft>
                <a:spcPts val="1200"/>
              </a:spcAft>
            </a:pPr>
            <a:r>
              <a:rPr lang="fr-FR" sz="2000" dirty="0">
                <a:solidFill>
                  <a:srgbClr val="5A5B5E"/>
                </a:solidFill>
                <a:latin typeface="Arial"/>
                <a:cs typeface="Arial"/>
              </a:rPr>
              <a:t>Ajoutez des actions ou décisions pour faire avancer le processus, par exemple </a:t>
            </a:r>
          </a:p>
          <a:p>
            <a:pPr marL="342900" indent="-342900">
              <a:spcAft>
                <a:spcPts val="1800"/>
              </a:spcAft>
              <a:buFont typeface="Arial" panose="020B0604020202020204" pitchFamily="34" charset="0"/>
              <a:buChar char="•"/>
            </a:pPr>
            <a:r>
              <a:rPr lang="fr-FR" dirty="0">
                <a:solidFill>
                  <a:srgbClr val="5A5B5E"/>
                </a:solidFill>
                <a:latin typeface="Arial"/>
                <a:cs typeface="Arial"/>
              </a:rPr>
              <a:t>Evaluer les intérêts, besoins et ressources du </a:t>
            </a:r>
            <a:r>
              <a:rPr lang="fr-FR" dirty="0" err="1">
                <a:solidFill>
                  <a:srgbClr val="5A5B5E"/>
                </a:solidFill>
                <a:latin typeface="Arial"/>
                <a:cs typeface="Arial"/>
              </a:rPr>
              <a:t>MdS</a:t>
            </a:r>
            <a:endParaRPr lang="fr-FR" dirty="0">
              <a:solidFill>
                <a:srgbClr val="5A5B5E"/>
              </a:solidFill>
              <a:latin typeface="Arial"/>
              <a:cs typeface="Arial"/>
            </a:endParaRPr>
          </a:p>
          <a:p>
            <a:pPr marL="342900" indent="-342900">
              <a:spcAft>
                <a:spcPts val="1800"/>
              </a:spcAft>
              <a:buFont typeface="Arial" panose="020B0604020202020204" pitchFamily="34" charset="0"/>
              <a:buChar char="•"/>
            </a:pPr>
            <a:r>
              <a:rPr lang="fr-FR" dirty="0">
                <a:solidFill>
                  <a:srgbClr val="5A5B5E"/>
                </a:solidFill>
                <a:latin typeface="Arial"/>
                <a:cs typeface="Arial"/>
              </a:rPr>
              <a:t>Discuter des déficits de ressources avec les bailleurs</a:t>
            </a:r>
          </a:p>
        </p:txBody>
      </p:sp>
      <p:sp>
        <p:nvSpPr>
          <p:cNvPr id="18" name="TextBox 17"/>
          <p:cNvSpPr txBox="1"/>
          <p:nvPr/>
        </p:nvSpPr>
        <p:spPr>
          <a:xfrm>
            <a:off x="481832" y="691388"/>
            <a:ext cx="8046523" cy="584775"/>
          </a:xfrm>
          <a:prstGeom prst="rect">
            <a:avLst/>
          </a:prstGeom>
          <a:noFill/>
          <a:ln>
            <a:noFill/>
          </a:ln>
        </p:spPr>
        <p:txBody>
          <a:bodyPr wrap="square" rtlCol="0">
            <a:spAutoFit/>
          </a:bodyPr>
          <a:lstStyle/>
          <a:p>
            <a:r>
              <a:rPr lang="en-US" sz="3200" dirty="0" err="1">
                <a:solidFill>
                  <a:srgbClr val="58BDA2"/>
                </a:solidFill>
                <a:latin typeface="Arial"/>
                <a:cs typeface="Arial"/>
              </a:rPr>
              <a:t>Prochaines</a:t>
            </a:r>
            <a:r>
              <a:rPr lang="en-US" sz="3200" dirty="0">
                <a:solidFill>
                  <a:srgbClr val="58BDA2"/>
                </a:solidFill>
                <a:latin typeface="Arial"/>
                <a:cs typeface="Arial"/>
              </a:rPr>
              <a:t> </a:t>
            </a:r>
            <a:r>
              <a:rPr lang="en-US" sz="3200" dirty="0" err="1" smtClean="0">
                <a:solidFill>
                  <a:srgbClr val="58BDA2"/>
                </a:solidFill>
                <a:latin typeface="Arial"/>
                <a:cs typeface="Arial"/>
              </a:rPr>
              <a:t>Étapes</a:t>
            </a:r>
            <a:endParaRPr lang="en-US" sz="3200" dirty="0" smtClean="0">
              <a:solidFill>
                <a:srgbClr val="58BDA2"/>
              </a:solidFill>
              <a:latin typeface="Arial"/>
              <a:cs typeface="Arial"/>
            </a:endParaRPr>
          </a:p>
        </p:txBody>
      </p:sp>
      <p:cxnSp>
        <p:nvCxnSpPr>
          <p:cNvPr id="23" name="Straight Connector 22"/>
          <p:cNvCxnSpPr/>
          <p:nvPr/>
        </p:nvCxnSpPr>
        <p:spPr>
          <a:xfrm>
            <a:off x="575762" y="1329045"/>
            <a:ext cx="7664989"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12955" y="1563755"/>
            <a:ext cx="3924059" cy="4428461"/>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809093" y="1766777"/>
            <a:ext cx="3257909" cy="2862322"/>
          </a:xfrm>
          <a:prstGeom prst="rect">
            <a:avLst/>
          </a:prstGeom>
          <a:noFill/>
          <a:ln>
            <a:noFill/>
          </a:ln>
        </p:spPr>
        <p:txBody>
          <a:bodyPr wrap="square" rtlCol="0">
            <a:spAutoFit/>
          </a:bodyPr>
          <a:lstStyle/>
          <a:p>
            <a:pPr algn="ctr"/>
            <a:r>
              <a:rPr lang="fr-FR" i="1" dirty="0">
                <a:solidFill>
                  <a:srgbClr val="5A5B5E"/>
                </a:solidFill>
                <a:latin typeface="Arial"/>
                <a:cs typeface="Arial"/>
              </a:rPr>
              <a:t>“Les plans d’application chiffrés sont cruciaux pour déterminer les déficits de financements et mobiliser les ressources. Ils sont importants pour aider les gouvernements à déterminer les ressources internes qui doivent être mobilisées pour combler le déficit.”</a:t>
            </a:r>
          </a:p>
        </p:txBody>
      </p:sp>
      <p:sp>
        <p:nvSpPr>
          <p:cNvPr id="42" name="Rectangle 41"/>
          <p:cNvSpPr/>
          <p:nvPr/>
        </p:nvSpPr>
        <p:spPr>
          <a:xfrm>
            <a:off x="809094" y="4985735"/>
            <a:ext cx="3454147" cy="707886"/>
          </a:xfrm>
          <a:prstGeom prst="rect">
            <a:avLst/>
          </a:prstGeom>
        </p:spPr>
        <p:txBody>
          <a:bodyPr wrap="square">
            <a:spAutoFit/>
          </a:bodyPr>
          <a:lstStyle/>
          <a:p>
            <a:pPr algn="ctr"/>
            <a:r>
              <a:rPr lang="en-US" sz="1400" b="1" dirty="0" err="1">
                <a:solidFill>
                  <a:srgbClr val="58BDA2"/>
                </a:solidFill>
                <a:latin typeface="Arial"/>
                <a:cs typeface="Arial"/>
              </a:rPr>
              <a:t>Ishrat</a:t>
            </a:r>
            <a:r>
              <a:rPr lang="en-US" sz="1400" b="1" dirty="0">
                <a:solidFill>
                  <a:srgbClr val="58BDA2"/>
                </a:solidFill>
                <a:latin typeface="Arial"/>
                <a:cs typeface="Arial"/>
              </a:rPr>
              <a:t> Husain</a:t>
            </a:r>
            <a:r>
              <a:rPr lang="en-US" sz="1300" dirty="0" smtClean="0">
                <a:solidFill>
                  <a:srgbClr val="58BDA2"/>
                </a:solidFill>
                <a:latin typeface="Arial"/>
                <a:cs typeface="Arial"/>
              </a:rPr>
              <a:t>, </a:t>
            </a:r>
          </a:p>
          <a:p>
            <a:pPr algn="ctr"/>
            <a:r>
              <a:rPr lang="fr-FR" sz="1300" dirty="0">
                <a:solidFill>
                  <a:srgbClr val="58BDA2"/>
                </a:solidFill>
                <a:latin typeface="Arial"/>
                <a:cs typeface="Arial"/>
              </a:rPr>
              <a:t>Conseiller en Chef dans le domaine sanitaire, Bureau Afrique, USAID</a:t>
            </a:r>
          </a:p>
        </p:txBody>
      </p: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15</a:t>
            </a:fld>
            <a:endParaRPr lang="en-US" sz="1000" b="1" dirty="0">
              <a:solidFill>
                <a:srgbClr val="FFFFFF"/>
              </a:solidFill>
              <a:latin typeface="Arial"/>
              <a:cs typeface="Arial"/>
            </a:endParaRPr>
          </a:p>
        </p:txBody>
      </p:sp>
      <p:cxnSp>
        <p:nvCxnSpPr>
          <p:cNvPr id="12" name="Straight Connector 11"/>
          <p:cNvCxnSpPr/>
          <p:nvPr/>
        </p:nvCxnSpPr>
        <p:spPr>
          <a:xfrm>
            <a:off x="903249" y="4795407"/>
            <a:ext cx="3163755"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908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812291"/>
            <a:ext cx="9144000" cy="5045710"/>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Rectangle 6"/>
          <p:cNvSpPr/>
          <p:nvPr/>
        </p:nvSpPr>
        <p:spPr>
          <a:xfrm>
            <a:off x="275941" y="2395241"/>
            <a:ext cx="5697347" cy="867930"/>
          </a:xfrm>
          <a:prstGeom prst="rect">
            <a:avLst/>
          </a:prstGeom>
        </p:spPr>
        <p:txBody>
          <a:bodyPr wrap="square">
            <a:spAutoFit/>
          </a:bodyPr>
          <a:lstStyle/>
          <a:p>
            <a:pPr lvl="0">
              <a:lnSpc>
                <a:spcPct val="90000"/>
              </a:lnSpc>
            </a:pPr>
            <a:r>
              <a:rPr lang="fr-FR" sz="1400" dirty="0">
                <a:solidFill>
                  <a:schemeClr val="tx1">
                    <a:lumMod val="50000"/>
                    <a:lumOff val="50000"/>
                  </a:schemeClr>
                </a:solidFill>
                <a:latin typeface="Arial"/>
                <a:cs typeface="Arial"/>
              </a:rPr>
              <a:t>Les informations fournies dans ce document ne sont pas des informations officielles du Gouvernement américain et ne représentent pas forcément les points de vue et positions de l’Agence Américaine pour le Développement International.</a:t>
            </a:r>
            <a:endParaRPr lang="en-US" sz="1400" dirty="0" smtClean="0">
              <a:solidFill>
                <a:schemeClr val="tx1">
                  <a:lumMod val="50000"/>
                  <a:lumOff val="50000"/>
                </a:schemeClr>
              </a:solidFill>
              <a:latin typeface="Arial"/>
              <a:cs typeface="Arial"/>
            </a:endParaRPr>
          </a:p>
        </p:txBody>
      </p:sp>
      <p:sp>
        <p:nvSpPr>
          <p:cNvPr id="14" name="Rectangle 13"/>
          <p:cNvSpPr/>
          <p:nvPr/>
        </p:nvSpPr>
        <p:spPr>
          <a:xfrm>
            <a:off x="0" y="0"/>
            <a:ext cx="9144000" cy="181229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4070" y="877405"/>
            <a:ext cx="1439818" cy="707886"/>
          </a:xfrm>
          <a:prstGeom prst="rect">
            <a:avLst/>
          </a:prstGeom>
        </p:spPr>
        <p:txBody>
          <a:bodyPr wrap="none">
            <a:spAutoFit/>
          </a:bodyPr>
          <a:lstStyle/>
          <a:p>
            <a:r>
              <a:rPr lang="en-US" sz="4000" dirty="0" smtClean="0">
                <a:solidFill>
                  <a:schemeClr val="bg1"/>
                </a:solidFill>
                <a:latin typeface="Arial"/>
                <a:cs typeface="Arial"/>
              </a:rPr>
              <a:t>Merci</a:t>
            </a:r>
            <a:endParaRPr lang="en-US" sz="4000" dirty="0">
              <a:solidFill>
                <a:schemeClr val="bg1"/>
              </a:solidFill>
              <a:latin typeface="Arial"/>
              <a:cs typeface="Arial"/>
            </a:endParaRPr>
          </a:p>
        </p:txBody>
      </p:sp>
      <p:sp>
        <p:nvSpPr>
          <p:cNvPr id="6" name="Text Box 10"/>
          <p:cNvSpPr txBox="1"/>
          <p:nvPr/>
        </p:nvSpPr>
        <p:spPr>
          <a:xfrm>
            <a:off x="6116915" y="2525871"/>
            <a:ext cx="2867881" cy="261312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val="1"/>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600"/>
              </a:spcAft>
            </a:pPr>
            <a:r>
              <a:rPr lang="en-US" dirty="0" err="1">
                <a:solidFill>
                  <a:srgbClr val="7F7F7F"/>
                </a:solidFill>
                <a:latin typeface="Arial" panose="020B0604020202020204" pitchFamily="34" charset="0"/>
                <a:ea typeface="MS Mincho" panose="02020609040205080304" pitchFamily="49" charset="-128"/>
                <a:cs typeface="Times New Roman" panose="02020603050405020304" pitchFamily="18" charset="0"/>
              </a:rPr>
              <a:t>Contactez</a:t>
            </a:r>
            <a:r>
              <a:rPr lang="en-US" dirty="0">
                <a:solidFill>
                  <a:srgbClr val="7F7F7F"/>
                </a:solidFill>
                <a:latin typeface="Arial" panose="020B0604020202020204" pitchFamily="34" charset="0"/>
                <a:ea typeface="MS Mincho" panose="02020609040205080304" pitchFamily="49" charset="-128"/>
                <a:cs typeface="Times New Roman" panose="02020603050405020304" pitchFamily="18" charset="0"/>
              </a:rPr>
              <a:t>-nous</a:t>
            </a:r>
          </a:p>
          <a:p>
            <a:pPr>
              <a:lnSpc>
                <a:spcPct val="114000"/>
              </a:lnSpc>
            </a:pPr>
            <a:r>
              <a:rPr lang="en-US" sz="1200" dirty="0">
                <a:solidFill>
                  <a:srgbClr val="7F7F7F"/>
                </a:solidFill>
                <a:latin typeface="Arial" panose="020B0604020202020204" pitchFamily="34" charset="0"/>
                <a:ea typeface="MS Mincho" panose="02020609040205080304" pitchFamily="49" charset="-128"/>
                <a:cs typeface="Times New Roman" panose="02020603050405020304" pitchFamily="18" charset="0"/>
              </a:rPr>
              <a:t>Health Policy Project</a:t>
            </a:r>
          </a:p>
          <a:p>
            <a:pPr>
              <a:lnSpc>
                <a:spcPct val="114000"/>
              </a:lnSpc>
            </a:pPr>
            <a:r>
              <a:rPr lang="en-US" sz="1200" dirty="0">
                <a:solidFill>
                  <a:srgbClr val="7F7F7F"/>
                </a:solidFill>
                <a:latin typeface="Arial" panose="020B0604020202020204" pitchFamily="34" charset="0"/>
                <a:ea typeface="MS Mincho" panose="02020609040205080304" pitchFamily="49" charset="-128"/>
                <a:cs typeface="Times New Roman" panose="02020603050405020304" pitchFamily="18" charset="0"/>
              </a:rPr>
              <a:t>1331 Pennsylvania Ave NW</a:t>
            </a:r>
          </a:p>
          <a:p>
            <a:pPr>
              <a:lnSpc>
                <a:spcPct val="114000"/>
              </a:lnSpc>
            </a:pPr>
            <a:r>
              <a:rPr lang="en-US" sz="1200" dirty="0">
                <a:solidFill>
                  <a:srgbClr val="7F7F7F"/>
                </a:solidFill>
                <a:latin typeface="Arial" panose="020B0604020202020204" pitchFamily="34" charset="0"/>
                <a:ea typeface="MS Mincho" panose="02020609040205080304" pitchFamily="49" charset="-128"/>
                <a:cs typeface="Times New Roman" panose="02020603050405020304" pitchFamily="18" charset="0"/>
              </a:rPr>
              <a:t>Suite 600 </a:t>
            </a:r>
          </a:p>
          <a:p>
            <a:pPr>
              <a:lnSpc>
                <a:spcPct val="114000"/>
              </a:lnSpc>
            </a:pPr>
            <a:r>
              <a:rPr lang="en-US" sz="1200" dirty="0">
                <a:solidFill>
                  <a:srgbClr val="7F7F7F"/>
                </a:solidFill>
                <a:latin typeface="Arial" panose="020B0604020202020204" pitchFamily="34" charset="0"/>
                <a:ea typeface="MS Mincho" panose="02020609040205080304" pitchFamily="49" charset="-128"/>
                <a:cs typeface="Times New Roman" panose="02020603050405020304" pitchFamily="18" charset="0"/>
              </a:rPr>
              <a:t>Washington, DC 20004 </a:t>
            </a:r>
          </a:p>
          <a:p>
            <a:pPr>
              <a:lnSpc>
                <a:spcPct val="114000"/>
              </a:lnSpc>
            </a:pPr>
            <a:r>
              <a:rPr lang="en-US" sz="1200" b="1" dirty="0" err="1">
                <a:solidFill>
                  <a:srgbClr val="7F7F7F"/>
                </a:solidFill>
                <a:latin typeface="Arial" panose="020B0604020202020204" pitchFamily="34" charset="0"/>
                <a:ea typeface="MS Mincho" panose="02020609040205080304" pitchFamily="49" charset="-128"/>
                <a:cs typeface="Times New Roman" panose="02020603050405020304" pitchFamily="18" charset="0"/>
              </a:rPr>
              <a:t>Téléphone</a:t>
            </a:r>
            <a:r>
              <a:rPr lang="en-US" sz="1200" b="1" dirty="0">
                <a:solidFill>
                  <a:srgbClr val="7F7F7F"/>
                </a:solidFill>
                <a:latin typeface="Arial" panose="020B0604020202020204" pitchFamily="34" charset="0"/>
                <a:ea typeface="MS Mincho" panose="02020609040205080304" pitchFamily="49" charset="-128"/>
                <a:cs typeface="Times New Roman" panose="02020603050405020304" pitchFamily="18" charset="0"/>
              </a:rPr>
              <a:t> : </a:t>
            </a:r>
            <a:r>
              <a:rPr lang="en-US" sz="1200" dirty="0">
                <a:solidFill>
                  <a:srgbClr val="7F7F7F"/>
                </a:solidFill>
                <a:latin typeface="Arial" panose="020B0604020202020204" pitchFamily="34" charset="0"/>
                <a:ea typeface="MS Mincho" panose="02020609040205080304" pitchFamily="49" charset="-128"/>
                <a:cs typeface="Times New Roman" panose="02020603050405020304" pitchFamily="18" charset="0"/>
              </a:rPr>
              <a:t>(202) 775-9680</a:t>
            </a:r>
          </a:p>
          <a:p>
            <a:pPr>
              <a:lnSpc>
                <a:spcPct val="114000"/>
              </a:lnSpc>
            </a:pPr>
            <a:r>
              <a:rPr lang="en-US" sz="1200" b="1" dirty="0" err="1" smtClean="0">
                <a:solidFill>
                  <a:srgbClr val="7F7F7F"/>
                </a:solidFill>
                <a:latin typeface="Arial" panose="020B0604020202020204" pitchFamily="34" charset="0"/>
                <a:ea typeface="MS Mincho" panose="02020609040205080304" pitchFamily="49" charset="-128"/>
                <a:cs typeface="Times New Roman" panose="02020603050405020304" pitchFamily="18" charset="0"/>
              </a:rPr>
              <a:t>Courrier</a:t>
            </a:r>
            <a:r>
              <a:rPr lang="en-US" sz="1200" b="1" dirty="0" smtClean="0">
                <a:solidFill>
                  <a:srgbClr val="7F7F7F"/>
                </a:solidFill>
                <a:latin typeface="Arial" panose="020B0604020202020204" pitchFamily="34" charset="0"/>
                <a:ea typeface="MS Mincho" panose="02020609040205080304" pitchFamily="49" charset="-128"/>
                <a:cs typeface="Times New Roman" panose="02020603050405020304" pitchFamily="18" charset="0"/>
              </a:rPr>
              <a:t> </a:t>
            </a:r>
            <a:r>
              <a:rPr lang="en-US" sz="1200" b="1" dirty="0" err="1">
                <a:solidFill>
                  <a:srgbClr val="7F7F7F"/>
                </a:solidFill>
                <a:latin typeface="Arial" panose="020B0604020202020204" pitchFamily="34" charset="0"/>
                <a:ea typeface="MS Mincho" panose="02020609040205080304" pitchFamily="49" charset="-128"/>
                <a:cs typeface="Times New Roman" panose="02020603050405020304" pitchFamily="18" charset="0"/>
              </a:rPr>
              <a:t>Électronique</a:t>
            </a:r>
            <a:r>
              <a:rPr lang="en-US" sz="1200" b="1" dirty="0">
                <a:solidFill>
                  <a:srgbClr val="7F7F7F"/>
                </a:solidFill>
                <a:latin typeface="Arial" panose="020B0604020202020204" pitchFamily="34" charset="0"/>
                <a:ea typeface="MS Mincho" panose="02020609040205080304" pitchFamily="49" charset="-128"/>
                <a:cs typeface="Times New Roman" panose="02020603050405020304" pitchFamily="18" charset="0"/>
              </a:rPr>
              <a:t> : </a:t>
            </a:r>
            <a:r>
              <a:rPr lang="en-US" sz="1200" dirty="0">
                <a:solidFill>
                  <a:srgbClr val="7F7F7F"/>
                </a:solidFill>
                <a:latin typeface="Arial" panose="020B0604020202020204" pitchFamily="34" charset="0"/>
                <a:ea typeface="MS Mincho" panose="02020609040205080304" pitchFamily="49" charset="-128"/>
                <a:cs typeface="Times New Roman" panose="02020603050405020304" pitchFamily="18" charset="0"/>
              </a:rPr>
              <a:t>policyinfo@futuresgroup.com</a:t>
            </a:r>
          </a:p>
          <a:p>
            <a:pPr>
              <a:lnSpc>
                <a:spcPct val="114000"/>
              </a:lnSpc>
            </a:pPr>
            <a:r>
              <a:rPr lang="en-US" sz="1200" dirty="0">
                <a:solidFill>
                  <a:srgbClr val="7F7F7F"/>
                </a:solidFill>
                <a:latin typeface="Arial" panose="020B0604020202020204" pitchFamily="34" charset="0"/>
                <a:ea typeface="MS Mincho" panose="02020609040205080304" pitchFamily="49" charset="-128"/>
                <a:cs typeface="Times New Roman" panose="02020603050405020304" pitchFamily="18" charset="0"/>
              </a:rPr>
              <a:t>www.healthpolicyproject.com</a:t>
            </a:r>
          </a:p>
        </p:txBody>
      </p:sp>
      <p:sp>
        <p:nvSpPr>
          <p:cNvPr id="8" name="Text Box 12"/>
          <p:cNvSpPr txBox="1"/>
          <p:nvPr/>
        </p:nvSpPr>
        <p:spPr>
          <a:xfrm>
            <a:off x="275940" y="3564203"/>
            <a:ext cx="5556148" cy="2048946"/>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val="1"/>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defRPr/>
            </a:pPr>
            <a:r>
              <a:rPr lang="fr-FR" sz="1200" dirty="0">
                <a:solidFill>
                  <a:schemeClr val="tx1">
                    <a:lumMod val="50000"/>
                    <a:lumOff val="50000"/>
                  </a:schemeClr>
                </a:solidFill>
                <a:latin typeface="Arial"/>
              </a:rPr>
              <a:t>Le Projet de Politique Sanitaire est un accord coopératif de cinq ans financé par l’Agence Américaine pour le Développement International sous l’égide de l’accord # AID-OAA-A-10-00067 qui a commencé le 30 septembre 2010. Il est appliqué par le Futures Group, avec la collaboration de Plan International USA, Avenir </a:t>
            </a:r>
            <a:r>
              <a:rPr lang="fr-FR" sz="1200" dirty="0" err="1">
                <a:solidFill>
                  <a:schemeClr val="tx1">
                    <a:lumMod val="50000"/>
                    <a:lumOff val="50000"/>
                  </a:schemeClr>
                </a:solidFill>
                <a:latin typeface="Arial"/>
              </a:rPr>
              <a:t>Health</a:t>
            </a:r>
            <a:r>
              <a:rPr lang="fr-FR" sz="1200" dirty="0">
                <a:solidFill>
                  <a:schemeClr val="tx1">
                    <a:lumMod val="50000"/>
                    <a:lumOff val="50000"/>
                  </a:schemeClr>
                </a:solidFill>
                <a:latin typeface="Arial"/>
              </a:rPr>
              <a:t> (auparavant Futures Institute), </a:t>
            </a:r>
            <a:r>
              <a:rPr lang="fr-FR" sz="1200" dirty="0" err="1">
                <a:solidFill>
                  <a:schemeClr val="tx1">
                    <a:lumMod val="50000"/>
                    <a:lumOff val="50000"/>
                  </a:schemeClr>
                </a:solidFill>
                <a:latin typeface="Arial"/>
              </a:rPr>
              <a:t>Partners</a:t>
            </a:r>
            <a:r>
              <a:rPr lang="fr-FR" sz="1200" dirty="0">
                <a:solidFill>
                  <a:schemeClr val="tx1">
                    <a:lumMod val="50000"/>
                    <a:lumOff val="50000"/>
                  </a:schemeClr>
                </a:solidFill>
                <a:latin typeface="Arial"/>
              </a:rPr>
              <a:t> in Population and </a:t>
            </a:r>
            <a:r>
              <a:rPr lang="fr-FR" sz="1200" dirty="0" err="1">
                <a:solidFill>
                  <a:schemeClr val="tx1">
                    <a:lumMod val="50000"/>
                    <a:lumOff val="50000"/>
                  </a:schemeClr>
                </a:solidFill>
                <a:latin typeface="Arial"/>
              </a:rPr>
              <a:t>Development</a:t>
            </a:r>
            <a:r>
              <a:rPr lang="fr-FR" sz="1200" dirty="0">
                <a:solidFill>
                  <a:schemeClr val="tx1">
                    <a:lumMod val="50000"/>
                    <a:lumOff val="50000"/>
                  </a:schemeClr>
                </a:solidFill>
                <a:latin typeface="Arial"/>
              </a:rPr>
              <a:t>, du Bureau Régional pour l’Afrique (PPD ARO), Population Reference Bureau (PRB), RTI International, et White </a:t>
            </a:r>
            <a:r>
              <a:rPr lang="fr-FR" sz="1200" dirty="0" err="1">
                <a:solidFill>
                  <a:schemeClr val="tx1">
                    <a:lumMod val="50000"/>
                    <a:lumOff val="50000"/>
                  </a:schemeClr>
                </a:solidFill>
                <a:latin typeface="Arial"/>
              </a:rPr>
              <a:t>Ribbon</a:t>
            </a:r>
            <a:r>
              <a:rPr lang="fr-FR" sz="1200" dirty="0">
                <a:solidFill>
                  <a:schemeClr val="tx1">
                    <a:lumMod val="50000"/>
                    <a:lumOff val="50000"/>
                  </a:schemeClr>
                </a:solidFill>
                <a:latin typeface="Arial"/>
              </a:rPr>
              <a:t> Alliance for </a:t>
            </a:r>
            <a:r>
              <a:rPr lang="fr-FR" sz="1200" dirty="0" err="1">
                <a:solidFill>
                  <a:schemeClr val="tx1">
                    <a:lumMod val="50000"/>
                    <a:lumOff val="50000"/>
                  </a:schemeClr>
                </a:solidFill>
                <a:latin typeface="Arial"/>
              </a:rPr>
              <a:t>Safe</a:t>
            </a:r>
            <a:r>
              <a:rPr lang="fr-FR" sz="1200" dirty="0">
                <a:solidFill>
                  <a:schemeClr val="tx1">
                    <a:lumMod val="50000"/>
                    <a:lumOff val="50000"/>
                  </a:schemeClr>
                </a:solidFill>
                <a:latin typeface="Arial"/>
              </a:rPr>
              <a:t> </a:t>
            </a:r>
            <a:r>
              <a:rPr lang="fr-FR" sz="1200" dirty="0" err="1">
                <a:solidFill>
                  <a:schemeClr val="tx1">
                    <a:lumMod val="50000"/>
                    <a:lumOff val="50000"/>
                  </a:schemeClr>
                </a:solidFill>
                <a:latin typeface="Arial"/>
              </a:rPr>
              <a:t>Motherhood</a:t>
            </a:r>
            <a:r>
              <a:rPr lang="fr-FR" sz="1200" dirty="0">
                <a:solidFill>
                  <a:schemeClr val="tx1">
                    <a:lumMod val="50000"/>
                    <a:lumOff val="50000"/>
                  </a:schemeClr>
                </a:solidFill>
                <a:latin typeface="Arial"/>
              </a:rPr>
              <a:t> (WRA).</a:t>
            </a:r>
            <a:endParaRPr lang="en-US" sz="1200" dirty="0">
              <a:effectLst/>
              <a:latin typeface="Times" panose="02020603050405020304" pitchFamily="18" charset="0"/>
              <a:ea typeface="MS Mincho" panose="02020609040205080304" pitchFamily="49" charset="-128"/>
              <a:cs typeface="Times New Roman" panose="02020603050405020304" pitchFamily="18" charset="0"/>
            </a:endParaRPr>
          </a:p>
          <a:p>
            <a:pPr marL="0" marR="0">
              <a:lnSpc>
                <a:spcPct val="115000"/>
              </a:lnSpc>
              <a:spcBef>
                <a:spcPts val="0"/>
              </a:spcBef>
              <a:spcAft>
                <a:spcPts val="0"/>
              </a:spcAft>
            </a:pPr>
            <a:r>
              <a:rPr lang="en-US" sz="1200" spc="-50" dirty="0">
                <a:solidFill>
                  <a:srgbClr val="7F7F7F"/>
                </a:solidFill>
                <a:effectLst/>
                <a:latin typeface="Arial" panose="020B0604020202020204" pitchFamily="34"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cxnSp>
        <p:nvCxnSpPr>
          <p:cNvPr id="9" name="Straight Connector 8"/>
          <p:cNvCxnSpPr/>
          <p:nvPr/>
        </p:nvCxnSpPr>
        <p:spPr>
          <a:xfrm>
            <a:off x="342970" y="3343298"/>
            <a:ext cx="5411059"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64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751021" y="1603857"/>
            <a:ext cx="3482218" cy="4632037"/>
          </a:xfrm>
          <a:prstGeom prst="rect">
            <a:avLst/>
          </a:prstGeom>
          <a:noFill/>
        </p:spPr>
        <p:txBody>
          <a:bodyPr wrap="square" rtlCol="0">
            <a:spAutoFit/>
          </a:bodyPr>
          <a:lstStyle/>
          <a:p>
            <a:pPr>
              <a:spcAft>
                <a:spcPts val="1800"/>
              </a:spcAft>
            </a:pPr>
            <a:r>
              <a:rPr lang="fr-FR" sz="2000" dirty="0">
                <a:solidFill>
                  <a:srgbClr val="5A5B5E"/>
                </a:solidFill>
                <a:latin typeface="Arial"/>
                <a:cs typeface="Arial"/>
              </a:rPr>
              <a:t>Un PAC est un document de planification portant sur plusieurs années qui présente en détail les activités et les coûts pour atteindre nos objectifs. </a:t>
            </a:r>
          </a:p>
          <a:p>
            <a:pPr marL="285750" indent="-285750">
              <a:buFont typeface="Arial"/>
              <a:buChar char="•"/>
            </a:pPr>
            <a:r>
              <a:rPr lang="fr-FR" sz="1600" dirty="0">
                <a:solidFill>
                  <a:srgbClr val="5A5B5E"/>
                </a:solidFill>
                <a:latin typeface="Arial"/>
                <a:cs typeface="Arial"/>
              </a:rPr>
              <a:t>[Inclure ici tous les buts pertinents et / ou les défis qu’un PAC aidera à relever par exemple la contribution de la PF aux objectifs de développement du pays, les objectifs de PF du pays, les engagements pour PF 2020, le nombre estimé de femmes au besoin non satisfait etc.]</a:t>
            </a:r>
          </a:p>
        </p:txBody>
      </p:sp>
      <p:sp>
        <p:nvSpPr>
          <p:cNvPr id="18" name="TextBox 17"/>
          <p:cNvSpPr txBox="1"/>
          <p:nvPr/>
        </p:nvSpPr>
        <p:spPr>
          <a:xfrm>
            <a:off x="514232" y="593528"/>
            <a:ext cx="8378978" cy="553998"/>
          </a:xfrm>
          <a:prstGeom prst="rect">
            <a:avLst/>
          </a:prstGeom>
          <a:noFill/>
          <a:ln>
            <a:noFill/>
          </a:ln>
        </p:spPr>
        <p:txBody>
          <a:bodyPr wrap="square" rtlCol="0">
            <a:spAutoFit/>
          </a:bodyPr>
          <a:lstStyle/>
          <a:p>
            <a:r>
              <a:rPr lang="fr-FR" sz="3000" dirty="0">
                <a:solidFill>
                  <a:srgbClr val="58BDA2"/>
                </a:solidFill>
                <a:latin typeface="Arial"/>
                <a:cs typeface="Arial"/>
              </a:rPr>
              <a:t>Pourquoi un Plan d’Application Chiffré (PAC)?</a:t>
            </a:r>
            <a:endParaRPr lang="en-US" sz="3000" dirty="0" smtClean="0">
              <a:solidFill>
                <a:srgbClr val="58BDA2"/>
              </a:solidFill>
              <a:latin typeface="Arial"/>
              <a:cs typeface="Arial"/>
            </a:endParaRPr>
          </a:p>
        </p:txBody>
      </p:sp>
      <p:cxnSp>
        <p:nvCxnSpPr>
          <p:cNvPr id="23" name="Straight Connector 22"/>
          <p:cNvCxnSpPr/>
          <p:nvPr/>
        </p:nvCxnSpPr>
        <p:spPr>
          <a:xfrm>
            <a:off x="603440" y="1197733"/>
            <a:ext cx="7629799"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81781" y="1603857"/>
            <a:ext cx="3955234" cy="4388360"/>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786608" y="1836254"/>
            <a:ext cx="3352771" cy="2862322"/>
          </a:xfrm>
          <a:prstGeom prst="rect">
            <a:avLst/>
          </a:prstGeom>
          <a:noFill/>
          <a:ln>
            <a:noFill/>
          </a:ln>
        </p:spPr>
        <p:txBody>
          <a:bodyPr wrap="square" rtlCol="0">
            <a:spAutoFit/>
          </a:bodyPr>
          <a:lstStyle/>
          <a:p>
            <a:pPr algn="ctr"/>
            <a:r>
              <a:rPr lang="fr-FR" i="1" dirty="0">
                <a:solidFill>
                  <a:srgbClr val="5A5B5E"/>
                </a:solidFill>
                <a:latin typeface="Arial"/>
                <a:cs typeface="Arial"/>
              </a:rPr>
              <a:t>« Le PAC nous a aidé à déterminer les besoins budgétaires pour repositionner nos efforts de planification familiale. La poursuite du PAC nous aide à être plus stratégique dans l’allocation de nos ressources dans le pays afin de parvenir à des résultats…»</a:t>
            </a:r>
          </a:p>
        </p:txBody>
      </p:sp>
      <p:sp>
        <p:nvSpPr>
          <p:cNvPr id="42" name="Rectangle 41"/>
          <p:cNvSpPr/>
          <p:nvPr/>
        </p:nvSpPr>
        <p:spPr>
          <a:xfrm>
            <a:off x="929184" y="4914485"/>
            <a:ext cx="3060428" cy="907941"/>
          </a:xfrm>
          <a:prstGeom prst="rect">
            <a:avLst/>
          </a:prstGeom>
        </p:spPr>
        <p:txBody>
          <a:bodyPr wrap="square">
            <a:spAutoFit/>
          </a:bodyPr>
          <a:lstStyle/>
          <a:p>
            <a:pPr algn="ctr"/>
            <a:r>
              <a:rPr lang="en-US" sz="1400" b="1" dirty="0" smtClean="0">
                <a:solidFill>
                  <a:srgbClr val="58BDA2"/>
                </a:solidFill>
                <a:latin typeface="Arial"/>
                <a:cs typeface="Arial"/>
              </a:rPr>
              <a:t>Maurice </a:t>
            </a:r>
            <a:r>
              <a:rPr lang="en-US" sz="1400" b="1" dirty="0" err="1" smtClean="0">
                <a:solidFill>
                  <a:srgbClr val="58BDA2"/>
                </a:solidFill>
                <a:latin typeface="Arial"/>
                <a:cs typeface="Arial"/>
              </a:rPr>
              <a:t>Hiza</a:t>
            </a:r>
            <a:r>
              <a:rPr lang="en-US" sz="1400" dirty="0" smtClean="0">
                <a:solidFill>
                  <a:srgbClr val="58BDA2"/>
                </a:solidFill>
                <a:latin typeface="Arial"/>
                <a:cs typeface="Arial"/>
              </a:rPr>
              <a:t>, </a:t>
            </a:r>
          </a:p>
          <a:p>
            <a:pPr algn="ctr"/>
            <a:r>
              <a:rPr lang="fr-FR" sz="1300" dirty="0">
                <a:solidFill>
                  <a:srgbClr val="58BDA2"/>
                </a:solidFill>
                <a:latin typeface="Arial"/>
                <a:cs typeface="Arial"/>
              </a:rPr>
              <a:t>Coordinateur National de la Planification Familiale, </a:t>
            </a:r>
            <a:r>
              <a:rPr lang="fr-FR" sz="1300" dirty="0" smtClean="0">
                <a:solidFill>
                  <a:srgbClr val="58BDA2"/>
                </a:solidFill>
                <a:latin typeface="Arial"/>
                <a:cs typeface="Arial"/>
              </a:rPr>
              <a:t/>
            </a:r>
            <a:br>
              <a:rPr lang="fr-FR" sz="1300" dirty="0" smtClean="0">
                <a:solidFill>
                  <a:srgbClr val="58BDA2"/>
                </a:solidFill>
                <a:latin typeface="Arial"/>
                <a:cs typeface="Arial"/>
              </a:rPr>
            </a:br>
            <a:r>
              <a:rPr lang="fr-FR" sz="1300" dirty="0" smtClean="0">
                <a:solidFill>
                  <a:srgbClr val="58BDA2"/>
                </a:solidFill>
                <a:latin typeface="Arial"/>
                <a:cs typeface="Arial"/>
              </a:rPr>
              <a:t>Gouvernement </a:t>
            </a:r>
            <a:r>
              <a:rPr lang="fr-FR" sz="1300" dirty="0">
                <a:solidFill>
                  <a:srgbClr val="58BDA2"/>
                </a:solidFill>
                <a:latin typeface="Arial"/>
                <a:cs typeface="Arial"/>
              </a:rPr>
              <a:t>de Tanzanie</a:t>
            </a:r>
          </a:p>
        </p:txBody>
      </p: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2</a:t>
            </a:fld>
            <a:endParaRPr lang="en-US" sz="1000" b="1" dirty="0">
              <a:solidFill>
                <a:srgbClr val="FFFFFF"/>
              </a:solidFill>
              <a:latin typeface="Arial"/>
              <a:cs typeface="Arial"/>
            </a:endParaRPr>
          </a:p>
        </p:txBody>
      </p:sp>
      <p:cxnSp>
        <p:nvCxnSpPr>
          <p:cNvPr id="12" name="Straight Connector 11"/>
          <p:cNvCxnSpPr/>
          <p:nvPr/>
        </p:nvCxnSpPr>
        <p:spPr>
          <a:xfrm>
            <a:off x="750103" y="4795407"/>
            <a:ext cx="3463564"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93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98091" y="1594024"/>
            <a:ext cx="7511846" cy="2400657"/>
          </a:xfrm>
          <a:prstGeom prst="rect">
            <a:avLst/>
          </a:prstGeom>
          <a:noFill/>
        </p:spPr>
        <p:txBody>
          <a:bodyPr wrap="square" rtlCol="0">
            <a:spAutoFit/>
          </a:bodyPr>
          <a:lstStyle/>
          <a:p>
            <a:pPr marL="285750" indent="-285750">
              <a:spcAft>
                <a:spcPts val="1800"/>
              </a:spcAft>
              <a:buFont typeface="Arial"/>
              <a:buChar char="•"/>
            </a:pPr>
            <a:r>
              <a:rPr lang="fr-FR" sz="2000" dirty="0">
                <a:solidFill>
                  <a:srgbClr val="5A5B5E"/>
                </a:solidFill>
                <a:latin typeface="Arial"/>
                <a:cs typeface="Arial"/>
              </a:rPr>
              <a:t>Une prise de décision stratégique pour allouer des ressources limitées </a:t>
            </a:r>
          </a:p>
          <a:p>
            <a:pPr marL="285750" indent="-285750">
              <a:spcAft>
                <a:spcPts val="1800"/>
              </a:spcAft>
              <a:buFont typeface="Arial"/>
              <a:buChar char="•"/>
            </a:pPr>
            <a:r>
              <a:rPr lang="fr-FR" sz="2000" dirty="0">
                <a:solidFill>
                  <a:srgbClr val="5A5B5E"/>
                </a:solidFill>
                <a:latin typeface="Arial"/>
                <a:cs typeface="Arial"/>
              </a:rPr>
              <a:t>Une évaluation réaliste et une estimation chiffrée des investissements requis pour les programmes</a:t>
            </a:r>
          </a:p>
          <a:p>
            <a:pPr marL="285750" indent="-285750">
              <a:spcAft>
                <a:spcPts val="1800"/>
              </a:spcAft>
              <a:buFont typeface="Arial"/>
              <a:buChar char="•"/>
            </a:pPr>
            <a:r>
              <a:rPr lang="fr-FR" sz="2000" dirty="0">
                <a:solidFill>
                  <a:srgbClr val="5A5B5E"/>
                </a:solidFill>
                <a:latin typeface="Arial"/>
                <a:cs typeface="Arial"/>
              </a:rPr>
              <a:t>Une coordination et un engagement des bailleurs et parties prenantes pour soutenir les priorités du gouvernement</a:t>
            </a:r>
          </a:p>
        </p:txBody>
      </p:sp>
      <p:sp>
        <p:nvSpPr>
          <p:cNvPr id="18" name="TextBox 17"/>
          <p:cNvSpPr txBox="1"/>
          <p:nvPr/>
        </p:nvSpPr>
        <p:spPr>
          <a:xfrm>
            <a:off x="648929" y="668247"/>
            <a:ext cx="7704770" cy="584775"/>
          </a:xfrm>
          <a:prstGeom prst="rect">
            <a:avLst/>
          </a:prstGeom>
          <a:noFill/>
          <a:ln>
            <a:noFill/>
          </a:ln>
        </p:spPr>
        <p:txBody>
          <a:bodyPr wrap="square" rtlCol="0">
            <a:spAutoFit/>
          </a:bodyPr>
          <a:lstStyle/>
          <a:p>
            <a:r>
              <a:rPr lang="en-US" sz="3200" dirty="0">
                <a:solidFill>
                  <a:srgbClr val="58BDA2"/>
                </a:solidFill>
                <a:latin typeface="Arial"/>
                <a:cs typeface="Arial"/>
              </a:rPr>
              <a:t>Un PAC </a:t>
            </a:r>
            <a:r>
              <a:rPr lang="en-US" sz="3200" dirty="0" err="1">
                <a:solidFill>
                  <a:srgbClr val="58BDA2"/>
                </a:solidFill>
                <a:latin typeface="Arial"/>
                <a:cs typeface="Arial"/>
              </a:rPr>
              <a:t>promeut</a:t>
            </a:r>
            <a:r>
              <a:rPr lang="en-US" sz="3200" dirty="0">
                <a:solidFill>
                  <a:srgbClr val="58BDA2"/>
                </a:solidFill>
                <a:latin typeface="Arial"/>
                <a:cs typeface="Arial"/>
              </a:rPr>
              <a:t>…</a:t>
            </a:r>
            <a:endParaRPr lang="en-US" sz="3200" dirty="0" smtClean="0">
              <a:solidFill>
                <a:srgbClr val="58BDA2"/>
              </a:solidFill>
              <a:latin typeface="Arial"/>
              <a:cs typeface="Arial"/>
            </a:endParaRPr>
          </a:p>
        </p:txBody>
      </p:sp>
      <p:cxnSp>
        <p:nvCxnSpPr>
          <p:cNvPr id="23" name="Straight Connector 22"/>
          <p:cNvCxnSpPr/>
          <p:nvPr/>
        </p:nvCxnSpPr>
        <p:spPr>
          <a:xfrm>
            <a:off x="698091" y="1305904"/>
            <a:ext cx="7511846"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3</a:t>
            </a:fld>
            <a:endParaRPr lang="en-US" sz="1000" b="1" dirty="0">
              <a:solidFill>
                <a:srgbClr val="FFFFFF"/>
              </a:solidFill>
              <a:latin typeface="Arial"/>
              <a:cs typeface="Arial"/>
            </a:endParaRPr>
          </a:p>
        </p:txBody>
      </p:sp>
    </p:spTree>
    <p:extLst>
      <p:ext uri="{BB962C8B-B14F-4D97-AF65-F5344CB8AC3E}">
        <p14:creationId xmlns:p14="http://schemas.microsoft.com/office/powerpoint/2010/main" val="1874943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27588" y="1564528"/>
            <a:ext cx="7461339" cy="4016484"/>
          </a:xfrm>
          <a:prstGeom prst="rect">
            <a:avLst/>
          </a:prstGeom>
          <a:noFill/>
        </p:spPr>
        <p:txBody>
          <a:bodyPr wrap="square" rtlCol="0">
            <a:spAutoFit/>
          </a:bodyPr>
          <a:lstStyle/>
          <a:p>
            <a:pPr marL="285750" indent="-285750">
              <a:spcAft>
                <a:spcPts val="1800"/>
              </a:spcAft>
              <a:buFont typeface="Arial"/>
              <a:buChar char="•"/>
            </a:pPr>
            <a:r>
              <a:rPr lang="fr-FR" sz="2000" dirty="0">
                <a:solidFill>
                  <a:srgbClr val="5A5B5E"/>
                </a:solidFill>
                <a:latin typeface="Arial"/>
                <a:cs typeface="Arial"/>
              </a:rPr>
              <a:t>Clarifier une stratégie unifiée pour le pays</a:t>
            </a:r>
          </a:p>
          <a:p>
            <a:pPr marL="285750" indent="-285750">
              <a:spcAft>
                <a:spcPts val="1800"/>
              </a:spcAft>
              <a:buFont typeface="Arial"/>
              <a:buChar char="•"/>
            </a:pPr>
            <a:r>
              <a:rPr lang="fr-FR" sz="2000" dirty="0">
                <a:solidFill>
                  <a:srgbClr val="5A5B5E"/>
                </a:solidFill>
                <a:latin typeface="Arial"/>
                <a:cs typeface="Arial"/>
              </a:rPr>
              <a:t>Décrire les activités et préparer une feuille de route pour l’application en coordination avec tous les partenaires</a:t>
            </a:r>
          </a:p>
          <a:p>
            <a:pPr marL="285750" indent="-285750">
              <a:spcAft>
                <a:spcPts val="1800"/>
              </a:spcAft>
              <a:buFont typeface="Arial"/>
              <a:buChar char="•"/>
            </a:pPr>
            <a:r>
              <a:rPr lang="fr-FR" sz="2000" dirty="0">
                <a:solidFill>
                  <a:srgbClr val="5A5B5E"/>
                </a:solidFill>
                <a:latin typeface="Arial"/>
                <a:cs typeface="Arial"/>
              </a:rPr>
              <a:t>Evaluer les impacts démographiques, sanitaires et économiques des investissements en PF</a:t>
            </a:r>
          </a:p>
          <a:p>
            <a:pPr marL="285750" indent="-285750">
              <a:spcAft>
                <a:spcPts val="1800"/>
              </a:spcAft>
              <a:buFont typeface="Arial"/>
              <a:buChar char="•"/>
            </a:pPr>
            <a:r>
              <a:rPr lang="fr-FR" sz="2000" dirty="0">
                <a:solidFill>
                  <a:srgbClr val="5A5B5E"/>
                </a:solidFill>
                <a:latin typeface="Arial"/>
                <a:cs typeface="Arial"/>
              </a:rPr>
              <a:t>Préparer un budget</a:t>
            </a:r>
          </a:p>
          <a:p>
            <a:pPr marL="285750" indent="-285750">
              <a:spcAft>
                <a:spcPts val="1800"/>
              </a:spcAft>
              <a:buFont typeface="Arial"/>
              <a:buChar char="•"/>
            </a:pPr>
            <a:r>
              <a:rPr lang="fr-FR" sz="2000" dirty="0">
                <a:solidFill>
                  <a:srgbClr val="5A5B5E"/>
                </a:solidFill>
                <a:latin typeface="Arial"/>
                <a:cs typeface="Arial"/>
              </a:rPr>
              <a:t>Obtenir de nouveaux engagements des partenaires sur la base des besoins et des insuffisances définis</a:t>
            </a:r>
          </a:p>
          <a:p>
            <a:pPr marL="285750" indent="-285750">
              <a:spcAft>
                <a:spcPts val="1800"/>
              </a:spcAft>
              <a:buFont typeface="Arial"/>
              <a:buChar char="•"/>
            </a:pPr>
            <a:r>
              <a:rPr lang="fr-FR" sz="2000" dirty="0">
                <a:solidFill>
                  <a:srgbClr val="5A5B5E"/>
                </a:solidFill>
                <a:latin typeface="Arial"/>
                <a:cs typeface="Arial"/>
              </a:rPr>
              <a:t>Assurer le suivi des progrès</a:t>
            </a:r>
          </a:p>
        </p:txBody>
      </p:sp>
      <p:sp>
        <p:nvSpPr>
          <p:cNvPr id="18" name="TextBox 17"/>
          <p:cNvSpPr txBox="1"/>
          <p:nvPr/>
        </p:nvSpPr>
        <p:spPr>
          <a:xfrm>
            <a:off x="651306" y="690071"/>
            <a:ext cx="7576949" cy="584775"/>
          </a:xfrm>
          <a:prstGeom prst="rect">
            <a:avLst/>
          </a:prstGeom>
          <a:noFill/>
          <a:ln>
            <a:noFill/>
          </a:ln>
        </p:spPr>
        <p:txBody>
          <a:bodyPr wrap="square" rtlCol="0">
            <a:spAutoFit/>
          </a:bodyPr>
          <a:lstStyle/>
          <a:p>
            <a:r>
              <a:rPr lang="en-US" sz="3200" dirty="0" err="1">
                <a:solidFill>
                  <a:srgbClr val="58BDA2"/>
                </a:solidFill>
                <a:latin typeface="Arial"/>
                <a:cs typeface="Arial"/>
              </a:rPr>
              <a:t>Objectif</a:t>
            </a:r>
            <a:r>
              <a:rPr lang="en-US" sz="3200" dirty="0">
                <a:solidFill>
                  <a:srgbClr val="58BDA2"/>
                </a:solidFill>
                <a:latin typeface="Arial"/>
                <a:cs typeface="Arial"/>
              </a:rPr>
              <a:t> du PAC</a:t>
            </a:r>
            <a:endParaRPr lang="en-US" sz="3200" dirty="0" smtClean="0">
              <a:solidFill>
                <a:srgbClr val="58BDA2"/>
              </a:solidFill>
              <a:latin typeface="Arial"/>
              <a:cs typeface="Arial"/>
            </a:endParaRPr>
          </a:p>
        </p:txBody>
      </p:sp>
      <p:cxnSp>
        <p:nvCxnSpPr>
          <p:cNvPr id="23" name="Straight Connector 22"/>
          <p:cNvCxnSpPr/>
          <p:nvPr/>
        </p:nvCxnSpPr>
        <p:spPr>
          <a:xfrm>
            <a:off x="727588" y="1355035"/>
            <a:ext cx="7461339"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4</a:t>
            </a:fld>
            <a:endParaRPr lang="en-US" sz="1000" b="1" dirty="0">
              <a:solidFill>
                <a:srgbClr val="FFFFFF"/>
              </a:solidFill>
              <a:latin typeface="Arial"/>
              <a:cs typeface="Arial"/>
            </a:endParaRPr>
          </a:p>
        </p:txBody>
      </p:sp>
    </p:spTree>
    <p:extLst>
      <p:ext uri="{BB962C8B-B14F-4D97-AF65-F5344CB8AC3E}">
        <p14:creationId xmlns:p14="http://schemas.microsoft.com/office/powerpoint/2010/main" val="1339540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37417" y="2016812"/>
            <a:ext cx="7452853" cy="3093154"/>
          </a:xfrm>
          <a:prstGeom prst="rect">
            <a:avLst/>
          </a:prstGeom>
          <a:noFill/>
        </p:spPr>
        <p:txBody>
          <a:bodyPr wrap="square" rtlCol="0">
            <a:spAutoFit/>
          </a:bodyPr>
          <a:lstStyle/>
          <a:p>
            <a:pPr marL="285750" indent="-285750">
              <a:spcAft>
                <a:spcPts val="1800"/>
              </a:spcAft>
              <a:buFont typeface="Arial"/>
              <a:buChar char="•"/>
            </a:pPr>
            <a:r>
              <a:rPr lang="fr-FR" sz="2000" dirty="0">
                <a:solidFill>
                  <a:srgbClr val="5A5B5E"/>
                </a:solidFill>
                <a:latin typeface="Arial"/>
                <a:cs typeface="Arial"/>
              </a:rPr>
              <a:t>Susciter la </a:t>
            </a:r>
            <a:r>
              <a:rPr lang="fr-FR" sz="2000" dirty="0" smtClean="0">
                <a:solidFill>
                  <a:srgbClr val="5A5B5E"/>
                </a:solidFill>
                <a:latin typeface="Arial"/>
                <a:cs typeface="Arial"/>
              </a:rPr>
              <a:t>demande</a:t>
            </a:r>
            <a:endParaRPr lang="fr-FR" sz="2000" dirty="0">
              <a:solidFill>
                <a:srgbClr val="5A5B5E"/>
              </a:solidFill>
              <a:latin typeface="Arial"/>
              <a:cs typeface="Arial"/>
            </a:endParaRPr>
          </a:p>
          <a:p>
            <a:pPr marL="285750" indent="-285750">
              <a:spcAft>
                <a:spcPts val="1800"/>
              </a:spcAft>
              <a:buFont typeface="Arial"/>
              <a:buChar char="•"/>
            </a:pPr>
            <a:r>
              <a:rPr lang="fr-FR" sz="2000" dirty="0">
                <a:solidFill>
                  <a:srgbClr val="5A5B5E"/>
                </a:solidFill>
                <a:latin typeface="Arial"/>
                <a:cs typeface="Arial"/>
              </a:rPr>
              <a:t>Offre et accès aux </a:t>
            </a:r>
            <a:r>
              <a:rPr lang="fr-FR" sz="2000" dirty="0" smtClean="0">
                <a:solidFill>
                  <a:srgbClr val="5A5B5E"/>
                </a:solidFill>
                <a:latin typeface="Arial"/>
                <a:cs typeface="Arial"/>
              </a:rPr>
              <a:t>services</a:t>
            </a:r>
            <a:endParaRPr lang="fr-FR" sz="2000" dirty="0">
              <a:solidFill>
                <a:srgbClr val="5A5B5E"/>
              </a:solidFill>
              <a:latin typeface="Arial"/>
              <a:cs typeface="Arial"/>
            </a:endParaRPr>
          </a:p>
          <a:p>
            <a:pPr marL="285750" indent="-285750">
              <a:spcAft>
                <a:spcPts val="1800"/>
              </a:spcAft>
              <a:buFont typeface="Arial"/>
              <a:buChar char="•"/>
            </a:pPr>
            <a:r>
              <a:rPr lang="fr-FR" sz="2000" dirty="0">
                <a:solidFill>
                  <a:srgbClr val="5A5B5E"/>
                </a:solidFill>
                <a:latin typeface="Arial"/>
                <a:cs typeface="Arial"/>
              </a:rPr>
              <a:t>Sécurité Contraceptive </a:t>
            </a:r>
          </a:p>
          <a:p>
            <a:pPr marL="285750" indent="-285750">
              <a:spcAft>
                <a:spcPts val="1800"/>
              </a:spcAft>
              <a:buFont typeface="Arial"/>
              <a:buChar char="•"/>
            </a:pPr>
            <a:r>
              <a:rPr lang="fr-FR" sz="2000" dirty="0">
                <a:solidFill>
                  <a:srgbClr val="5A5B5E"/>
                </a:solidFill>
                <a:latin typeface="Arial"/>
                <a:cs typeface="Arial"/>
              </a:rPr>
              <a:t>Cadre politique et </a:t>
            </a:r>
            <a:r>
              <a:rPr lang="fr-FR" sz="2000" dirty="0" smtClean="0">
                <a:solidFill>
                  <a:srgbClr val="5A5B5E"/>
                </a:solidFill>
                <a:latin typeface="Arial"/>
                <a:cs typeface="Arial"/>
              </a:rPr>
              <a:t>d’habilitation</a:t>
            </a:r>
            <a:endParaRPr lang="fr-FR" sz="2000" dirty="0">
              <a:solidFill>
                <a:srgbClr val="5A5B5E"/>
              </a:solidFill>
              <a:latin typeface="Arial"/>
              <a:cs typeface="Arial"/>
            </a:endParaRPr>
          </a:p>
          <a:p>
            <a:pPr marL="285750" indent="-285750">
              <a:spcAft>
                <a:spcPts val="1800"/>
              </a:spcAft>
              <a:buFont typeface="Arial"/>
              <a:buChar char="•"/>
            </a:pPr>
            <a:r>
              <a:rPr lang="fr-FR" sz="2000" dirty="0">
                <a:solidFill>
                  <a:srgbClr val="5A5B5E"/>
                </a:solidFill>
                <a:latin typeface="Arial"/>
                <a:cs typeface="Arial"/>
              </a:rPr>
              <a:t>Financement </a:t>
            </a:r>
          </a:p>
          <a:p>
            <a:pPr marL="285750" indent="-285750">
              <a:spcAft>
                <a:spcPts val="1800"/>
              </a:spcAft>
              <a:buFont typeface="Arial"/>
              <a:buChar char="•"/>
            </a:pPr>
            <a:r>
              <a:rPr lang="fr-FR" sz="2000" dirty="0">
                <a:solidFill>
                  <a:srgbClr val="5A5B5E"/>
                </a:solidFill>
                <a:latin typeface="Arial"/>
                <a:cs typeface="Arial"/>
              </a:rPr>
              <a:t>Suivi, gestion et responsabilisation</a:t>
            </a:r>
          </a:p>
        </p:txBody>
      </p:sp>
      <p:sp>
        <p:nvSpPr>
          <p:cNvPr id="18" name="TextBox 17"/>
          <p:cNvSpPr txBox="1"/>
          <p:nvPr/>
        </p:nvSpPr>
        <p:spPr>
          <a:xfrm>
            <a:off x="543654" y="174194"/>
            <a:ext cx="7713522" cy="1569660"/>
          </a:xfrm>
          <a:prstGeom prst="rect">
            <a:avLst/>
          </a:prstGeom>
          <a:noFill/>
          <a:ln>
            <a:noFill/>
          </a:ln>
        </p:spPr>
        <p:txBody>
          <a:bodyPr wrap="square" rtlCol="0">
            <a:spAutoFit/>
          </a:bodyPr>
          <a:lstStyle/>
          <a:p>
            <a:r>
              <a:rPr lang="fr-FR" sz="3200" dirty="0">
                <a:solidFill>
                  <a:srgbClr val="58BDA2"/>
                </a:solidFill>
                <a:latin typeface="Arial"/>
                <a:cs typeface="Arial"/>
              </a:rPr>
              <a:t>Les PAC peuvent relever le défi des   principaux domaines thématiques de la programmation en PF</a:t>
            </a:r>
            <a:endParaRPr lang="en-US" sz="3200" dirty="0" smtClean="0">
              <a:solidFill>
                <a:srgbClr val="58BDA2"/>
              </a:solidFill>
              <a:latin typeface="Arial"/>
              <a:cs typeface="Arial"/>
            </a:endParaRPr>
          </a:p>
        </p:txBody>
      </p:sp>
      <p:cxnSp>
        <p:nvCxnSpPr>
          <p:cNvPr id="23" name="Straight Connector 22"/>
          <p:cNvCxnSpPr/>
          <p:nvPr/>
        </p:nvCxnSpPr>
        <p:spPr>
          <a:xfrm>
            <a:off x="657921" y="1826979"/>
            <a:ext cx="7599255"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5</a:t>
            </a:fld>
            <a:endParaRPr lang="en-US" sz="1000" b="1" dirty="0">
              <a:solidFill>
                <a:srgbClr val="FFFFFF"/>
              </a:solidFill>
              <a:latin typeface="Arial"/>
              <a:cs typeface="Arial"/>
            </a:endParaRPr>
          </a:p>
        </p:txBody>
      </p:sp>
    </p:spTree>
    <p:extLst>
      <p:ext uri="{BB962C8B-B14F-4D97-AF65-F5344CB8AC3E}">
        <p14:creationId xmlns:p14="http://schemas.microsoft.com/office/powerpoint/2010/main" val="920792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11" b="10307"/>
          <a:stretch/>
        </p:blipFill>
        <p:spPr>
          <a:xfrm>
            <a:off x="0" y="365759"/>
            <a:ext cx="9068955" cy="6235542"/>
          </a:xfrm>
          <a:prstGeom prst="rect">
            <a:avLst/>
          </a:prstGeom>
        </p:spPr>
      </p:pic>
      <p:sp>
        <p:nvSpPr>
          <p:cNvPr id="15" name="TextBox 14"/>
          <p:cNvSpPr txBox="1"/>
          <p:nvPr/>
        </p:nvSpPr>
        <p:spPr>
          <a:xfrm>
            <a:off x="579863" y="1653132"/>
            <a:ext cx="7515086" cy="830997"/>
          </a:xfrm>
          <a:prstGeom prst="rect">
            <a:avLst/>
          </a:prstGeom>
          <a:noFill/>
        </p:spPr>
        <p:txBody>
          <a:bodyPr wrap="square" rtlCol="0">
            <a:spAutoFit/>
          </a:bodyPr>
          <a:lstStyle/>
          <a:p>
            <a:r>
              <a:rPr lang="fr-FR" sz="2400" dirty="0">
                <a:solidFill>
                  <a:srgbClr val="5A5B5E"/>
                </a:solidFill>
                <a:latin typeface="Arial"/>
                <a:cs typeface="Arial"/>
              </a:rPr>
              <a:t>Les </a:t>
            </a:r>
            <a:r>
              <a:rPr lang="fr-FR" sz="2400" dirty="0" smtClean="0">
                <a:solidFill>
                  <a:srgbClr val="5A5B5E"/>
                </a:solidFill>
                <a:latin typeface="Arial"/>
                <a:cs typeface="Arial"/>
              </a:rPr>
              <a:t>PAC </a:t>
            </a:r>
            <a:r>
              <a:rPr lang="fr-FR" sz="2400" dirty="0">
                <a:solidFill>
                  <a:srgbClr val="5A5B5E"/>
                </a:solidFill>
                <a:latin typeface="Arial"/>
                <a:cs typeface="Arial"/>
              </a:rPr>
              <a:t>en réponse à PF2020 ou le Partenariat de Ouagadougou</a:t>
            </a:r>
          </a:p>
        </p:txBody>
      </p:sp>
      <p:sp>
        <p:nvSpPr>
          <p:cNvPr id="18" name="TextBox 17"/>
          <p:cNvSpPr txBox="1"/>
          <p:nvPr/>
        </p:nvSpPr>
        <p:spPr>
          <a:xfrm>
            <a:off x="579863" y="662421"/>
            <a:ext cx="7697651" cy="584775"/>
          </a:xfrm>
          <a:prstGeom prst="rect">
            <a:avLst/>
          </a:prstGeom>
          <a:noFill/>
          <a:ln>
            <a:noFill/>
          </a:ln>
        </p:spPr>
        <p:txBody>
          <a:bodyPr wrap="square" rtlCol="0">
            <a:spAutoFit/>
          </a:bodyPr>
          <a:lstStyle/>
          <a:p>
            <a:r>
              <a:rPr lang="fr-FR" sz="3200" dirty="0">
                <a:solidFill>
                  <a:srgbClr val="58BDA2"/>
                </a:solidFill>
                <a:latin typeface="Arial"/>
                <a:cs typeface="Arial"/>
              </a:rPr>
              <a:t>Pays ayant des PAC pour la PF</a:t>
            </a:r>
            <a:endParaRPr lang="en-US" sz="3200" dirty="0" smtClean="0">
              <a:solidFill>
                <a:srgbClr val="58BDA2"/>
              </a:solidFill>
              <a:latin typeface="Arial"/>
              <a:cs typeface="Arial"/>
            </a:endParaRPr>
          </a:p>
        </p:txBody>
      </p:sp>
      <p:cxnSp>
        <p:nvCxnSpPr>
          <p:cNvPr id="23" name="Straight Connector 22"/>
          <p:cNvCxnSpPr/>
          <p:nvPr/>
        </p:nvCxnSpPr>
        <p:spPr>
          <a:xfrm>
            <a:off x="680224" y="1300078"/>
            <a:ext cx="7597290"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6</a:t>
            </a:fld>
            <a:endParaRPr lang="en-US" sz="1000" b="1" dirty="0">
              <a:solidFill>
                <a:srgbClr val="FFFFFF"/>
              </a:solidFill>
              <a:latin typeface="Arial"/>
              <a:cs typeface="Arial"/>
            </a:endParaRPr>
          </a:p>
        </p:txBody>
      </p:sp>
      <p:sp>
        <p:nvSpPr>
          <p:cNvPr id="3" name="Rectangle 2"/>
          <p:cNvSpPr/>
          <p:nvPr/>
        </p:nvSpPr>
        <p:spPr>
          <a:xfrm>
            <a:off x="579863" y="2487949"/>
            <a:ext cx="7515086" cy="2452041"/>
          </a:xfrm>
          <a:prstGeom prst="rect">
            <a:avLst/>
          </a:prstGeom>
        </p:spPr>
        <p:txBody>
          <a:bodyPr wrap="square" numCol="2">
            <a:noAutofit/>
          </a:bodyPr>
          <a:lstStyle/>
          <a:p>
            <a:r>
              <a:rPr lang="fr-FR" sz="1600" dirty="0">
                <a:solidFill>
                  <a:srgbClr val="5A5B5E"/>
                </a:solidFill>
                <a:latin typeface="Arial" panose="020B0604020202020204" pitchFamily="34" charset="0"/>
                <a:cs typeface="Arial" panose="020B0604020202020204" pitchFamily="34" charset="0"/>
              </a:rPr>
              <a:t>Le </a:t>
            </a:r>
            <a:r>
              <a:rPr lang="fr-FR" sz="1600" dirty="0" smtClean="0">
                <a:solidFill>
                  <a:srgbClr val="5A5B5E"/>
                </a:solidFill>
                <a:latin typeface="Arial" panose="020B0604020202020204" pitchFamily="34" charset="0"/>
                <a:cs typeface="Arial" panose="020B0604020202020204" pitchFamily="34" charset="0"/>
              </a:rPr>
              <a:t>Bangladesh </a:t>
            </a:r>
          </a:p>
          <a:p>
            <a:r>
              <a:rPr lang="fr-FR" sz="1600" dirty="0" smtClean="0">
                <a:solidFill>
                  <a:srgbClr val="5A5B5E"/>
                </a:solidFill>
                <a:latin typeface="Arial" panose="020B0604020202020204" pitchFamily="34" charset="0"/>
                <a:cs typeface="Arial" panose="020B0604020202020204" pitchFamily="34" charset="0"/>
              </a:rPr>
              <a:t>Le Bénin </a:t>
            </a:r>
          </a:p>
          <a:p>
            <a:r>
              <a:rPr lang="fr-FR" sz="1600" dirty="0" smtClean="0">
                <a:solidFill>
                  <a:srgbClr val="5A5B5E"/>
                </a:solidFill>
                <a:latin typeface="Arial" panose="020B0604020202020204" pitchFamily="34" charset="0"/>
                <a:cs typeface="Arial" panose="020B0604020202020204" pitchFamily="34" charset="0"/>
              </a:rPr>
              <a:t>Le Burkina Faso </a:t>
            </a:r>
          </a:p>
          <a:p>
            <a:r>
              <a:rPr lang="fr-FR" sz="1600" dirty="0" smtClean="0">
                <a:solidFill>
                  <a:srgbClr val="5A5B5E"/>
                </a:solidFill>
                <a:latin typeface="Arial" panose="020B0604020202020204" pitchFamily="34" charset="0"/>
                <a:cs typeface="Arial" panose="020B0604020202020204" pitchFamily="34" charset="0"/>
              </a:rPr>
              <a:t>Le Cameroun </a:t>
            </a:r>
          </a:p>
          <a:p>
            <a:r>
              <a:rPr lang="fr-FR" sz="1600" dirty="0" smtClean="0">
                <a:solidFill>
                  <a:srgbClr val="5A5B5E"/>
                </a:solidFill>
                <a:latin typeface="Arial" panose="020B0604020202020204" pitchFamily="34" charset="0"/>
                <a:cs typeface="Arial" panose="020B0604020202020204" pitchFamily="34" charset="0"/>
              </a:rPr>
              <a:t>La Côte D’ivoire </a:t>
            </a:r>
          </a:p>
          <a:p>
            <a:pPr marL="285750" indent="-285750"/>
            <a:r>
              <a:rPr lang="fr-FR" sz="1600" dirty="0" smtClean="0">
                <a:solidFill>
                  <a:srgbClr val="5A5B5E"/>
                </a:solidFill>
                <a:latin typeface="Arial" panose="020B0604020202020204" pitchFamily="34" charset="0"/>
                <a:cs typeface="Arial" panose="020B0604020202020204" pitchFamily="34" charset="0"/>
              </a:rPr>
              <a:t>La République Démocratique </a:t>
            </a:r>
            <a:br>
              <a:rPr lang="fr-FR" sz="1600" dirty="0" smtClean="0">
                <a:solidFill>
                  <a:srgbClr val="5A5B5E"/>
                </a:solidFill>
                <a:latin typeface="Arial" panose="020B0604020202020204" pitchFamily="34" charset="0"/>
                <a:cs typeface="Arial" panose="020B0604020202020204" pitchFamily="34" charset="0"/>
              </a:rPr>
            </a:br>
            <a:r>
              <a:rPr lang="fr-FR" sz="1600" dirty="0" smtClean="0">
                <a:solidFill>
                  <a:srgbClr val="5A5B5E"/>
                </a:solidFill>
                <a:latin typeface="Arial" panose="020B0604020202020204" pitchFamily="34" charset="0"/>
                <a:cs typeface="Arial" panose="020B0604020202020204" pitchFamily="34" charset="0"/>
              </a:rPr>
              <a:t>du Congo </a:t>
            </a:r>
          </a:p>
          <a:p>
            <a:r>
              <a:rPr lang="fr-FR" sz="1600" dirty="0" smtClean="0">
                <a:solidFill>
                  <a:srgbClr val="5A5B5E"/>
                </a:solidFill>
                <a:latin typeface="Arial" panose="020B0604020202020204" pitchFamily="34" charset="0"/>
                <a:cs typeface="Arial" panose="020B0604020202020204" pitchFamily="34" charset="0"/>
              </a:rPr>
              <a:t>La Guinée </a:t>
            </a:r>
          </a:p>
          <a:p>
            <a:r>
              <a:rPr lang="fr-FR" sz="1600" dirty="0" smtClean="0">
                <a:solidFill>
                  <a:srgbClr val="5A5B5E"/>
                </a:solidFill>
                <a:latin typeface="Arial" panose="020B0604020202020204" pitchFamily="34" charset="0"/>
                <a:cs typeface="Arial" panose="020B0604020202020204" pitchFamily="34" charset="0"/>
              </a:rPr>
              <a:t>Le Kenya </a:t>
            </a:r>
            <a:br>
              <a:rPr lang="fr-FR" sz="1600" dirty="0" smtClean="0">
                <a:solidFill>
                  <a:srgbClr val="5A5B5E"/>
                </a:solidFill>
                <a:latin typeface="Arial" panose="020B0604020202020204" pitchFamily="34" charset="0"/>
                <a:cs typeface="Arial" panose="020B0604020202020204" pitchFamily="34" charset="0"/>
              </a:rPr>
            </a:br>
            <a:r>
              <a:rPr lang="fr-FR" sz="1600" dirty="0" smtClean="0">
                <a:solidFill>
                  <a:srgbClr val="5A5B5E"/>
                </a:solidFill>
                <a:latin typeface="Arial" panose="020B0604020202020204" pitchFamily="34" charset="0"/>
                <a:cs typeface="Arial" panose="020B0604020202020204" pitchFamily="34" charset="0"/>
              </a:rPr>
              <a:t>Le Mali </a:t>
            </a:r>
          </a:p>
          <a:p>
            <a:r>
              <a:rPr lang="fr-FR" sz="1600" dirty="0" smtClean="0">
                <a:solidFill>
                  <a:srgbClr val="5A5B5E"/>
                </a:solidFill>
                <a:latin typeface="Arial" panose="020B0604020202020204" pitchFamily="34" charset="0"/>
                <a:cs typeface="Arial" panose="020B0604020202020204" pitchFamily="34" charset="0"/>
              </a:rPr>
              <a:t>La Mauritanie </a:t>
            </a:r>
          </a:p>
          <a:p>
            <a:r>
              <a:rPr lang="fr-FR" sz="1600" dirty="0" smtClean="0">
                <a:solidFill>
                  <a:srgbClr val="5A5B5E"/>
                </a:solidFill>
                <a:latin typeface="Arial" panose="020B0604020202020204" pitchFamily="34" charset="0"/>
                <a:cs typeface="Arial" panose="020B0604020202020204" pitchFamily="34" charset="0"/>
              </a:rPr>
              <a:t>Le Niger </a:t>
            </a:r>
          </a:p>
          <a:p>
            <a:r>
              <a:rPr lang="fr-FR" sz="1600" dirty="0" smtClean="0">
                <a:solidFill>
                  <a:srgbClr val="5A5B5E"/>
                </a:solidFill>
                <a:latin typeface="Arial" panose="020B0604020202020204" pitchFamily="34" charset="0"/>
                <a:cs typeface="Arial" panose="020B0604020202020204" pitchFamily="34" charset="0"/>
              </a:rPr>
              <a:t>Le Nigeria (</a:t>
            </a:r>
            <a:r>
              <a:rPr lang="fr-FR" sz="1600" dirty="0">
                <a:solidFill>
                  <a:srgbClr val="5A5B5E"/>
                </a:solidFill>
                <a:latin typeface="Arial" panose="020B0604020202020204" pitchFamily="34" charset="0"/>
                <a:cs typeface="Arial" panose="020B0604020202020204" pitchFamily="34" charset="0"/>
              </a:rPr>
              <a:t>Fédéral &amp; Etat de </a:t>
            </a:r>
            <a:r>
              <a:rPr lang="fr-FR" sz="1600" dirty="0" smtClean="0">
                <a:solidFill>
                  <a:srgbClr val="5A5B5E"/>
                </a:solidFill>
                <a:latin typeface="Arial" panose="020B0604020202020204" pitchFamily="34" charset="0"/>
                <a:cs typeface="Arial" panose="020B0604020202020204" pitchFamily="34" charset="0"/>
              </a:rPr>
              <a:t>Gombe) </a:t>
            </a:r>
          </a:p>
          <a:p>
            <a:r>
              <a:rPr lang="fr-FR" sz="1600" dirty="0" smtClean="0">
                <a:solidFill>
                  <a:srgbClr val="5A5B5E"/>
                </a:solidFill>
                <a:latin typeface="Arial" panose="020B0604020202020204" pitchFamily="34" charset="0"/>
                <a:cs typeface="Arial" panose="020B0604020202020204" pitchFamily="34" charset="0"/>
              </a:rPr>
              <a:t>L’Ouganda </a:t>
            </a:r>
          </a:p>
          <a:p>
            <a:r>
              <a:rPr lang="fr-FR" sz="1600" dirty="0" smtClean="0">
                <a:solidFill>
                  <a:srgbClr val="5A5B5E"/>
                </a:solidFill>
                <a:latin typeface="Arial" panose="020B0604020202020204" pitchFamily="34" charset="0"/>
                <a:cs typeface="Arial" panose="020B0604020202020204" pitchFamily="34" charset="0"/>
              </a:rPr>
              <a:t>Le Sénégal </a:t>
            </a:r>
          </a:p>
          <a:p>
            <a:r>
              <a:rPr lang="fr-FR" sz="1600" dirty="0" smtClean="0">
                <a:solidFill>
                  <a:srgbClr val="5A5B5E"/>
                </a:solidFill>
                <a:latin typeface="Arial" panose="020B0604020202020204" pitchFamily="34" charset="0"/>
                <a:cs typeface="Arial" panose="020B0604020202020204" pitchFamily="34" charset="0"/>
              </a:rPr>
              <a:t>La Tanzanie</a:t>
            </a:r>
          </a:p>
          <a:p>
            <a:r>
              <a:rPr lang="fr-FR" sz="1600" dirty="0" smtClean="0">
                <a:solidFill>
                  <a:srgbClr val="5A5B5E"/>
                </a:solidFill>
                <a:latin typeface="Arial" panose="020B0604020202020204" pitchFamily="34" charset="0"/>
                <a:cs typeface="Arial" panose="020B0604020202020204" pitchFamily="34" charset="0"/>
              </a:rPr>
              <a:t>Le Togo </a:t>
            </a:r>
          </a:p>
          <a:p>
            <a:r>
              <a:rPr lang="fr-FR" sz="1600" dirty="0" smtClean="0">
                <a:solidFill>
                  <a:srgbClr val="5A5B5E"/>
                </a:solidFill>
                <a:latin typeface="Arial" panose="020B0604020202020204" pitchFamily="34" charset="0"/>
                <a:cs typeface="Arial" panose="020B0604020202020204" pitchFamily="34" charset="0"/>
              </a:rPr>
              <a:t>La Zambie</a:t>
            </a:r>
          </a:p>
          <a:p>
            <a:r>
              <a:rPr lang="fr-FR" sz="1600" dirty="0" smtClean="0">
                <a:solidFill>
                  <a:srgbClr val="5A5B5E"/>
                </a:solidFill>
                <a:latin typeface="Arial" panose="020B0604020202020204" pitchFamily="34" charset="0"/>
                <a:cs typeface="Arial" panose="020B0604020202020204" pitchFamily="34" charset="0"/>
              </a:rPr>
              <a:t>[</a:t>
            </a:r>
            <a:r>
              <a:rPr lang="fr-FR" sz="1600" dirty="0">
                <a:solidFill>
                  <a:srgbClr val="5A5B5E"/>
                </a:solidFill>
                <a:latin typeface="Arial" panose="020B0604020202020204" pitchFamily="34" charset="0"/>
                <a:cs typeface="Arial" panose="020B0604020202020204" pitchFamily="34" charset="0"/>
              </a:rPr>
              <a:t>Mettre à jour selon les dernières infos sur les pays]</a:t>
            </a:r>
          </a:p>
        </p:txBody>
      </p:sp>
    </p:spTree>
    <p:extLst>
      <p:ext uri="{BB962C8B-B14F-4D97-AF65-F5344CB8AC3E}">
        <p14:creationId xmlns:p14="http://schemas.microsoft.com/office/powerpoint/2010/main" val="1133087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751022" y="1563756"/>
            <a:ext cx="3553516" cy="2708434"/>
          </a:xfrm>
          <a:prstGeom prst="rect">
            <a:avLst/>
          </a:prstGeom>
          <a:noFill/>
        </p:spPr>
        <p:txBody>
          <a:bodyPr wrap="square" rtlCol="0">
            <a:spAutoFit/>
          </a:bodyPr>
          <a:lstStyle/>
          <a:p>
            <a:pPr marL="285750" indent="-285750">
              <a:spcAft>
                <a:spcPts val="1800"/>
              </a:spcAft>
              <a:buFont typeface="Arial"/>
              <a:buChar char="•"/>
            </a:pPr>
            <a:r>
              <a:rPr lang="fr-FR" sz="2000" dirty="0">
                <a:solidFill>
                  <a:srgbClr val="5A5B5E"/>
                </a:solidFill>
                <a:latin typeface="Arial"/>
                <a:cs typeface="Arial"/>
              </a:rPr>
              <a:t>Fournir des conseils pour atteindre les buts de la PF </a:t>
            </a:r>
          </a:p>
          <a:p>
            <a:pPr marL="285750" indent="-285750">
              <a:spcAft>
                <a:spcPts val="1800"/>
              </a:spcAft>
              <a:buFont typeface="Arial"/>
              <a:buChar char="•"/>
            </a:pPr>
            <a:r>
              <a:rPr lang="fr-FR" sz="2000" dirty="0">
                <a:solidFill>
                  <a:srgbClr val="5A5B5E"/>
                </a:solidFill>
                <a:latin typeface="Arial"/>
                <a:cs typeface="Arial"/>
              </a:rPr>
              <a:t>Promouvoir plus d’actions, la responsabilisation et le plaidoyer</a:t>
            </a:r>
          </a:p>
          <a:p>
            <a:pPr marL="285750" indent="-285750">
              <a:spcAft>
                <a:spcPts val="1800"/>
              </a:spcAft>
              <a:buFont typeface="Arial"/>
              <a:buChar char="•"/>
            </a:pPr>
            <a:r>
              <a:rPr lang="fr-FR" sz="2000" dirty="0">
                <a:solidFill>
                  <a:srgbClr val="5A5B5E"/>
                </a:solidFill>
                <a:latin typeface="Arial"/>
                <a:cs typeface="Arial"/>
              </a:rPr>
              <a:t>Soutenir une augmentation des services </a:t>
            </a:r>
          </a:p>
        </p:txBody>
      </p:sp>
      <p:sp>
        <p:nvSpPr>
          <p:cNvPr id="18" name="TextBox 17"/>
          <p:cNvSpPr txBox="1"/>
          <p:nvPr/>
        </p:nvSpPr>
        <p:spPr>
          <a:xfrm>
            <a:off x="524107" y="663504"/>
            <a:ext cx="7807455" cy="584775"/>
          </a:xfrm>
          <a:prstGeom prst="rect">
            <a:avLst/>
          </a:prstGeom>
          <a:noFill/>
          <a:ln>
            <a:noFill/>
          </a:ln>
        </p:spPr>
        <p:txBody>
          <a:bodyPr wrap="square" rtlCol="0">
            <a:spAutoFit/>
          </a:bodyPr>
          <a:lstStyle/>
          <a:p>
            <a:r>
              <a:rPr lang="en-US" sz="3200" dirty="0">
                <a:solidFill>
                  <a:srgbClr val="58BDA2"/>
                </a:solidFill>
                <a:latin typeface="Arial"/>
                <a:cs typeface="Arial"/>
              </a:rPr>
              <a:t>PAC: </a:t>
            </a:r>
            <a:r>
              <a:rPr lang="en-US" sz="3200" dirty="0" err="1">
                <a:solidFill>
                  <a:srgbClr val="58BDA2"/>
                </a:solidFill>
                <a:latin typeface="Arial"/>
                <a:cs typeface="Arial"/>
              </a:rPr>
              <a:t>Expériences</a:t>
            </a:r>
            <a:r>
              <a:rPr lang="en-US" sz="3200" dirty="0">
                <a:solidFill>
                  <a:srgbClr val="58BDA2"/>
                </a:solidFill>
                <a:latin typeface="Arial"/>
                <a:cs typeface="Arial"/>
              </a:rPr>
              <a:t> et </a:t>
            </a:r>
            <a:r>
              <a:rPr lang="en-US" sz="3200" dirty="0" err="1">
                <a:solidFill>
                  <a:srgbClr val="58BDA2"/>
                </a:solidFill>
                <a:latin typeface="Arial"/>
                <a:cs typeface="Arial"/>
              </a:rPr>
              <a:t>Résultats</a:t>
            </a:r>
            <a:endParaRPr lang="en-US" sz="3200" dirty="0" smtClean="0">
              <a:solidFill>
                <a:srgbClr val="58BDA2"/>
              </a:solidFill>
              <a:latin typeface="Arial"/>
              <a:cs typeface="Arial"/>
            </a:endParaRPr>
          </a:p>
        </p:txBody>
      </p:sp>
      <p:cxnSp>
        <p:nvCxnSpPr>
          <p:cNvPr id="23" name="Straight Connector 22"/>
          <p:cNvCxnSpPr/>
          <p:nvPr/>
        </p:nvCxnSpPr>
        <p:spPr>
          <a:xfrm>
            <a:off x="603440" y="1301161"/>
            <a:ext cx="7603858"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52304" y="1563757"/>
            <a:ext cx="4120330" cy="4428460"/>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767784" y="1857833"/>
            <a:ext cx="3489369" cy="2862322"/>
          </a:xfrm>
          <a:prstGeom prst="rect">
            <a:avLst/>
          </a:prstGeom>
          <a:noFill/>
          <a:ln>
            <a:noFill/>
          </a:ln>
        </p:spPr>
        <p:txBody>
          <a:bodyPr wrap="square" rtlCol="0">
            <a:spAutoFit/>
          </a:bodyPr>
          <a:lstStyle/>
          <a:p>
            <a:pPr algn="ctr"/>
            <a:r>
              <a:rPr lang="fr-FR" i="1" dirty="0">
                <a:solidFill>
                  <a:srgbClr val="5A5B5E"/>
                </a:solidFill>
                <a:latin typeface="Arial"/>
                <a:cs typeface="Arial"/>
              </a:rPr>
              <a:t>« Le PAC est un outil qui nous permet au Kenya de plaider en toute confiance pour des investissements en PF pour Kenya Vision 2030 avec des estimations exactes des coûts et des priorités. En fait, le PAC, c’est vraiment la « Bible » du programme de planification familiale au Kenya</a:t>
            </a:r>
            <a:r>
              <a:rPr lang="fr-FR" i="1" dirty="0" smtClean="0">
                <a:solidFill>
                  <a:srgbClr val="5A5B5E"/>
                </a:solidFill>
                <a:latin typeface="Arial"/>
                <a:cs typeface="Arial"/>
              </a:rPr>
              <a:t>… »</a:t>
            </a:r>
            <a:endParaRPr lang="fr-FR" i="1" dirty="0">
              <a:solidFill>
                <a:srgbClr val="5A5B5E"/>
              </a:solidFill>
              <a:latin typeface="Arial"/>
              <a:cs typeface="Arial"/>
            </a:endParaRPr>
          </a:p>
        </p:txBody>
      </p:sp>
      <p:sp>
        <p:nvSpPr>
          <p:cNvPr id="42" name="Rectangle 41"/>
          <p:cNvSpPr/>
          <p:nvPr/>
        </p:nvSpPr>
        <p:spPr>
          <a:xfrm>
            <a:off x="796510" y="5108398"/>
            <a:ext cx="3463564" cy="707886"/>
          </a:xfrm>
          <a:prstGeom prst="rect">
            <a:avLst/>
          </a:prstGeom>
        </p:spPr>
        <p:txBody>
          <a:bodyPr wrap="square">
            <a:spAutoFit/>
          </a:bodyPr>
          <a:lstStyle/>
          <a:p>
            <a:pPr algn="ctr"/>
            <a:r>
              <a:rPr lang="en-US" sz="1400" b="1" dirty="0">
                <a:solidFill>
                  <a:srgbClr val="58BDA2"/>
                </a:solidFill>
                <a:latin typeface="Arial"/>
                <a:cs typeface="Arial"/>
              </a:rPr>
              <a:t>Dr. Bashir M. Isaac</a:t>
            </a:r>
            <a:r>
              <a:rPr lang="en-US" sz="1400" dirty="0" smtClean="0">
                <a:solidFill>
                  <a:srgbClr val="58BDA2"/>
                </a:solidFill>
                <a:latin typeface="Arial"/>
                <a:cs typeface="Arial"/>
              </a:rPr>
              <a:t>, </a:t>
            </a:r>
          </a:p>
          <a:p>
            <a:pPr algn="ctr"/>
            <a:r>
              <a:rPr lang="fr-FR" sz="1300" dirty="0">
                <a:solidFill>
                  <a:srgbClr val="58BDA2"/>
                </a:solidFill>
                <a:latin typeface="Arial"/>
                <a:cs typeface="Arial"/>
              </a:rPr>
              <a:t>Ancien Directeur, Division de la Santé de la Reproduction, Kenya</a:t>
            </a:r>
          </a:p>
        </p:txBody>
      </p: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7</a:t>
            </a:fld>
            <a:endParaRPr lang="en-US" sz="1000" b="1" dirty="0">
              <a:solidFill>
                <a:srgbClr val="FFFFFF"/>
              </a:solidFill>
              <a:latin typeface="Arial"/>
              <a:cs typeface="Arial"/>
            </a:endParaRPr>
          </a:p>
        </p:txBody>
      </p:sp>
      <p:cxnSp>
        <p:nvCxnSpPr>
          <p:cNvPr id="12" name="Straight Connector 11"/>
          <p:cNvCxnSpPr/>
          <p:nvPr/>
        </p:nvCxnSpPr>
        <p:spPr>
          <a:xfrm>
            <a:off x="796510" y="5007280"/>
            <a:ext cx="3463564"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p:cNvSpPr txBox="1">
            <a:spLocks/>
          </p:cNvSpPr>
          <p:nvPr/>
        </p:nvSpPr>
        <p:spPr>
          <a:xfrm>
            <a:off x="410379" y="6255763"/>
            <a:ext cx="6117401" cy="33435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50" dirty="0" smtClean="0">
                <a:solidFill>
                  <a:srgbClr val="58BDA2"/>
                </a:solidFill>
                <a:latin typeface="Arial" panose="020B0604020202020204" pitchFamily="34" charset="0"/>
                <a:cs typeface="Arial" panose="020B0604020202020204" pitchFamily="34" charset="0"/>
              </a:rPr>
              <a:t>Source: FHI 360, May 2013, </a:t>
            </a:r>
            <a:r>
              <a:rPr lang="en-US" sz="1050" dirty="0" err="1" smtClean="0">
                <a:solidFill>
                  <a:srgbClr val="58BDA2"/>
                </a:solidFill>
                <a:latin typeface="Arial" panose="020B0604020202020204" pitchFamily="34" charset="0"/>
                <a:cs typeface="Arial" panose="020B0604020202020204" pitchFamily="34" charset="0"/>
              </a:rPr>
              <a:t>Costed</a:t>
            </a:r>
            <a:r>
              <a:rPr lang="en-US" sz="1050" dirty="0" smtClean="0">
                <a:solidFill>
                  <a:srgbClr val="58BDA2"/>
                </a:solidFill>
                <a:latin typeface="Arial" panose="020B0604020202020204" pitchFamily="34" charset="0"/>
                <a:cs typeface="Arial" panose="020B0604020202020204" pitchFamily="34" charset="0"/>
              </a:rPr>
              <a:t> Implementation Plans: Guidance and Lessons Learned.</a:t>
            </a:r>
            <a:endParaRPr lang="en-US" dirty="0">
              <a:solidFill>
                <a:srgbClr val="58BD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58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3678" y="1581195"/>
            <a:ext cx="7504770" cy="3554819"/>
          </a:xfrm>
          <a:prstGeom prst="rect">
            <a:avLst/>
          </a:prstGeom>
          <a:noFill/>
        </p:spPr>
        <p:txBody>
          <a:bodyPr wrap="square" rtlCol="0">
            <a:spAutoFit/>
          </a:bodyPr>
          <a:lstStyle/>
          <a:p>
            <a:pPr marL="285750" indent="-285750">
              <a:spcAft>
                <a:spcPts val="1800"/>
              </a:spcAft>
              <a:buFont typeface="Arial"/>
              <a:buChar char="•"/>
            </a:pPr>
            <a:r>
              <a:rPr lang="fr-FR" sz="2000" dirty="0">
                <a:solidFill>
                  <a:srgbClr val="5A5B5E"/>
                </a:solidFill>
                <a:latin typeface="Arial"/>
                <a:cs typeface="Arial"/>
              </a:rPr>
              <a:t>Le calendrier et les coûts varieront selon le pays et l’échelle du PAC</a:t>
            </a:r>
          </a:p>
          <a:p>
            <a:pPr marL="285750" indent="-285750">
              <a:spcAft>
                <a:spcPts val="1800"/>
              </a:spcAft>
              <a:buFont typeface="Arial"/>
              <a:buChar char="•"/>
            </a:pPr>
            <a:r>
              <a:rPr lang="fr-FR" sz="2000" dirty="0">
                <a:solidFill>
                  <a:srgbClr val="5A5B5E"/>
                </a:solidFill>
                <a:latin typeface="Arial"/>
                <a:cs typeface="Arial"/>
              </a:rPr>
              <a:t>Il faut parfois de 6 mois à un an pour préparer un PAC par le biais d’un processus inclusif et participatif</a:t>
            </a:r>
          </a:p>
          <a:p>
            <a:pPr marL="285750" indent="-285750">
              <a:spcAft>
                <a:spcPts val="1800"/>
              </a:spcAft>
              <a:buFont typeface="Arial"/>
              <a:buChar char="•"/>
            </a:pPr>
            <a:r>
              <a:rPr lang="fr-FR" sz="2000" dirty="0">
                <a:solidFill>
                  <a:srgbClr val="5A5B5E"/>
                </a:solidFill>
                <a:latin typeface="Arial"/>
                <a:cs typeface="Arial"/>
              </a:rPr>
              <a:t>Les PAC couvrent en général de 3 à 6 ans; donc, l’application durera plusieurs années</a:t>
            </a:r>
          </a:p>
          <a:p>
            <a:pPr marL="285750" indent="-285750">
              <a:spcAft>
                <a:spcPts val="1800"/>
              </a:spcAft>
              <a:buFont typeface="Arial"/>
              <a:buChar char="•"/>
            </a:pPr>
            <a:r>
              <a:rPr lang="fr-FR" sz="2000" dirty="0">
                <a:solidFill>
                  <a:srgbClr val="5A5B5E"/>
                </a:solidFill>
                <a:latin typeface="Arial"/>
                <a:cs typeface="Arial"/>
              </a:rPr>
              <a:t>Les coûts pour préparer un PAC sont généralement couverts par un ensemble de ressources du gouvernement domestique et des bailleurs </a:t>
            </a:r>
            <a:r>
              <a:rPr lang="fr-FR" sz="2000" dirty="0" err="1">
                <a:solidFill>
                  <a:srgbClr val="5A5B5E"/>
                </a:solidFill>
                <a:latin typeface="Arial"/>
                <a:cs typeface="Arial"/>
              </a:rPr>
              <a:t>internatioanux</a:t>
            </a:r>
            <a:endParaRPr lang="fr-FR" sz="2000" dirty="0">
              <a:solidFill>
                <a:srgbClr val="5A5B5E"/>
              </a:solidFill>
              <a:latin typeface="Arial"/>
              <a:cs typeface="Arial"/>
            </a:endParaRPr>
          </a:p>
        </p:txBody>
      </p:sp>
      <p:sp>
        <p:nvSpPr>
          <p:cNvPr id="18" name="TextBox 17"/>
          <p:cNvSpPr txBox="1"/>
          <p:nvPr/>
        </p:nvSpPr>
        <p:spPr>
          <a:xfrm>
            <a:off x="481832" y="691952"/>
            <a:ext cx="8046523" cy="584775"/>
          </a:xfrm>
          <a:prstGeom prst="rect">
            <a:avLst/>
          </a:prstGeom>
          <a:noFill/>
          <a:ln>
            <a:noFill/>
          </a:ln>
        </p:spPr>
        <p:txBody>
          <a:bodyPr wrap="square" rtlCol="0">
            <a:spAutoFit/>
          </a:bodyPr>
          <a:lstStyle/>
          <a:p>
            <a:r>
              <a:rPr lang="en-US" sz="3200" dirty="0">
                <a:solidFill>
                  <a:srgbClr val="58BDA2"/>
                </a:solidFill>
                <a:latin typeface="Arial"/>
                <a:cs typeface="Arial"/>
              </a:rPr>
              <a:t>PAC </a:t>
            </a:r>
            <a:r>
              <a:rPr lang="en-US" sz="3200" dirty="0" err="1">
                <a:solidFill>
                  <a:srgbClr val="58BDA2"/>
                </a:solidFill>
                <a:latin typeface="Arial"/>
                <a:cs typeface="Arial"/>
              </a:rPr>
              <a:t>Calendrier</a:t>
            </a:r>
            <a:r>
              <a:rPr lang="en-US" sz="3200" dirty="0">
                <a:solidFill>
                  <a:srgbClr val="58BDA2"/>
                </a:solidFill>
                <a:latin typeface="Arial"/>
                <a:cs typeface="Arial"/>
              </a:rPr>
              <a:t> et </a:t>
            </a:r>
            <a:r>
              <a:rPr lang="en-US" sz="3200" dirty="0" err="1">
                <a:solidFill>
                  <a:srgbClr val="58BDA2"/>
                </a:solidFill>
                <a:latin typeface="Arial"/>
                <a:cs typeface="Arial"/>
              </a:rPr>
              <a:t>Coûts</a:t>
            </a:r>
            <a:endParaRPr lang="en-US" sz="3200" dirty="0" smtClean="0">
              <a:solidFill>
                <a:srgbClr val="58BDA2"/>
              </a:solidFill>
              <a:latin typeface="Arial"/>
              <a:cs typeface="Arial"/>
            </a:endParaRPr>
          </a:p>
        </p:txBody>
      </p:sp>
      <p:cxnSp>
        <p:nvCxnSpPr>
          <p:cNvPr id="23" name="Straight Connector 22"/>
          <p:cNvCxnSpPr/>
          <p:nvPr/>
        </p:nvCxnSpPr>
        <p:spPr>
          <a:xfrm>
            <a:off x="575763" y="1301161"/>
            <a:ext cx="7642685"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8</a:t>
            </a:fld>
            <a:endParaRPr lang="en-US" sz="1000" b="1" dirty="0">
              <a:solidFill>
                <a:srgbClr val="FFFFFF"/>
              </a:solidFill>
              <a:latin typeface="Arial"/>
              <a:cs typeface="Arial"/>
            </a:endParaRPr>
          </a:p>
        </p:txBody>
      </p:sp>
    </p:spTree>
    <p:extLst>
      <p:ext uri="{BB962C8B-B14F-4D97-AF65-F5344CB8AC3E}">
        <p14:creationId xmlns:p14="http://schemas.microsoft.com/office/powerpoint/2010/main" val="1502973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3316" y="1603497"/>
            <a:ext cx="4326819" cy="4647426"/>
          </a:xfrm>
          <a:prstGeom prst="rect">
            <a:avLst/>
          </a:prstGeom>
          <a:noFill/>
        </p:spPr>
        <p:txBody>
          <a:bodyPr wrap="square" rtlCol="0">
            <a:spAutoFit/>
          </a:bodyPr>
          <a:lstStyle/>
          <a:p>
            <a:pPr marL="342900" indent="-342900">
              <a:spcAft>
                <a:spcPts val="1800"/>
              </a:spcAft>
              <a:buFont typeface="Wingdings" panose="05000000000000000000" pitchFamily="2" charset="2"/>
              <a:buChar char="ü"/>
            </a:pPr>
            <a:r>
              <a:rPr lang="fr-FR" sz="1600" dirty="0">
                <a:solidFill>
                  <a:srgbClr val="5A5B5E"/>
                </a:solidFill>
                <a:latin typeface="Arial"/>
                <a:cs typeface="Arial"/>
              </a:rPr>
              <a:t>Plan d’Action National pour la Planification Familiale</a:t>
            </a:r>
          </a:p>
          <a:p>
            <a:pPr marL="342900" indent="-342900">
              <a:spcAft>
                <a:spcPts val="1800"/>
              </a:spcAft>
              <a:buFont typeface="Wingdings" panose="05000000000000000000" pitchFamily="2" charset="2"/>
              <a:buChar char="ü"/>
            </a:pPr>
            <a:r>
              <a:rPr lang="fr-FR" sz="1600" dirty="0">
                <a:solidFill>
                  <a:srgbClr val="5A5B5E"/>
                </a:solidFill>
                <a:latin typeface="Arial"/>
                <a:cs typeface="Arial"/>
              </a:rPr>
              <a:t>Analyse de la situation nationale de la PF</a:t>
            </a:r>
          </a:p>
          <a:p>
            <a:pPr marL="342900" indent="-342900">
              <a:spcAft>
                <a:spcPts val="1800"/>
              </a:spcAft>
              <a:buFont typeface="Wingdings" panose="05000000000000000000" pitchFamily="2" charset="2"/>
              <a:buChar char="ü"/>
            </a:pPr>
            <a:r>
              <a:rPr lang="fr-FR" sz="1600" dirty="0">
                <a:solidFill>
                  <a:srgbClr val="5A5B5E"/>
                </a:solidFill>
                <a:latin typeface="Arial"/>
                <a:cs typeface="Arial"/>
              </a:rPr>
              <a:t>Plan d’engagement des parties prenantes</a:t>
            </a:r>
          </a:p>
          <a:p>
            <a:pPr marL="342900" indent="-342900">
              <a:spcAft>
                <a:spcPts val="1800"/>
              </a:spcAft>
              <a:buFont typeface="Wingdings" panose="05000000000000000000" pitchFamily="2" charset="2"/>
              <a:buChar char="ü"/>
            </a:pPr>
            <a:r>
              <a:rPr lang="fr-FR" sz="1600" dirty="0">
                <a:solidFill>
                  <a:srgbClr val="5A5B5E"/>
                </a:solidFill>
                <a:latin typeface="Arial"/>
                <a:cs typeface="Arial"/>
              </a:rPr>
              <a:t>Cadre d’application détaillés des activités et calendrier</a:t>
            </a:r>
          </a:p>
          <a:p>
            <a:pPr marL="342900" indent="-342900">
              <a:spcAft>
                <a:spcPts val="1800"/>
              </a:spcAft>
              <a:buFont typeface="Wingdings" panose="05000000000000000000" pitchFamily="2" charset="2"/>
              <a:buChar char="ü"/>
            </a:pPr>
            <a:r>
              <a:rPr lang="fr-FR" sz="1600" dirty="0">
                <a:solidFill>
                  <a:srgbClr val="5A5B5E"/>
                </a:solidFill>
                <a:latin typeface="Arial"/>
                <a:cs typeface="Arial"/>
              </a:rPr>
              <a:t>Budgets détaillés basés sur les activités</a:t>
            </a:r>
          </a:p>
          <a:p>
            <a:pPr marL="342900" indent="-342900">
              <a:spcAft>
                <a:spcPts val="1800"/>
              </a:spcAft>
              <a:buFont typeface="Wingdings" panose="05000000000000000000" pitchFamily="2" charset="2"/>
              <a:buChar char="ü"/>
            </a:pPr>
            <a:r>
              <a:rPr lang="fr-FR" sz="1600" dirty="0">
                <a:solidFill>
                  <a:srgbClr val="5A5B5E"/>
                </a:solidFill>
                <a:latin typeface="Arial"/>
                <a:cs typeface="Arial"/>
              </a:rPr>
              <a:t>Analyse des déficits financiers</a:t>
            </a:r>
          </a:p>
          <a:p>
            <a:pPr marL="342900" indent="-342900">
              <a:spcAft>
                <a:spcPts val="1800"/>
              </a:spcAft>
              <a:buFont typeface="Wingdings" panose="05000000000000000000" pitchFamily="2" charset="2"/>
              <a:buChar char="ü"/>
            </a:pPr>
            <a:r>
              <a:rPr lang="fr-FR" sz="1600" dirty="0">
                <a:solidFill>
                  <a:srgbClr val="5A5B5E"/>
                </a:solidFill>
                <a:latin typeface="Arial"/>
                <a:cs typeface="Arial"/>
              </a:rPr>
              <a:t>Estimations des impacts</a:t>
            </a:r>
          </a:p>
          <a:p>
            <a:pPr marL="342900" indent="-342900">
              <a:spcAft>
                <a:spcPts val="1800"/>
              </a:spcAft>
              <a:buFont typeface="Wingdings" panose="05000000000000000000" pitchFamily="2" charset="2"/>
              <a:buChar char="ü"/>
            </a:pPr>
            <a:r>
              <a:rPr lang="fr-FR" sz="1600" dirty="0">
                <a:solidFill>
                  <a:srgbClr val="5A5B5E"/>
                </a:solidFill>
                <a:latin typeface="Arial"/>
                <a:cs typeface="Arial"/>
              </a:rPr>
              <a:t>Outils de suivi et d’évaluation </a:t>
            </a:r>
          </a:p>
          <a:p>
            <a:pPr marL="342900" indent="-342900">
              <a:spcAft>
                <a:spcPts val="1800"/>
              </a:spcAft>
              <a:buFont typeface="Wingdings" panose="05000000000000000000" pitchFamily="2" charset="2"/>
              <a:buChar char="ü"/>
            </a:pPr>
            <a:r>
              <a:rPr lang="fr-FR" sz="1600" dirty="0">
                <a:solidFill>
                  <a:srgbClr val="5A5B5E"/>
                </a:solidFill>
                <a:latin typeface="Arial"/>
                <a:cs typeface="Arial"/>
              </a:rPr>
              <a:t>Cadre de mobilisation des ressources</a:t>
            </a:r>
          </a:p>
        </p:txBody>
      </p:sp>
      <p:sp>
        <p:nvSpPr>
          <p:cNvPr id="18" name="TextBox 17"/>
          <p:cNvSpPr txBox="1"/>
          <p:nvPr/>
        </p:nvSpPr>
        <p:spPr>
          <a:xfrm>
            <a:off x="509864" y="677270"/>
            <a:ext cx="8046523" cy="584775"/>
          </a:xfrm>
          <a:prstGeom prst="rect">
            <a:avLst/>
          </a:prstGeom>
          <a:noFill/>
          <a:ln>
            <a:noFill/>
          </a:ln>
        </p:spPr>
        <p:txBody>
          <a:bodyPr wrap="square" rtlCol="0">
            <a:spAutoFit/>
          </a:bodyPr>
          <a:lstStyle/>
          <a:p>
            <a:r>
              <a:rPr lang="en-US" sz="3200" dirty="0" err="1">
                <a:solidFill>
                  <a:srgbClr val="58BDA2"/>
                </a:solidFill>
                <a:latin typeface="Arial"/>
                <a:cs typeface="Arial"/>
              </a:rPr>
              <a:t>Produits</a:t>
            </a:r>
            <a:r>
              <a:rPr lang="en-US" sz="3200" dirty="0">
                <a:solidFill>
                  <a:srgbClr val="58BDA2"/>
                </a:solidFill>
                <a:latin typeface="Arial"/>
                <a:cs typeface="Arial"/>
              </a:rPr>
              <a:t> PAC</a:t>
            </a:r>
            <a:endParaRPr lang="en-US" sz="3200" dirty="0" smtClean="0">
              <a:solidFill>
                <a:srgbClr val="58BDA2"/>
              </a:solidFill>
              <a:latin typeface="Arial"/>
              <a:cs typeface="Arial"/>
            </a:endParaRPr>
          </a:p>
        </p:txBody>
      </p:sp>
      <p:cxnSp>
        <p:nvCxnSpPr>
          <p:cNvPr id="23" name="Straight Connector 22"/>
          <p:cNvCxnSpPr/>
          <p:nvPr/>
        </p:nvCxnSpPr>
        <p:spPr>
          <a:xfrm>
            <a:off x="613317" y="1301161"/>
            <a:ext cx="7571678" cy="0"/>
          </a:xfrm>
          <a:prstGeom prst="line">
            <a:avLst/>
          </a:prstGeom>
          <a:ln>
            <a:solidFill>
              <a:srgbClr val="58BDA2"/>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0" y="6601301"/>
            <a:ext cx="9144000" cy="274320"/>
          </a:xfrm>
          <a:prstGeom prst="rect">
            <a:avLst/>
          </a:prstGeom>
          <a:solidFill>
            <a:srgbClr val="58BD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2700" y="6631639"/>
            <a:ext cx="2164375" cy="215444"/>
          </a:xfrm>
          <a:prstGeom prst="rect">
            <a:avLst/>
          </a:prstGeom>
          <a:noFill/>
        </p:spPr>
        <p:txBody>
          <a:bodyPr wrap="none" rtlCol="0">
            <a:spAutoFit/>
          </a:bodyPr>
          <a:lstStyle/>
          <a:p>
            <a:pPr>
              <a:lnSpc>
                <a:spcPct val="80000"/>
              </a:lnSpc>
            </a:pPr>
            <a:r>
              <a:rPr lang="en-US" sz="1000" b="1" dirty="0" smtClean="0">
                <a:solidFill>
                  <a:schemeClr val="bg1"/>
                </a:solidFill>
                <a:latin typeface="Arial"/>
                <a:cs typeface="Arial"/>
              </a:rPr>
              <a:t>www.familyplanning2020.org/cip</a:t>
            </a:r>
            <a:endParaRPr lang="en-US" sz="1000" b="1" dirty="0">
              <a:solidFill>
                <a:schemeClr val="bg1"/>
              </a:solidFill>
              <a:latin typeface="Arial"/>
              <a:cs typeface="Arial"/>
            </a:endParaRPr>
          </a:p>
        </p:txBody>
      </p:sp>
      <p:sp>
        <p:nvSpPr>
          <p:cNvPr id="49" name="TextBox 48"/>
          <p:cNvSpPr txBox="1"/>
          <p:nvPr/>
        </p:nvSpPr>
        <p:spPr>
          <a:xfrm>
            <a:off x="8836610" y="6601301"/>
            <a:ext cx="291616" cy="246221"/>
          </a:xfrm>
          <a:prstGeom prst="rect">
            <a:avLst/>
          </a:prstGeom>
          <a:noFill/>
        </p:spPr>
        <p:txBody>
          <a:bodyPr wrap="none" rtlCol="0">
            <a:spAutoFit/>
          </a:bodyPr>
          <a:lstStyle/>
          <a:p>
            <a:r>
              <a:rPr lang="en-US" sz="1000" b="1" dirty="0" smtClean="0">
                <a:solidFill>
                  <a:srgbClr val="FFFFFF"/>
                </a:solidFill>
                <a:latin typeface="Arial"/>
                <a:cs typeface="Arial"/>
              </a:rPr>
              <a:t> </a:t>
            </a:r>
            <a:fld id="{31937942-D80B-3C4D-8B79-17449EC71284}" type="slidenum">
              <a:rPr lang="en-US" sz="1000" b="1" smtClean="0">
                <a:solidFill>
                  <a:srgbClr val="FFFFFF"/>
                </a:solidFill>
                <a:latin typeface="Arial"/>
                <a:cs typeface="Arial"/>
              </a:rPr>
              <a:t>9</a:t>
            </a:fld>
            <a:endParaRPr lang="en-US" sz="1000" b="1" dirty="0">
              <a:solidFill>
                <a:srgbClr val="FFFFFF"/>
              </a:solidFill>
              <a:latin typeface="Arial"/>
              <a:cs typeface="Arial"/>
            </a:endParaRPr>
          </a:p>
        </p:txBody>
      </p:sp>
      <p:sp>
        <p:nvSpPr>
          <p:cNvPr id="2" name="Rectangle 1"/>
          <p:cNvSpPr/>
          <p:nvPr/>
        </p:nvSpPr>
        <p:spPr>
          <a:xfrm>
            <a:off x="5040351" y="1608374"/>
            <a:ext cx="3412273" cy="1815882"/>
          </a:xfrm>
          <a:prstGeom prst="rect">
            <a:avLst/>
          </a:prstGeom>
        </p:spPr>
        <p:txBody>
          <a:bodyPr wrap="square">
            <a:spAutoFit/>
          </a:bodyPr>
          <a:lstStyle/>
          <a:p>
            <a:pPr>
              <a:spcAft>
                <a:spcPts val="1800"/>
              </a:spcAft>
            </a:pPr>
            <a:r>
              <a:rPr lang="en-US" b="1" dirty="0" err="1">
                <a:solidFill>
                  <a:srgbClr val="5A5B5E"/>
                </a:solidFill>
                <a:latin typeface="Arial"/>
                <a:cs typeface="Arial"/>
              </a:rPr>
              <a:t>Produits</a:t>
            </a:r>
            <a:r>
              <a:rPr lang="en-US" b="1" dirty="0">
                <a:solidFill>
                  <a:srgbClr val="5A5B5E"/>
                </a:solidFill>
                <a:latin typeface="Arial"/>
                <a:cs typeface="Arial"/>
              </a:rPr>
              <a:t> </a:t>
            </a:r>
            <a:r>
              <a:rPr lang="en-US" b="1" dirty="0" err="1">
                <a:solidFill>
                  <a:srgbClr val="5A5B5E"/>
                </a:solidFill>
                <a:latin typeface="Arial"/>
                <a:cs typeface="Arial"/>
              </a:rPr>
              <a:t>optionnels</a:t>
            </a:r>
            <a:r>
              <a:rPr lang="en-US" b="1" dirty="0">
                <a:solidFill>
                  <a:srgbClr val="5A5B5E"/>
                </a:solidFill>
                <a:latin typeface="Arial"/>
                <a:cs typeface="Arial"/>
              </a:rPr>
              <a:t> :</a:t>
            </a:r>
          </a:p>
          <a:p>
            <a:pPr marL="285750" indent="-285750">
              <a:spcAft>
                <a:spcPts val="1800"/>
              </a:spcAft>
              <a:buFont typeface="Arial" panose="020B0604020202020204" pitchFamily="34" charset="0"/>
              <a:buChar char="•"/>
            </a:pPr>
            <a:r>
              <a:rPr lang="fr-FR" sz="1600" dirty="0">
                <a:solidFill>
                  <a:srgbClr val="5A5B5E"/>
                </a:solidFill>
                <a:latin typeface="Arial"/>
                <a:cs typeface="Arial"/>
              </a:rPr>
              <a:t>Plans d’activité régionaux et budgets</a:t>
            </a:r>
          </a:p>
          <a:p>
            <a:pPr marL="285750" indent="-285750">
              <a:spcAft>
                <a:spcPts val="1800"/>
              </a:spcAft>
              <a:buFont typeface="Arial" panose="020B0604020202020204" pitchFamily="34" charset="0"/>
              <a:buChar char="•"/>
            </a:pPr>
            <a:r>
              <a:rPr lang="fr-FR" sz="1600" dirty="0">
                <a:solidFill>
                  <a:srgbClr val="5A5B5E"/>
                </a:solidFill>
                <a:latin typeface="Arial"/>
                <a:cs typeface="Arial"/>
              </a:rPr>
              <a:t>Documents de marketing et de communications</a:t>
            </a:r>
          </a:p>
        </p:txBody>
      </p:sp>
    </p:spTree>
    <p:extLst>
      <p:ext uri="{BB962C8B-B14F-4D97-AF65-F5344CB8AC3E}">
        <p14:creationId xmlns:p14="http://schemas.microsoft.com/office/powerpoint/2010/main" val="477804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27254</TotalTime>
  <Words>2041</Words>
  <Application>Microsoft Office PowerPoint</Application>
  <PresentationFormat>On-screen Show (4:3)</PresentationFormat>
  <Paragraphs>298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Hybrid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d’Application Chiffré pour la Planification Familiale</dc:title>
  <dc:creator>Pitcher, Susan</dc:creator>
  <cp:lastModifiedBy>Susan Pitcher</cp:lastModifiedBy>
  <cp:revision>127</cp:revision>
  <dcterms:created xsi:type="dcterms:W3CDTF">2014-10-13T19:03:17Z</dcterms:created>
  <dcterms:modified xsi:type="dcterms:W3CDTF">2019-03-18T16:49:17Z</dcterms:modified>
</cp:coreProperties>
</file>