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72" r:id="rId2"/>
    <p:sldId id="258" r:id="rId3"/>
    <p:sldId id="273" r:id="rId4"/>
    <p:sldId id="274" r:id="rId5"/>
    <p:sldId id="275" r:id="rId6"/>
    <p:sldId id="276" r:id="rId7"/>
    <p:sldId id="277" r:id="rId8"/>
    <p:sldId id="278" r:id="rId9"/>
    <p:sldId id="279" r:id="rId10"/>
    <p:sldId id="270" r:id="rId11"/>
    <p:sldId id="269" r:id="rId12"/>
    <p:sldId id="284" r:id="rId13"/>
    <p:sldId id="285" r:id="rId14"/>
    <p:sldId id="282" r:id="rId15"/>
    <p:sldId id="283" r:id="rId16"/>
    <p:sldId id="26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B5E"/>
    <a:srgbClr val="58BDA2"/>
    <a:srgbClr val="EEEEEE"/>
    <a:srgbClr val="85CA8E"/>
    <a:srgbClr val="F3F3F3"/>
    <a:srgbClr val="80C98F"/>
    <a:srgbClr val="5CC2A6"/>
    <a:srgbClr val="B7DEEF"/>
    <a:srgbClr val="52B9D6"/>
    <a:srgbClr val="B3DE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5" autoAdjust="0"/>
    <p:restoredTop sz="91578" autoAdjust="0"/>
  </p:normalViewPr>
  <p:slideViewPr>
    <p:cSldViewPr snapToGrid="0" snapToObjects="1">
      <p:cViewPr varScale="1">
        <p:scale>
          <a:sx n="66" d="100"/>
          <a:sy n="66" d="100"/>
        </p:scale>
        <p:origin x="-114" y="-7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A2B3FE-879A-A944-8D10-BC710820E97C}" type="datetimeFigureOut">
              <a:rPr lang="en-US" smtClean="0"/>
              <a:t>3/18/2019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0F62FC-F4B6-3940-ACC8-B34E933CAAC0}" type="slidenum">
              <a:rPr lang="en-US" smtClean="0"/>
              <a:t>‹#›</a:t>
            </a:fld>
            <a:endParaRPr lang="en-US"/>
          </a:p>
        </p:txBody>
      </p:sp>
    </p:spTree>
    <p:extLst>
      <p:ext uri="{BB962C8B-B14F-4D97-AF65-F5344CB8AC3E}">
        <p14:creationId xmlns:p14="http://schemas.microsoft.com/office/powerpoint/2010/main" val="21731608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a:t>
            </a:fld>
            <a:endParaRPr lang="en-US"/>
          </a:p>
        </p:txBody>
      </p:sp>
    </p:spTree>
    <p:extLst>
      <p:ext uri="{BB962C8B-B14F-4D97-AF65-F5344CB8AC3E}">
        <p14:creationId xmlns:p14="http://schemas.microsoft.com/office/powerpoint/2010/main" val="2474710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smtClean="0"/>
              <a:t>The </a:t>
            </a:r>
            <a:r>
              <a:rPr lang="en-US" sz="1200" baseline="0" dirty="0" smtClean="0"/>
              <a:t>CIP approach presented here supports </a:t>
            </a:r>
            <a:r>
              <a:rPr lang="en-US" sz="1200" dirty="0" smtClean="0"/>
              <a:t>a country-led process for creating a plan that aligns with ongoing government planning and coordination efforts. The</a:t>
            </a:r>
            <a:r>
              <a:rPr lang="en-US" sz="1200" baseline="0" dirty="0" smtClean="0"/>
              <a:t> full 10-step process is implemented across three sequential phases: plan, develop, and execute. </a:t>
            </a:r>
          </a:p>
          <a:p>
            <a:pPr marL="0" marR="0" indent="0" algn="l" defTabSz="914186"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smtClean="0">
              <a:solidFill>
                <a:schemeClr val="tx1"/>
              </a:solidFill>
              <a:latin typeface="+mn-lt"/>
              <a:ea typeface="+mn-ea"/>
              <a:cs typeface="+mn-cs"/>
            </a:endParaRPr>
          </a:p>
          <a:p>
            <a:pPr marL="0" marR="0" indent="0" algn="l" defTabSz="914186" rtl="0" eaLnBrk="1" fontAlgn="auto" latinLnBrk="0" hangingPunct="1">
              <a:lnSpc>
                <a:spcPct val="100000"/>
              </a:lnSpc>
              <a:spcBef>
                <a:spcPts val="0"/>
              </a:spcBef>
              <a:spcAft>
                <a:spcPts val="0"/>
              </a:spcAft>
              <a:buClrTx/>
              <a:buSzTx/>
              <a:buFontTx/>
              <a:buNone/>
              <a:tabLst/>
              <a:defRPr/>
            </a:pPr>
            <a:r>
              <a:rPr lang="en-US" sz="1200" baseline="0" dirty="0" smtClean="0"/>
              <a:t>I will now present a high-level overview of the full process. Note that not every country will necessarily move through all 10 steps. </a:t>
            </a:r>
            <a:endParaRPr lang="en-US" sz="1200" dirty="0" smtClean="0"/>
          </a:p>
          <a:p>
            <a:pPr marL="0" marR="0" indent="0" algn="l" defTabSz="914186"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smtClean="0"/>
              <a:t>Phase 1: Plan</a:t>
            </a:r>
          </a:p>
          <a:p>
            <a:pPr marL="0" indent="0">
              <a:buFontTx/>
              <a:buNone/>
            </a:pPr>
            <a:r>
              <a:rPr lang="en-US" sz="1200" b="0" i="0" u="none" strike="noStrike" kern="1200" baseline="0" dirty="0" smtClean="0">
                <a:solidFill>
                  <a:schemeClr val="tx1"/>
                </a:solidFill>
                <a:latin typeface="+mn-lt"/>
                <a:ea typeface="+mn-ea"/>
                <a:cs typeface="+mn-cs"/>
              </a:rPr>
              <a:t>Step1:Obtain government and key stakeholder buy-in</a:t>
            </a:r>
          </a:p>
          <a:p>
            <a:pPr marL="0" indent="0">
              <a:buFontTx/>
              <a:buNone/>
            </a:pPr>
            <a:r>
              <a:rPr lang="en-US" sz="1200" b="0" i="0" u="none" strike="noStrike" kern="1200" baseline="0" dirty="0" smtClean="0">
                <a:solidFill>
                  <a:schemeClr val="tx1"/>
                </a:solidFill>
                <a:effectLst/>
                <a:latin typeface="+mn-lt"/>
                <a:ea typeface="+mn-ea"/>
                <a:cs typeface="+mn-cs"/>
              </a:rPr>
              <a:t>Sub-steps:	</a:t>
            </a:r>
          </a:p>
          <a:p>
            <a:pPr marL="628542" lvl="1" indent="-171450">
              <a:buFont typeface="Arial" panose="020B0604020202020204" pitchFamily="34" charset="0"/>
              <a:buChar char="•"/>
            </a:pPr>
            <a:r>
              <a:rPr lang="en-US" sz="1200" i="0" kern="1200" dirty="0" smtClean="0">
                <a:solidFill>
                  <a:schemeClr val="tx1"/>
                </a:solidFill>
                <a:effectLst/>
                <a:latin typeface="+mn-lt"/>
                <a:ea typeface="+mn-ea"/>
                <a:cs typeface="+mn-cs"/>
              </a:rPr>
              <a:t>Arrive at the decision to engage in a CIP process</a:t>
            </a:r>
          </a:p>
          <a:p>
            <a:pPr marL="628542" lvl="1" indent="-171450">
              <a:buFont typeface="Arial" panose="020B0604020202020204" pitchFamily="34" charset="0"/>
              <a:buChar char="•"/>
            </a:pPr>
            <a:r>
              <a:rPr lang="en-US" sz="1200" i="0" kern="1200" dirty="0" smtClean="0">
                <a:solidFill>
                  <a:schemeClr val="tx1"/>
                </a:solidFill>
                <a:effectLst/>
                <a:latin typeface="+mn-lt"/>
                <a:ea typeface="+mn-ea"/>
                <a:cs typeface="+mn-cs"/>
              </a:rPr>
              <a:t>Make</a:t>
            </a:r>
            <a:r>
              <a:rPr lang="en-US" sz="1200" i="0" kern="1200" baseline="0" dirty="0" smtClean="0">
                <a:solidFill>
                  <a:schemeClr val="tx1"/>
                </a:solidFill>
                <a:effectLst/>
                <a:latin typeface="+mn-lt"/>
                <a:ea typeface="+mn-ea"/>
                <a:cs typeface="+mn-cs"/>
              </a:rPr>
              <a:t> a f</a:t>
            </a:r>
            <a:r>
              <a:rPr lang="en-US" sz="1200" i="0" kern="1200" dirty="0" smtClean="0">
                <a:solidFill>
                  <a:schemeClr val="tx1"/>
                </a:solidFill>
                <a:effectLst/>
                <a:latin typeface="+mn-lt"/>
                <a:ea typeface="+mn-ea"/>
                <a:cs typeface="+mn-cs"/>
              </a:rPr>
              <a:t>ormal</a:t>
            </a:r>
            <a:r>
              <a:rPr lang="en-US" sz="1200" i="0" kern="1200" baseline="0" dirty="0" smtClean="0">
                <a:solidFill>
                  <a:schemeClr val="tx1"/>
                </a:solidFill>
                <a:effectLst/>
                <a:latin typeface="+mn-lt"/>
                <a:ea typeface="+mn-ea"/>
                <a:cs typeface="+mn-cs"/>
              </a:rPr>
              <a:t> request for CIP support</a:t>
            </a:r>
          </a:p>
          <a:p>
            <a:pPr marL="628542" lvl="1" indent="-171450">
              <a:buFont typeface="Arial" panose="020B0604020202020204" pitchFamily="34" charset="0"/>
              <a:buChar char="•"/>
            </a:pPr>
            <a:r>
              <a:rPr lang="en-US" sz="1200" i="0" kern="1200" baseline="0" dirty="0" smtClean="0">
                <a:solidFill>
                  <a:schemeClr val="tx1"/>
                </a:solidFill>
                <a:effectLst/>
                <a:latin typeface="+mn-lt"/>
                <a:ea typeface="+mn-ea"/>
                <a:cs typeface="+mn-cs"/>
              </a:rPr>
              <a:t>Form the CIP Task Force</a:t>
            </a:r>
          </a:p>
          <a:p>
            <a:pPr marL="628542" lvl="1" indent="-171450">
              <a:buFont typeface="Arial" panose="020B0604020202020204" pitchFamily="34" charset="0"/>
              <a:buChar char="•"/>
            </a:pPr>
            <a:r>
              <a:rPr lang="en-US" sz="1200" i="0" kern="1200" baseline="0" dirty="0" smtClean="0">
                <a:solidFill>
                  <a:schemeClr val="tx1"/>
                </a:solidFill>
                <a:effectLst/>
                <a:latin typeface="+mn-lt"/>
                <a:ea typeface="+mn-ea"/>
                <a:cs typeface="+mn-cs"/>
              </a:rPr>
              <a:t>Obtain commitment to providing human and financial resources for CIP development </a:t>
            </a:r>
            <a:r>
              <a:rPr lang="en-US" sz="1200" i="0" kern="1200" dirty="0" smtClean="0">
                <a:solidFill>
                  <a:schemeClr val="tx1"/>
                </a:solidFill>
                <a:effectLst/>
                <a:latin typeface="+mn-lt"/>
                <a:ea typeface="+mn-ea"/>
                <a:cs typeface="+mn-cs"/>
              </a:rPr>
              <a:t> </a:t>
            </a:r>
            <a:endParaRPr lang="en-US" sz="1200" b="0" i="0" u="none" strike="noStrike" kern="1200" baseline="0" dirty="0" smtClean="0">
              <a:solidFill>
                <a:schemeClr val="tx1"/>
              </a:solidFill>
              <a:latin typeface="+mn-lt"/>
              <a:ea typeface="+mn-ea"/>
              <a:cs typeface="+mn-cs"/>
            </a:endParaRPr>
          </a:p>
          <a:p>
            <a:pPr marL="0" indent="0">
              <a:buFontTx/>
              <a:buNone/>
            </a:pPr>
            <a:endParaRPr lang="en-US" sz="1200" b="0" i="0" u="none" strike="noStrike" kern="1200" baseline="0" dirty="0" smtClean="0">
              <a:solidFill>
                <a:schemeClr val="tx1"/>
              </a:solidFill>
              <a:latin typeface="+mn-lt"/>
              <a:ea typeface="+mn-ea"/>
              <a:cs typeface="+mn-cs"/>
            </a:endParaRPr>
          </a:p>
          <a:p>
            <a:pPr>
              <a:buFontTx/>
              <a:buNone/>
            </a:pPr>
            <a:r>
              <a:rPr lang="en-US" sz="1200" b="0" i="0" u="none" strike="noStrike" kern="1200" baseline="0" dirty="0" smtClean="0">
                <a:solidFill>
                  <a:schemeClr val="tx1"/>
                </a:solidFill>
                <a:latin typeface="+mn-lt"/>
                <a:ea typeface="+mn-ea"/>
                <a:cs typeface="+mn-cs"/>
              </a:rPr>
              <a:t>Step 2. Detail roadmap for process and secure resources for CIP development</a:t>
            </a:r>
          </a:p>
          <a:p>
            <a:pPr>
              <a:buFontTx/>
              <a:buNone/>
            </a:pPr>
            <a:r>
              <a:rPr lang="en-US" sz="1200" b="0" i="0" u="none" strike="noStrike" kern="1200" baseline="0" dirty="0" smtClean="0">
                <a:solidFill>
                  <a:schemeClr val="tx1"/>
                </a:solidFill>
                <a:latin typeface="+mn-lt"/>
                <a:ea typeface="+mn-ea"/>
                <a:cs typeface="+mn-cs"/>
              </a:rPr>
              <a:t>Sub-steps:	</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Form CIP Technical Support Team</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Develop the process roadmap</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Identify and engage stakeholders</a:t>
            </a:r>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11</a:t>
            </a:fld>
            <a:endParaRPr lang="en-US"/>
          </a:p>
        </p:txBody>
      </p:sp>
    </p:spTree>
    <p:extLst>
      <p:ext uri="{BB962C8B-B14F-4D97-AF65-F5344CB8AC3E}">
        <p14:creationId xmlns:p14="http://schemas.microsoft.com/office/powerpoint/2010/main" val="3126526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smtClean="0"/>
              <a:t>A 10-step</a:t>
            </a:r>
            <a:r>
              <a:rPr lang="en-US" sz="1200" baseline="0" dirty="0" smtClean="0"/>
              <a:t> approach supports </a:t>
            </a:r>
            <a:r>
              <a:rPr lang="en-US" sz="1200" dirty="0" smtClean="0"/>
              <a:t>a country-led process for creating a CIP that aligns with ongoing government planning and coordination efforts.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Phase 2: Develop</a:t>
            </a:r>
          </a:p>
          <a:p>
            <a:r>
              <a:rPr lang="en-US" sz="1200" b="0" i="0" u="none" strike="noStrike" kern="1200" baseline="0" dirty="0" smtClean="0">
                <a:solidFill>
                  <a:schemeClr val="tx1"/>
                </a:solidFill>
                <a:latin typeface="+mn-lt"/>
                <a:ea typeface="+mn-ea"/>
                <a:cs typeface="+mn-cs"/>
              </a:rPr>
              <a:t>Step 3. Conduct a family planning situational analysis</a:t>
            </a:r>
          </a:p>
          <a:p>
            <a:r>
              <a:rPr lang="en-US" sz="1200" b="0" i="0" u="none" strike="noStrike" kern="1200" baseline="0" dirty="0" smtClean="0">
                <a:solidFill>
                  <a:schemeClr val="tx1"/>
                </a:solidFill>
                <a:latin typeface="+mn-lt"/>
                <a:ea typeface="+mn-ea"/>
                <a:cs typeface="+mn-cs"/>
              </a:rPr>
              <a:t>Sub-steps</a:t>
            </a:r>
          </a:p>
          <a:p>
            <a:pPr marL="628542" marR="0" lvl="1" indent="-171450" algn="l" defTabSz="9141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0" kern="1200" dirty="0" smtClean="0">
                <a:solidFill>
                  <a:schemeClr val="tx1"/>
                </a:solidFill>
                <a:effectLst/>
                <a:latin typeface="+mn-lt"/>
                <a:ea typeface="+mn-ea"/>
                <a:cs typeface="+mn-cs"/>
              </a:rPr>
              <a:t>Gather</a:t>
            </a:r>
            <a:r>
              <a:rPr lang="en-US" sz="1200" i="0" kern="1200" baseline="0" dirty="0" smtClean="0">
                <a:solidFill>
                  <a:schemeClr val="tx1"/>
                </a:solidFill>
                <a:effectLst/>
                <a:latin typeface="+mn-lt"/>
                <a:ea typeface="+mn-ea"/>
                <a:cs typeface="+mn-cs"/>
              </a:rPr>
              <a:t> information on the current FP context</a:t>
            </a:r>
          </a:p>
          <a:p>
            <a:pPr marL="628542" marR="0" lvl="1" indent="-171450" algn="l" defTabSz="9141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Conduct</a:t>
            </a:r>
            <a:r>
              <a:rPr lang="en-US" sz="1200" kern="1200" baseline="0" dirty="0" smtClean="0">
                <a:solidFill>
                  <a:schemeClr val="tx1"/>
                </a:solidFill>
                <a:effectLst/>
                <a:latin typeface="+mn-lt"/>
                <a:ea typeface="+mn-ea"/>
                <a:cs typeface="+mn-cs"/>
              </a:rPr>
              <a:t> i</a:t>
            </a:r>
            <a:r>
              <a:rPr lang="en-US" sz="1200" kern="1200" dirty="0" smtClean="0">
                <a:solidFill>
                  <a:schemeClr val="tx1"/>
                </a:solidFill>
                <a:effectLst/>
                <a:latin typeface="+mn-lt"/>
                <a:ea typeface="+mn-ea"/>
                <a:cs typeface="+mn-cs"/>
              </a:rPr>
              <a:t>nformation review, synthesis, and analysis</a:t>
            </a:r>
          </a:p>
          <a:p>
            <a:pPr marL="628542" marR="0" lvl="1" indent="-171450" algn="l" defTabSz="9141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Prioritize</a:t>
            </a:r>
            <a:r>
              <a:rPr lang="en-US" sz="1200" kern="1200" baseline="0" dirty="0" smtClean="0">
                <a:solidFill>
                  <a:schemeClr val="tx1"/>
                </a:solidFill>
                <a:effectLst/>
                <a:latin typeface="+mn-lt"/>
                <a:ea typeface="+mn-ea"/>
                <a:cs typeface="+mn-cs"/>
              </a:rPr>
              <a:t> issues</a:t>
            </a:r>
            <a:r>
              <a:rPr lang="en-US" sz="1200" kern="1200" dirty="0" smtClean="0">
                <a:solidFill>
                  <a:schemeClr val="tx1"/>
                </a:solidFill>
                <a:effectLst/>
                <a:latin typeface="+mn-lt"/>
                <a:ea typeface="+mn-ea"/>
                <a:cs typeface="+mn-cs"/>
              </a:rPr>
              <a:t> and analyze root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causes</a:t>
            </a:r>
          </a:p>
          <a:p>
            <a:pPr marL="457092" marR="0" lvl="1" indent="0" algn="l" defTabSz="914186"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Step 4. Detail and describe a technical strategy with sub-activities and timeline</a:t>
            </a:r>
          </a:p>
          <a:p>
            <a:r>
              <a:rPr lang="en-US" sz="1200" b="0" i="0" u="none" strike="noStrike" kern="1200" baseline="0" dirty="0" smtClean="0">
                <a:solidFill>
                  <a:schemeClr val="tx1"/>
                </a:solidFill>
                <a:latin typeface="+mn-lt"/>
                <a:ea typeface="+mn-ea"/>
                <a:cs typeface="+mn-cs"/>
              </a:rPr>
              <a:t>Sub-steps</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Develop a logical framework</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Determine the activity timeline</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Estimate goals</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Define indicators</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Refine and validate plan</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Estimate impact</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(optional) Align with the subnational level</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Step 5. Estimate the resources required to achieve CIP objectives and associated costs</a:t>
            </a:r>
          </a:p>
          <a:p>
            <a:r>
              <a:rPr lang="en-US" sz="1200" b="0" i="0" u="none" strike="noStrike" kern="1200" baseline="0" dirty="0" smtClean="0">
                <a:solidFill>
                  <a:schemeClr val="tx1"/>
                </a:solidFill>
                <a:latin typeface="+mn-lt"/>
                <a:ea typeface="+mn-ea"/>
                <a:cs typeface="+mn-cs"/>
              </a:rPr>
              <a:t>Sub-steps</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Estimate common unit costs</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Input the quantity of units required to achieve plan objectives</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Complete the costing</a:t>
            </a:r>
          </a:p>
          <a:p>
            <a:pPr marL="628542" lvl="1"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Review the costing</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6. Identify financing gaps</a:t>
            </a:r>
          </a:p>
          <a:p>
            <a:r>
              <a:rPr lang="en-US" sz="1200" b="0" i="0" u="none" strike="noStrike" kern="1200" baseline="0" dirty="0" smtClean="0">
                <a:solidFill>
                  <a:schemeClr val="tx1"/>
                </a:solidFill>
                <a:latin typeface="+mn-lt"/>
                <a:ea typeface="+mn-ea"/>
                <a:cs typeface="+mn-cs"/>
              </a:rPr>
              <a:t>Sub-steps</a:t>
            </a:r>
          </a:p>
          <a:p>
            <a:pPr marL="628542" lvl="1" indent="-171450">
              <a:buFont typeface="Arial" panose="020B0604020202020204" pitchFamily="34" charset="0"/>
              <a:buChar char="•"/>
            </a:pPr>
            <a:r>
              <a:rPr lang="en-US" sz="1200" kern="1200" dirty="0" smtClean="0">
                <a:solidFill>
                  <a:schemeClr val="tx1"/>
                </a:solidFill>
                <a:effectLst/>
                <a:latin typeface="+mn-lt"/>
                <a:ea typeface="+mn-ea"/>
                <a:cs typeface="+mn-cs"/>
              </a:rPr>
              <a:t>Collect information</a:t>
            </a:r>
            <a:r>
              <a:rPr lang="en-US" sz="1200" kern="1200" baseline="0" dirty="0" smtClean="0">
                <a:solidFill>
                  <a:schemeClr val="tx1"/>
                </a:solidFill>
                <a:effectLst/>
                <a:latin typeface="+mn-lt"/>
                <a:ea typeface="+mn-ea"/>
                <a:cs typeface="+mn-cs"/>
              </a:rPr>
              <a:t> on the projected funding for FP</a:t>
            </a:r>
            <a:endParaRPr lang="en-US" sz="1200" kern="1200" dirty="0" smtClean="0">
              <a:solidFill>
                <a:schemeClr val="tx1"/>
              </a:solidFill>
              <a:effectLst/>
              <a:latin typeface="+mn-lt"/>
              <a:ea typeface="+mn-ea"/>
              <a:cs typeface="+mn-cs"/>
            </a:endParaRPr>
          </a:p>
          <a:p>
            <a:pPr marL="628542" lvl="1" indent="-171450">
              <a:buFont typeface="Arial" panose="020B0604020202020204" pitchFamily="34" charset="0"/>
              <a:buChar char="•"/>
            </a:pPr>
            <a:r>
              <a:rPr lang="en-US" sz="1200" kern="1200" dirty="0" smtClean="0">
                <a:solidFill>
                  <a:schemeClr val="tx1"/>
                </a:solidFill>
                <a:effectLst/>
                <a:latin typeface="+mn-lt"/>
                <a:ea typeface="+mn-ea"/>
                <a:cs typeface="+mn-cs"/>
              </a:rPr>
              <a:t>Compare projected funding levels to the CIP resource requirements</a:t>
            </a:r>
          </a:p>
          <a:p>
            <a:pPr marL="628542" marR="0" lvl="1" indent="-171450" algn="l" defTabSz="9141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Review the </a:t>
            </a:r>
            <a:r>
              <a:rPr lang="en-US" sz="1200" kern="1200" baseline="0" dirty="0"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stimated funding gaps</a:t>
            </a:r>
          </a:p>
          <a:p>
            <a:pPr marL="457092" marR="0" lvl="1" indent="0" algn="l" defTabSz="914186"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i="0" u="none" strike="noStrike" kern="1200" baseline="0" dirty="0" smtClean="0">
              <a:solidFill>
                <a:schemeClr val="tx1"/>
              </a:solidFill>
              <a:latin typeface="+mn-lt"/>
              <a:ea typeface="+mn-ea"/>
              <a:cs typeface="+mn-cs"/>
            </a:endParaRPr>
          </a:p>
          <a:p>
            <a:pPr marL="228600" indent="-228600">
              <a:buAutoNum type="arabicPeriod" startAt="7"/>
            </a:pPr>
            <a:r>
              <a:rPr lang="en-US" sz="1200" b="0" i="0" u="none" strike="noStrike" kern="1200" baseline="0" dirty="0" smtClean="0">
                <a:solidFill>
                  <a:schemeClr val="tx1"/>
                </a:solidFill>
                <a:latin typeface="+mn-lt"/>
                <a:ea typeface="+mn-ea"/>
                <a:cs typeface="+mn-cs"/>
              </a:rPr>
              <a:t>Secure final approval and launch the CIP</a:t>
            </a:r>
          </a:p>
          <a:p>
            <a:pPr marL="0" indent="0">
              <a:buNone/>
            </a:pPr>
            <a:r>
              <a:rPr lang="en-US" sz="1200" b="0" i="0" u="none" strike="noStrike" kern="1200" baseline="0" dirty="0" smtClean="0">
                <a:solidFill>
                  <a:schemeClr val="tx1"/>
                </a:solidFill>
                <a:latin typeface="+mn-lt"/>
                <a:ea typeface="+mn-ea"/>
                <a:cs typeface="+mn-cs"/>
              </a:rPr>
              <a:t>Sub-steps</a:t>
            </a:r>
          </a:p>
          <a:p>
            <a:pPr marL="628542" lvl="1" indent="-171450">
              <a:buFont typeface="Arial" panose="020B0604020202020204" pitchFamily="34" charset="0"/>
              <a:buChar char="•"/>
            </a:pPr>
            <a:r>
              <a:rPr lang="en-US" sz="1200" i="0" kern="1200" dirty="0" smtClean="0">
                <a:solidFill>
                  <a:schemeClr val="tx1"/>
                </a:solidFill>
                <a:effectLst/>
                <a:latin typeface="+mn-lt"/>
                <a:ea typeface="+mn-ea"/>
                <a:cs typeface="+mn-cs"/>
              </a:rPr>
              <a:t>Review and approve</a:t>
            </a:r>
            <a:r>
              <a:rPr lang="en-US" sz="1200" i="0" kern="1200" baseline="0" dirty="0" smtClean="0">
                <a:solidFill>
                  <a:schemeClr val="tx1"/>
                </a:solidFill>
                <a:effectLst/>
                <a:latin typeface="+mn-lt"/>
                <a:ea typeface="+mn-ea"/>
                <a:cs typeface="+mn-cs"/>
              </a:rPr>
              <a:t> the CIP</a:t>
            </a:r>
            <a:endParaRPr lang="en-US" sz="1200" i="0" kern="1200" dirty="0" smtClean="0">
              <a:solidFill>
                <a:schemeClr val="tx1"/>
              </a:solidFill>
              <a:effectLst/>
              <a:latin typeface="+mn-lt"/>
              <a:ea typeface="+mn-ea"/>
              <a:cs typeface="+mn-cs"/>
            </a:endParaRPr>
          </a:p>
          <a:p>
            <a:pPr marL="628542" lvl="1" indent="-171450">
              <a:buFont typeface="Arial" panose="020B0604020202020204" pitchFamily="34" charset="0"/>
              <a:buChar char="•"/>
            </a:pPr>
            <a:r>
              <a:rPr lang="en-US" sz="1200" i="0" kern="1200" dirty="0" smtClean="0">
                <a:solidFill>
                  <a:schemeClr val="tx1"/>
                </a:solidFill>
                <a:effectLst/>
                <a:latin typeface="+mn-lt"/>
                <a:ea typeface="+mn-ea"/>
                <a:cs typeface="+mn-cs"/>
              </a:rPr>
              <a:t>Develop a dissemination plan and materials</a:t>
            </a:r>
          </a:p>
          <a:p>
            <a:pPr marL="628542" lvl="1" indent="-171450">
              <a:buFont typeface="Arial" panose="020B0604020202020204" pitchFamily="34" charset="0"/>
              <a:buChar char="•"/>
            </a:pPr>
            <a:r>
              <a:rPr lang="en-US" sz="1200" i="0" kern="1200" dirty="0" smtClean="0">
                <a:solidFill>
                  <a:schemeClr val="tx1"/>
                </a:solidFill>
                <a:effectLst/>
                <a:latin typeface="+mn-lt"/>
                <a:ea typeface="+mn-ea"/>
                <a:cs typeface="+mn-cs"/>
              </a:rPr>
              <a:t>Produce and print the final CIP document</a:t>
            </a:r>
          </a:p>
          <a:p>
            <a:pPr marL="628542" lvl="1" indent="-171450">
              <a:buFont typeface="Arial" panose="020B0604020202020204" pitchFamily="34" charset="0"/>
              <a:buChar char="•"/>
            </a:pPr>
            <a:r>
              <a:rPr lang="en-US" sz="1200" i="0" kern="1200" dirty="0" smtClean="0">
                <a:solidFill>
                  <a:schemeClr val="tx1"/>
                </a:solidFill>
                <a:effectLst/>
                <a:latin typeface="+mn-lt"/>
                <a:ea typeface="+mn-ea"/>
                <a:cs typeface="+mn-cs"/>
              </a:rPr>
              <a:t>Hold a launch event</a:t>
            </a:r>
            <a:endParaRPr lang="en-US" sz="1200" b="0" i="0" u="none" strike="noStrike" kern="1200" baseline="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12</a:t>
            </a:fld>
            <a:endParaRPr lang="en-US"/>
          </a:p>
        </p:txBody>
      </p:sp>
    </p:spTree>
    <p:extLst>
      <p:ext uri="{BB962C8B-B14F-4D97-AF65-F5344CB8AC3E}">
        <p14:creationId xmlns:p14="http://schemas.microsoft.com/office/powerpoint/2010/main" val="106648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186" rtl="0" eaLnBrk="1" fontAlgn="auto" latinLnBrk="0" hangingPunct="1">
              <a:lnSpc>
                <a:spcPct val="100000"/>
              </a:lnSpc>
              <a:spcBef>
                <a:spcPts val="0"/>
              </a:spcBef>
              <a:spcAft>
                <a:spcPts val="0"/>
              </a:spcAft>
              <a:buClrTx/>
              <a:buSzTx/>
              <a:buFontTx/>
              <a:buNone/>
              <a:tabLst/>
              <a:defRPr/>
            </a:pPr>
            <a:r>
              <a:rPr lang="en-US" sz="1200" dirty="0" smtClean="0"/>
              <a:t>A 10-step approach supports a country-led process for creating a CIP that aligns with ongoing government planning and coordination efforts.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Phase 3:</a:t>
            </a:r>
            <a:r>
              <a:rPr lang="en-US" sz="1200" kern="1200" baseline="0" dirty="0" smtClean="0">
                <a:solidFill>
                  <a:schemeClr val="tx1"/>
                </a:solidFill>
                <a:effectLst/>
                <a:latin typeface="+mn-lt"/>
                <a:ea typeface="+mn-ea"/>
                <a:cs typeface="+mn-cs"/>
              </a:rPr>
              <a:t> Execute</a:t>
            </a:r>
          </a:p>
          <a:p>
            <a:r>
              <a:rPr lang="en-US" sz="1200" b="0" i="0" u="none" strike="noStrike" kern="1200" baseline="0" dirty="0" smtClean="0">
                <a:solidFill>
                  <a:schemeClr val="tx1"/>
                </a:solidFill>
                <a:latin typeface="+mn-lt"/>
                <a:ea typeface="+mn-ea"/>
                <a:cs typeface="+mn-cs"/>
              </a:rPr>
              <a:t>Step 8. Set up and manage institutional arrangements for implementation</a:t>
            </a:r>
          </a:p>
          <a:p>
            <a:pPr marL="628542" lvl="1" indent="-171450">
              <a:buFont typeface="Arial" panose="020B0604020202020204" pitchFamily="34" charset="0"/>
              <a:buChar char="•"/>
            </a:pPr>
            <a:r>
              <a:rPr lang="en-US" sz="1200" u="none" kern="1200" dirty="0" smtClean="0">
                <a:solidFill>
                  <a:schemeClr val="tx1"/>
                </a:solidFill>
                <a:effectLst/>
                <a:latin typeface="+mn-lt"/>
                <a:ea typeface="+mn-ea"/>
                <a:cs typeface="+mn-cs"/>
              </a:rPr>
              <a:t>Organize an implementation coordination mechanism</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Develop</a:t>
            </a:r>
            <a:r>
              <a:rPr lang="en-US" sz="1200" i="0" u="none" kern="1200" baseline="0" dirty="0" smtClean="0">
                <a:solidFill>
                  <a:schemeClr val="tx1"/>
                </a:solidFill>
                <a:effectLst/>
                <a:latin typeface="+mn-lt"/>
                <a:ea typeface="+mn-ea"/>
                <a:cs typeface="+mn-cs"/>
              </a:rPr>
              <a:t> a s</a:t>
            </a:r>
            <a:r>
              <a:rPr lang="en-US" sz="1200" i="0" u="none" kern="1200" dirty="0" smtClean="0">
                <a:solidFill>
                  <a:schemeClr val="tx1"/>
                </a:solidFill>
                <a:effectLst/>
                <a:latin typeface="+mn-lt"/>
                <a:ea typeface="+mn-ea"/>
                <a:cs typeface="+mn-cs"/>
              </a:rPr>
              <a:t>ubnational implementation plan</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Identify capacity-building and implementation support needs </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Develop annual joint </a:t>
            </a:r>
            <a:r>
              <a:rPr lang="en-US" sz="1200" i="0" u="none" kern="1200" dirty="0" err="1" smtClean="0">
                <a:solidFill>
                  <a:schemeClr val="tx1"/>
                </a:solidFill>
                <a:effectLst/>
                <a:latin typeface="+mn-lt"/>
                <a:ea typeface="+mn-ea"/>
                <a:cs typeface="+mn-cs"/>
              </a:rPr>
              <a:t>workplans</a:t>
            </a:r>
            <a:endParaRPr lang="en-US" sz="1200" i="0" u="none" kern="1200" dirty="0" smtClean="0">
              <a:solidFill>
                <a:schemeClr val="tx1"/>
              </a:solidFill>
              <a:effectLst/>
              <a:latin typeface="+mn-lt"/>
              <a:ea typeface="+mn-ea"/>
              <a:cs typeface="+mn-cs"/>
            </a:endParaRP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Review and revise</a:t>
            </a:r>
            <a:r>
              <a:rPr lang="en-US" sz="1200" i="0" u="none" kern="1200" baseline="0" dirty="0" smtClean="0">
                <a:solidFill>
                  <a:schemeClr val="tx1"/>
                </a:solidFill>
                <a:effectLst/>
                <a:latin typeface="+mn-lt"/>
                <a:ea typeface="+mn-ea"/>
                <a:cs typeface="+mn-cs"/>
              </a:rPr>
              <a:t> the</a:t>
            </a:r>
            <a:r>
              <a:rPr lang="en-US" sz="1200" i="0" u="none" kern="1200" dirty="0" smtClean="0">
                <a:solidFill>
                  <a:schemeClr val="tx1"/>
                </a:solidFill>
                <a:effectLst/>
                <a:latin typeface="+mn-lt"/>
                <a:ea typeface="+mn-ea"/>
                <a:cs typeface="+mn-cs"/>
              </a:rPr>
              <a:t> CIP as a “living</a:t>
            </a:r>
            <a:r>
              <a:rPr lang="en-US" sz="1200" i="0" u="none" kern="1200" baseline="0" dirty="0" smtClean="0">
                <a:solidFill>
                  <a:schemeClr val="tx1"/>
                </a:solidFill>
                <a:effectLst/>
                <a:latin typeface="+mn-lt"/>
                <a:ea typeface="+mn-ea"/>
                <a:cs typeface="+mn-cs"/>
              </a:rPr>
              <a:t> document”</a:t>
            </a:r>
            <a:endParaRPr lang="en-US" sz="1200" b="0" i="0" u="none" strike="noStrike" kern="1200" baseline="0" dirty="0" smtClean="0">
              <a:solidFill>
                <a:schemeClr val="tx1"/>
              </a:solidFill>
              <a:effectLst/>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9. Design and implement performance monitoring mechanisms</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Develop a performance monitoring mechanism</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Design data collection tools</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Roll out the performance monitoring system</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10. Develop and implement a resource mobilization plan</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Develop and implement a resource mobilization plan to provide sustainable funding for CIP implementation</a:t>
            </a:r>
          </a:p>
          <a:p>
            <a:pPr marL="628542" lvl="1" indent="-171450">
              <a:buFont typeface="Arial" panose="020B0604020202020204" pitchFamily="34" charset="0"/>
              <a:buChar char="•"/>
            </a:pPr>
            <a:r>
              <a:rPr lang="en-US" sz="1200" i="0" u="none" kern="1200" dirty="0" smtClean="0">
                <a:solidFill>
                  <a:schemeClr val="tx1"/>
                </a:solidFill>
                <a:effectLst/>
                <a:latin typeface="+mn-lt"/>
                <a:ea typeface="+mn-ea"/>
                <a:cs typeface="+mn-cs"/>
              </a:rPr>
              <a:t>Conduct</a:t>
            </a:r>
            <a:r>
              <a:rPr lang="en-US" sz="1200" i="0" u="none" kern="1200" baseline="0" dirty="0" smtClean="0">
                <a:solidFill>
                  <a:schemeClr val="tx1"/>
                </a:solidFill>
                <a:effectLst/>
                <a:latin typeface="+mn-lt"/>
                <a:ea typeface="+mn-ea"/>
                <a:cs typeface="+mn-cs"/>
              </a:rPr>
              <a:t> o</a:t>
            </a:r>
            <a:r>
              <a:rPr lang="en-US" sz="1200" i="0" u="none" kern="1200" dirty="0" smtClean="0">
                <a:solidFill>
                  <a:schemeClr val="tx1"/>
                </a:solidFill>
                <a:effectLst/>
                <a:latin typeface="+mn-lt"/>
                <a:ea typeface="+mn-ea"/>
                <a:cs typeface="+mn-cs"/>
              </a:rPr>
              <a:t>ngoing advocacy</a:t>
            </a:r>
            <a:endParaRPr lang="en-US" sz="1200" b="0" i="0" u="none" strike="noStrike" kern="1200" baseline="0" dirty="0" smtClean="0">
              <a:solidFill>
                <a:schemeClr val="tx1"/>
              </a:solidFill>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13</a:t>
            </a:fld>
            <a:endParaRPr lang="en-US"/>
          </a:p>
        </p:txBody>
      </p:sp>
    </p:spTree>
    <p:extLst>
      <p:ext uri="{BB962C8B-B14F-4D97-AF65-F5344CB8AC3E}">
        <p14:creationId xmlns:p14="http://schemas.microsoft.com/office/powerpoint/2010/main" val="1577224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baseline="0" dirty="0" smtClean="0">
                <a:solidFill>
                  <a:schemeClr val="tx1"/>
                </a:solidFill>
                <a:effectLst/>
                <a:latin typeface="+mn-lt"/>
                <a:ea typeface="+mn-ea"/>
                <a:cs typeface="+mn-cs"/>
              </a:rPr>
              <a:t>While the CIP development process will differ slightly from country to country, some typical resource commitments required to move the process along include the following:</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Timeframe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Allow approximately</a:t>
            </a:r>
            <a:r>
              <a:rPr lang="en-US" sz="1200" kern="1200" baseline="0" dirty="0" smtClean="0">
                <a:solidFill>
                  <a:schemeClr val="tx1"/>
                </a:solidFill>
                <a:effectLst/>
                <a:latin typeface="+mn-lt"/>
                <a:ea typeface="+mn-ea"/>
                <a:cs typeface="+mn-cs"/>
              </a:rPr>
              <a:t> one</a:t>
            </a:r>
            <a:r>
              <a:rPr lang="en-US" sz="1200" kern="1200" dirty="0" smtClean="0">
                <a:solidFill>
                  <a:schemeClr val="tx1"/>
                </a:solidFill>
                <a:effectLst/>
                <a:latin typeface="+mn-lt"/>
                <a:ea typeface="+mn-ea"/>
                <a:cs typeface="+mn-cs"/>
              </a:rPr>
              <a:t> year to develop and launch the CIP</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Ministry of Health commitment to provide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1 staff member to act as MOH Focal Point, dedicating approximately </a:t>
            </a:r>
            <a:r>
              <a:rPr lang="en-US" sz="1200" b="1" kern="1200" dirty="0" smtClean="0">
                <a:solidFill>
                  <a:srgbClr val="FF0000"/>
                </a:solidFill>
                <a:effectLst/>
                <a:latin typeface="+mn-lt"/>
                <a:ea typeface="+mn-ea"/>
                <a:cs typeface="+mn-cs"/>
              </a:rPr>
              <a:t>50%–75% time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1 staff member to act as CIP Project Manager, </a:t>
            </a:r>
            <a:r>
              <a:rPr lang="en-US" sz="1200" b="0" kern="1200" dirty="0" smtClean="0">
                <a:solidFill>
                  <a:schemeClr val="tx1"/>
                </a:solidFill>
                <a:effectLst/>
                <a:latin typeface="+mn-lt"/>
                <a:ea typeface="+mn-ea"/>
                <a:cs typeface="+mn-cs"/>
              </a:rPr>
              <a:t>dedicating</a:t>
            </a:r>
            <a:r>
              <a:rPr lang="en-US" sz="1200" b="1" kern="1200" dirty="0" smtClean="0">
                <a:solidFill>
                  <a:schemeClr val="tx1"/>
                </a:solidFill>
                <a:effectLst/>
                <a:latin typeface="+mn-lt"/>
                <a:ea typeface="+mn-ea"/>
                <a:cs typeface="+mn-cs"/>
              </a:rPr>
              <a:t> 75–100% time</a:t>
            </a:r>
            <a:r>
              <a:rPr lang="en-US" sz="1200" kern="1200" dirty="0" smtClean="0">
                <a:solidFill>
                  <a:schemeClr val="tx1"/>
                </a:solidFill>
                <a:effectLst/>
                <a:latin typeface="+mn-lt"/>
                <a:ea typeface="+mn-ea"/>
                <a:cs typeface="+mn-cs"/>
              </a:rPr>
              <a:t>. This</a:t>
            </a:r>
            <a:r>
              <a:rPr lang="en-US" sz="1200" kern="1200" baseline="0" dirty="0" smtClean="0">
                <a:solidFill>
                  <a:schemeClr val="tx1"/>
                </a:solidFill>
                <a:effectLst/>
                <a:latin typeface="+mn-lt"/>
                <a:ea typeface="+mn-ea"/>
                <a:cs typeface="+mn-cs"/>
              </a:rPr>
              <a:t> role may also be filled by staff from an active implementing partner. </a:t>
            </a:r>
          </a:p>
          <a:p>
            <a:pPr marL="171450" lvl="0" indent="-171450">
              <a:buFont typeface="Arial" panose="020B0604020202020204" pitchFamily="34" charset="0"/>
              <a:buChar char="•"/>
            </a:pPr>
            <a:r>
              <a:rPr lang="en-US" sz="1200" kern="1200" baseline="0" dirty="0" smtClean="0">
                <a:solidFill>
                  <a:schemeClr val="tx1"/>
                </a:solidFill>
                <a:effectLst/>
                <a:latin typeface="+mn-lt"/>
                <a:ea typeface="+mn-ea"/>
                <a:cs typeface="+mn-cs"/>
              </a:rPr>
              <a:t>(Note that these estimates for level of effort for ministry staff are based on a six-month CIP development schedule; if the process is stretched out to one year, these staff members may need less concentrated, but sustained effort)</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Office space for any in-country</a:t>
            </a:r>
            <a:r>
              <a:rPr lang="en-US" sz="1200" kern="1200" baseline="0" dirty="0" smtClean="0">
                <a:solidFill>
                  <a:schemeClr val="tx1"/>
                </a:solidFill>
                <a:effectLst/>
                <a:latin typeface="+mn-lt"/>
                <a:ea typeface="+mn-ea"/>
                <a:cs typeface="+mn-cs"/>
              </a:rPr>
              <a:t> technical assistance </a:t>
            </a:r>
            <a:r>
              <a:rPr lang="en-US" sz="1200" kern="1200" dirty="0" smtClean="0">
                <a:solidFill>
                  <a:schemeClr val="tx1"/>
                </a:solidFill>
                <a:effectLst/>
                <a:latin typeface="+mn-lt"/>
                <a:ea typeface="+mn-ea"/>
                <a:cs typeface="+mn-cs"/>
              </a:rPr>
              <a:t>support </a:t>
            </a:r>
            <a:endParaRPr lang="en-US" dirty="0" smtClean="0">
              <a:effectLst/>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Basic administrative support for any in-country technical</a:t>
            </a:r>
            <a:r>
              <a:rPr lang="en-US" sz="1200" kern="1200" baseline="0" dirty="0" smtClean="0">
                <a:solidFill>
                  <a:schemeClr val="tx1"/>
                </a:solidFill>
                <a:effectLst/>
                <a:latin typeface="+mn-lt"/>
                <a:ea typeface="+mn-ea"/>
                <a:cs typeface="+mn-cs"/>
              </a:rPr>
              <a:t> assistance</a:t>
            </a:r>
            <a:r>
              <a:rPr lang="en-US" sz="1200" kern="1200" dirty="0" smtClean="0">
                <a:solidFill>
                  <a:schemeClr val="tx1"/>
                </a:solidFill>
                <a:effectLst/>
                <a:latin typeface="+mn-lt"/>
                <a:ea typeface="+mn-ea"/>
                <a:cs typeface="+mn-cs"/>
              </a:rPr>
              <a:t> support (printing, assistance with organizing meetings by setting appointments and following up with partners, etc.).</a:t>
            </a:r>
            <a:endParaRPr lang="en-US" dirty="0" smtClean="0">
              <a:effectLst/>
            </a:endParaRP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Partner/donor commitment and engagement to help ensure that all of the relevant civil society</a:t>
            </a:r>
            <a:r>
              <a:rPr lang="en-US" sz="1200" kern="1200" baseline="0" dirty="0" smtClean="0">
                <a:solidFill>
                  <a:schemeClr val="tx1"/>
                </a:solidFill>
                <a:effectLst/>
                <a:latin typeface="+mn-lt"/>
                <a:ea typeface="+mn-ea"/>
                <a:cs typeface="+mn-cs"/>
              </a:rPr>
              <a:t> organizations </a:t>
            </a:r>
            <a:r>
              <a:rPr lang="en-US" sz="1200" kern="1200" dirty="0" smtClean="0">
                <a:solidFill>
                  <a:schemeClr val="tx1"/>
                </a:solidFill>
                <a:effectLst/>
                <a:latin typeface="+mn-lt"/>
                <a:ea typeface="+mn-ea"/>
                <a:cs typeface="+mn-cs"/>
              </a:rPr>
              <a:t>are involved in and committed to the collaborative process</a:t>
            </a:r>
          </a:p>
          <a:p>
            <a:pPr marL="91614" lvl="0" indent="-285750">
              <a:spcBef>
                <a:spcPts val="0"/>
              </a:spcBef>
              <a:spcAft>
                <a:spcPts val="0"/>
              </a:spcAft>
              <a:buFont typeface="Arial" panose="020B0604020202020204" pitchFamily="34" charset="0"/>
              <a:buChar char="•"/>
            </a:pPr>
            <a:r>
              <a:rPr lang="en-US" sz="2000" dirty="0" smtClean="0"/>
              <a:t>Providing program information and feedback throughout the process</a:t>
            </a:r>
          </a:p>
          <a:p>
            <a:pPr marL="91614" lvl="0" indent="-285750">
              <a:spcBef>
                <a:spcPts val="0"/>
              </a:spcBef>
              <a:spcAft>
                <a:spcPts val="0"/>
              </a:spcAft>
              <a:buFont typeface="Arial" panose="020B0604020202020204" pitchFamily="34" charset="0"/>
              <a:buChar char="•"/>
            </a:pPr>
            <a:r>
              <a:rPr lang="en-US" sz="2000" dirty="0" smtClean="0"/>
              <a:t>Seconding staff to participate in the CIP process, part- or full-time</a:t>
            </a:r>
          </a:p>
          <a:p>
            <a:pPr marL="91614" lvl="0" indent="-285750">
              <a:spcBef>
                <a:spcPts val="0"/>
              </a:spcBef>
              <a:spcAft>
                <a:spcPts val="0"/>
              </a:spcAft>
              <a:buFont typeface="Arial" panose="020B0604020202020204" pitchFamily="34" charset="0"/>
              <a:buChar char="•"/>
            </a:pPr>
            <a:r>
              <a:rPr lang="en-US" sz="2000" dirty="0" smtClean="0"/>
              <a:t>Supporting other costs related to the CIP process upon request of the government (e.g., national and/or regional consultative workshops, national consultants, etc.)</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14</a:t>
            </a:fld>
            <a:endParaRPr lang="en-US"/>
          </a:p>
        </p:txBody>
      </p:sp>
    </p:spTree>
    <p:extLst>
      <p:ext uri="{BB962C8B-B14F-4D97-AF65-F5344CB8AC3E}">
        <p14:creationId xmlns:p14="http://schemas.microsoft.com/office/powerpoint/2010/main" val="2366084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Add next steps specific to your context and timeframe.</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15</a:t>
            </a:fld>
            <a:endParaRPr lang="en-US"/>
          </a:p>
        </p:txBody>
      </p:sp>
    </p:spTree>
    <p:extLst>
      <p:ext uri="{BB962C8B-B14F-4D97-AF65-F5344CB8AC3E}">
        <p14:creationId xmlns:p14="http://schemas.microsoft.com/office/powerpoint/2010/main" val="233489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err="1" smtClean="0"/>
              <a:t>Costed</a:t>
            </a:r>
            <a:r>
              <a:rPr lang="en-US" sz="1200" dirty="0" smtClean="0"/>
              <a:t> implementation plans for family planning are concrete plans for achieving the goals of a national FP program over a set number of years. </a:t>
            </a:r>
          </a:p>
          <a:p>
            <a:pPr marL="171450" indent="-171450">
              <a:buFont typeface="Arial" panose="020B0604020202020204" pitchFamily="34" charset="0"/>
              <a:buChar char="•"/>
            </a:pPr>
            <a:r>
              <a:rPr lang="en-US" sz="1200" dirty="0" smtClean="0"/>
              <a:t>A CIP can help us meet </a:t>
            </a:r>
            <a:r>
              <a:rPr lang="en-US" sz="1200" b="0" dirty="0" smtClean="0"/>
              <a:t>our</a:t>
            </a:r>
            <a:r>
              <a:rPr lang="en-US" sz="1200" b="1" dirty="0" smtClean="0"/>
              <a:t> [refer to FP goals]</a:t>
            </a:r>
            <a:r>
              <a:rPr lang="en-US" sz="1200" b="1" baseline="0" dirty="0" smtClean="0"/>
              <a:t> </a:t>
            </a:r>
            <a:r>
              <a:rPr lang="en-US" sz="1200" baseline="0" dirty="0" smtClean="0"/>
              <a:t>and address </a:t>
            </a:r>
            <a:r>
              <a:rPr lang="en-US" sz="1200" b="1" baseline="0" dirty="0" smtClean="0"/>
              <a:t>[refer to challenge such as unmet need].</a:t>
            </a:r>
            <a:endParaRPr lang="en-US" sz="1200" b="1" dirty="0" smtClean="0"/>
          </a:p>
          <a:p>
            <a:pPr marL="171450" indent="-171450">
              <a:buFont typeface="Arial" panose="020B0604020202020204" pitchFamily="34" charset="0"/>
              <a:buChar char="•"/>
            </a:pPr>
            <a:r>
              <a:rPr lang="en-US" sz="1200" dirty="0" smtClean="0"/>
              <a:t>CIPs also detail the program activities necessary to meet national goals and the costs associated with the activities, providing clear program-level information on the resources a country must raise domestically and from partners. </a:t>
            </a:r>
          </a:p>
          <a:p>
            <a:pPr marL="171450" indent="-171450">
              <a:buFont typeface="Arial" panose="020B0604020202020204" pitchFamily="34" charset="0"/>
              <a:buChar char="•"/>
            </a:pPr>
            <a:r>
              <a:rPr lang="en-US" sz="1200" dirty="0" smtClean="0"/>
              <a:t>The</a:t>
            </a:r>
            <a:r>
              <a:rPr lang="en-US" sz="1200" baseline="0" dirty="0" smtClean="0"/>
              <a:t> gap analysis can inform and support resource mobilization efforts.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2</a:t>
            </a:fld>
            <a:endParaRPr lang="en-US"/>
          </a:p>
        </p:txBody>
      </p:sp>
    </p:spTree>
    <p:extLst>
      <p:ext uri="{BB962C8B-B14F-4D97-AF65-F5344CB8AC3E}">
        <p14:creationId xmlns:p14="http://schemas.microsoft.com/office/powerpoint/2010/main" val="3375028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Add any</a:t>
            </a:r>
            <a:r>
              <a:rPr lang="en-US" baseline="0" dirty="0" smtClean="0"/>
              <a:t> relevant</a:t>
            </a:r>
            <a:r>
              <a:rPr lang="en-US" dirty="0" smtClean="0"/>
              <a:t> quotes,</a:t>
            </a:r>
            <a:r>
              <a:rPr lang="en-US" baseline="0" dirty="0" smtClean="0"/>
              <a:t> photos, or other content.</a:t>
            </a:r>
            <a:endParaRPr lang="en-US" dirty="0" smtClean="0"/>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3</a:t>
            </a:fld>
            <a:endParaRPr lang="en-US"/>
          </a:p>
        </p:txBody>
      </p:sp>
    </p:spTree>
    <p:extLst>
      <p:ext uri="{BB962C8B-B14F-4D97-AF65-F5344CB8AC3E}">
        <p14:creationId xmlns:p14="http://schemas.microsoft.com/office/powerpoint/2010/main" val="3403278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Strong planning and funding for family planning ensure the greatest benefit to the health and rights of women, their families, communities, and the nation. Increasing access to family planning contributes to reducing maternal and child mortality, reducing poverty, and supporting countries to achieve the demographic dividend, which can enable sustainable economic development. </a:t>
            </a:r>
          </a:p>
          <a:p>
            <a:pPr marL="0" marR="0" lvl="0" indent="0" algn="l" defTabSz="914186"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CIP serves the following purposes:</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1.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Clarifies country strategies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CIP articulates the country’s consensus-driven priorities for family planning. The consultative CIP becomes a social contract for donors and implementing partners. It helps ensure that all family planning activities are aligned with the country’s needs, prevents fragmentation of efforts, and guides current and new partners in their FP investments and programs.</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2.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Details activities and an implementation roadmap</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CIP ensures that all necessary activities are included with defined objectives and are appropriately sequenced in a roadmap to deliver the outcomes to reach the country’s FP2020 goals and any other commitments made. CIPs outline the roles and responsibilities of all the organizations involved in the FP program. </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3.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Estimates impact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—Part of the CIP development process is to apply tools that estimate a range of impacts, including demographic impacts (unintended pregnancies averted, abortions averted); health impacts (maternal deaths averted, child deaths averted, unsafe abortions averted); and economic impacts (healthcare costs saved) of a fully implemented FP program.</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4.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Defines a budget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CIP determines detailed costs associated with the entire family planning program (including commodity costs and program activities) between now and 2020, or another strategic date. The CIP budgeting tool can be re-applied as needed to adjust to changes in funding or program design.</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5.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Secures commitment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CIP process determines and secures current donor and national government commitments, identifies funding gaps, and develops an advocacy plan to ensure adequate funding is raised.</a:t>
            </a:r>
          </a:p>
          <a:p>
            <a:pPr marL="0" marR="0" lvl="0" indent="0" algn="l" defTabSz="91418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6.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Monitors progress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CIP’s performance management mechanisms measure the extent of activity implementation and help ensure that the country’s FP program is meeting its objectives, ensuring coordination, and guiding any necessary course corrections. </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4</a:t>
            </a:fld>
            <a:endParaRPr lang="en-US"/>
          </a:p>
        </p:txBody>
      </p:sp>
    </p:spTree>
    <p:extLst>
      <p:ext uri="{BB962C8B-B14F-4D97-AF65-F5344CB8AC3E}">
        <p14:creationId xmlns:p14="http://schemas.microsoft.com/office/powerpoint/2010/main" val="329758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All components of an FP program can be addressed and budgeted for in the CIP:</a:t>
            </a:r>
          </a:p>
          <a:p>
            <a:r>
              <a:rPr lang="en-US" sz="1200" dirty="0" smtClean="0"/>
              <a:t>- Demand creation</a:t>
            </a:r>
          </a:p>
          <a:p>
            <a:r>
              <a:rPr lang="en-US" sz="1200" dirty="0" smtClean="0"/>
              <a:t>- Service delivery and access</a:t>
            </a:r>
          </a:p>
          <a:p>
            <a:r>
              <a:rPr lang="en-US" sz="1200" dirty="0" smtClean="0"/>
              <a:t>- Contraceptive security (including</a:t>
            </a:r>
            <a:r>
              <a:rPr lang="en-US" sz="1200" baseline="0" dirty="0" smtClean="0"/>
              <a:t> </a:t>
            </a:r>
            <a:r>
              <a:rPr lang="en-US" sz="1200" dirty="0" smtClean="0"/>
              <a:t>commodity procurement and supply chain management)</a:t>
            </a:r>
          </a:p>
          <a:p>
            <a:r>
              <a:rPr lang="en-US" sz="1200" dirty="0" smtClean="0"/>
              <a:t>-</a:t>
            </a:r>
            <a:r>
              <a:rPr lang="en-US" sz="1200" baseline="0" dirty="0" smtClean="0"/>
              <a:t> Policy and enabling environment (includes </a:t>
            </a:r>
            <a:r>
              <a:rPr lang="en-US" sz="1200" dirty="0" smtClean="0"/>
              <a:t>advocacy)</a:t>
            </a:r>
          </a:p>
          <a:p>
            <a:r>
              <a:rPr lang="en-US" sz="1200" dirty="0" smtClean="0"/>
              <a:t>- Financing</a:t>
            </a:r>
            <a:r>
              <a:rPr lang="en-US" sz="1200" baseline="0" dirty="0" smtClean="0"/>
              <a:t> </a:t>
            </a:r>
          </a:p>
          <a:p>
            <a:r>
              <a:rPr lang="en-US" sz="1200" baseline="0" dirty="0" smtClean="0"/>
              <a:t>- Stewardship, management, and accountability (including aspects of </a:t>
            </a:r>
            <a:r>
              <a:rPr lang="en-US" sz="1200" dirty="0" smtClean="0"/>
              <a:t>supervision, training, and monitoring and evaluation)</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5</a:t>
            </a:fld>
            <a:endParaRPr lang="en-US"/>
          </a:p>
        </p:txBody>
      </p:sp>
    </p:spTree>
    <p:extLst>
      <p:ext uri="{BB962C8B-B14F-4D97-AF65-F5344CB8AC3E}">
        <p14:creationId xmlns:p14="http://schemas.microsoft.com/office/powerpoint/2010/main" val="1654770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A number of countries have or are doing CIPs—</a:t>
            </a:r>
            <a:r>
              <a:rPr lang="en-US" baseline="0" dirty="0" smtClean="0">
                <a:solidFill>
                  <a:srgbClr val="FF0000"/>
                </a:solidFill>
              </a:rPr>
              <a:t>either in response to their FP2020 commitments or the Ouagadougou Partnership goals from 2011 (reach an additional 1,000,000 women in the region with contraception by 2015). </a:t>
            </a:r>
          </a:p>
          <a:p>
            <a:endParaRPr lang="en-US" baseline="0" dirty="0" smtClean="0">
              <a:solidFill>
                <a:srgbClr val="FF0000"/>
              </a:solidFill>
            </a:endParaRPr>
          </a:p>
          <a:p>
            <a:r>
              <a:rPr lang="en-US" baseline="0" dirty="0" smtClean="0">
                <a:solidFill>
                  <a:srgbClr val="FF0000"/>
                </a:solidFill>
              </a:rPr>
              <a:t>As of the end of </a:t>
            </a:r>
            <a:r>
              <a:rPr lang="en-US" b="1" baseline="0" dirty="0" smtClean="0">
                <a:solidFill>
                  <a:srgbClr val="FF0000"/>
                </a:solidFill>
              </a:rPr>
              <a:t>[2014], </a:t>
            </a:r>
            <a:r>
              <a:rPr lang="en-US" baseline="0" dirty="0" smtClean="0">
                <a:solidFill>
                  <a:srgbClr val="FF0000"/>
                </a:solidFill>
              </a:rPr>
              <a:t>the following countries have developed CIPs:</a:t>
            </a:r>
          </a:p>
          <a:p>
            <a:r>
              <a:rPr lang="en-US" sz="1200" dirty="0" smtClean="0"/>
              <a:t>Bangladesh, Benin,</a:t>
            </a:r>
            <a:r>
              <a:rPr lang="en-US" sz="1200" baseline="0" dirty="0" smtClean="0"/>
              <a:t> B</a:t>
            </a:r>
            <a:r>
              <a:rPr lang="en-US" sz="1200" dirty="0" smtClean="0"/>
              <a:t>urkina Faso, Cameroon, Côte d’Ivoire, Democratic Republic of the Congo,</a:t>
            </a:r>
            <a:r>
              <a:rPr lang="en-US" sz="1200" baseline="0" dirty="0" smtClean="0"/>
              <a:t> </a:t>
            </a:r>
            <a:r>
              <a:rPr lang="en-US" sz="1200" dirty="0" smtClean="0"/>
              <a:t>Guinea, Kenya, Mali, Mauritania, Niger, Nigeria (Federal &amp; </a:t>
            </a:r>
            <a:r>
              <a:rPr lang="en-US" sz="1200" dirty="0" err="1" smtClean="0"/>
              <a:t>Gombe</a:t>
            </a:r>
            <a:r>
              <a:rPr lang="en-US" sz="1200" dirty="0" smtClean="0"/>
              <a:t> State), Senegal,</a:t>
            </a:r>
            <a:r>
              <a:rPr lang="en-US" sz="1200" baseline="0" dirty="0" smtClean="0"/>
              <a:t> Tanzania, </a:t>
            </a:r>
            <a:r>
              <a:rPr lang="en-US" sz="1200" dirty="0" smtClean="0"/>
              <a:t>Togo, Uganda, Zambia</a:t>
            </a:r>
            <a:r>
              <a:rPr lang="en-US" sz="1200" baseline="0" dirty="0" smtClean="0"/>
              <a:t> </a:t>
            </a:r>
            <a:r>
              <a:rPr lang="en-US" sz="1200" b="1" dirty="0" smtClean="0">
                <a:solidFill>
                  <a:schemeClr val="dk1"/>
                </a:solidFill>
              </a:rPr>
              <a:t>[</a:t>
            </a:r>
            <a:r>
              <a:rPr lang="en-US" sz="1200" b="1" dirty="0" smtClean="0">
                <a:solidFill>
                  <a:srgbClr val="FF0000"/>
                </a:solidFill>
              </a:rPr>
              <a:t>Update</a:t>
            </a:r>
            <a:r>
              <a:rPr lang="en-US" sz="1200" b="1" baseline="0" dirty="0" smtClean="0">
                <a:solidFill>
                  <a:srgbClr val="FF0000"/>
                </a:solidFill>
              </a:rPr>
              <a:t> the list and graphic with the latest country information, or if a map is unavailable, remove the graphic]</a:t>
            </a:r>
            <a:endParaRPr lang="en-US" sz="1200" b="1"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6</a:t>
            </a:fld>
            <a:endParaRPr lang="en-US"/>
          </a:p>
        </p:txBody>
      </p:sp>
    </p:spTree>
    <p:extLst>
      <p:ext uri="{BB962C8B-B14F-4D97-AF65-F5344CB8AC3E}">
        <p14:creationId xmlns:p14="http://schemas.microsoft.com/office/powerpoint/2010/main" val="1455143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Supporting</a:t>
            </a:r>
            <a:r>
              <a:rPr lang="en-US" baseline="0" dirty="0" smtClean="0"/>
              <a:t> points for the bullets. These are just a few examples; </a:t>
            </a:r>
            <a:r>
              <a:rPr lang="en-US" b="1" baseline="0" dirty="0" smtClean="0"/>
              <a:t>you may want to research some other examples to include. Add details into the slide as needed.</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dirty="0" smtClean="0"/>
              <a:t>CIPs provided guidance for reaching </a:t>
            </a:r>
            <a:r>
              <a:rPr lang="en-US" baseline="0" dirty="0" smtClean="0"/>
              <a:t>country level FP goals</a:t>
            </a:r>
          </a:p>
          <a:p>
            <a:pPr marL="628542" lvl="1" indent="-171450">
              <a:buFont typeface="Arial" panose="020B0604020202020204" pitchFamily="34" charset="0"/>
              <a:buChar char="•"/>
            </a:pPr>
            <a:r>
              <a:rPr lang="en-US" baseline="0" dirty="0" smtClean="0"/>
              <a:t>In Kenya, the Division of Reproductive Health decided to do a CIP to help the country better meet FP demand by increasing the CPR to 56% by 2015, up from 46%</a:t>
            </a:r>
          </a:p>
          <a:p>
            <a:pPr marL="628542" lvl="1" indent="-171450">
              <a:buFont typeface="Arial" panose="020B0604020202020204" pitchFamily="34" charset="0"/>
              <a:buChar char="•"/>
            </a:pPr>
            <a:r>
              <a:rPr lang="en-US" baseline="0" dirty="0" smtClean="0"/>
              <a:t>In Senegal, the government developed a CIP in preparation for making commitments to specific activities and to ask for resources at the 2012 London Summit</a:t>
            </a:r>
          </a:p>
          <a:p>
            <a:pPr marL="628542" lvl="1" indent="-171450">
              <a:buFont typeface="Arial" panose="020B0604020202020204" pitchFamily="34" charset="0"/>
              <a:buChar char="•"/>
            </a:pPr>
            <a:r>
              <a:rPr lang="en-US" baseline="0" dirty="0" smtClean="0"/>
              <a:t>In Tanzania, stakeholders used the CIP to determine what funds were needed and could be mobilized to meet FP goals in existing plans</a:t>
            </a:r>
          </a:p>
          <a:p>
            <a:pPr marL="628542" lvl="1" indent="-171450">
              <a:buFont typeface="Arial" panose="020B0604020202020204" pitchFamily="34" charset="0"/>
              <a:buChar char="•"/>
            </a:pPr>
            <a:r>
              <a:rPr lang="en-US" baseline="0" dirty="0" smtClean="0"/>
              <a:t>In Burkina Faso, the CIP will support the government’s ambitious Ouagadougou Partnership commitment of increasing its CPR to 25 percent by 2015, which will require an additional 332,000 new modern contraceptive users; fully implementing the CIP will provide access to modern contraceptives for an additional 399,000 women by 2015</a:t>
            </a:r>
          </a:p>
          <a:p>
            <a:pPr marL="457092" lvl="1" indent="0">
              <a:buFont typeface="Arial" panose="020B0604020202020204" pitchFamily="34" charset="0"/>
              <a:buNone/>
            </a:pPr>
            <a:endParaRPr lang="en-US" baseline="0" dirty="0" smtClean="0"/>
          </a:p>
          <a:p>
            <a:pPr marL="171450" lvl="0" indent="-171450">
              <a:buFont typeface="Arial" panose="020B0604020202020204" pitchFamily="34" charset="0"/>
              <a:buChar char="•"/>
            </a:pPr>
            <a:r>
              <a:rPr lang="en-US" baseline="0" dirty="0" smtClean="0"/>
              <a:t>CIPs promoted greater action, accountability, and advocacy</a:t>
            </a:r>
          </a:p>
          <a:p>
            <a:pPr marL="633413" lvl="1" indent="-177800">
              <a:buFont typeface="Arial" panose="020B0604020202020204" pitchFamily="34" charset="0"/>
              <a:buChar char="•"/>
            </a:pPr>
            <a:r>
              <a:rPr lang="en-US" sz="1800" dirty="0" smtClean="0">
                <a:solidFill>
                  <a:schemeClr val="tx2"/>
                </a:solidFill>
              </a:rPr>
              <a:t>Additional staff hired in Zambia to support the FP program, including dedicated staff to monitor CIP implementation</a:t>
            </a:r>
          </a:p>
          <a:p>
            <a:pPr marL="633413" lvl="1" indent="-177800">
              <a:buFont typeface="Arial" panose="020B0604020202020204" pitchFamily="34" charset="0"/>
              <a:buChar char="•"/>
            </a:pPr>
            <a:r>
              <a:rPr lang="en-US" sz="1800" dirty="0" smtClean="0">
                <a:solidFill>
                  <a:schemeClr val="tx2"/>
                </a:solidFill>
              </a:rPr>
              <a:t>New budget line item in Tanzania national budget for contraceptive commodities,</a:t>
            </a:r>
            <a:r>
              <a:rPr lang="en-US" sz="1800" baseline="0" dirty="0" smtClean="0">
                <a:solidFill>
                  <a:schemeClr val="tx2"/>
                </a:solidFill>
              </a:rPr>
              <a:t> </a:t>
            </a:r>
            <a:r>
              <a:rPr lang="en-US" sz="1800" baseline="0" dirty="0" smtClean="0"/>
              <a:t>and sharp increases in funding for family planning </a:t>
            </a:r>
            <a:endParaRPr lang="en-US" sz="1800" dirty="0" smtClean="0">
              <a:solidFill>
                <a:schemeClr val="tx2"/>
              </a:solidFill>
            </a:endParaRPr>
          </a:p>
          <a:p>
            <a:pPr marL="633413" lvl="1" indent="-177800">
              <a:buFont typeface="Arial" panose="020B0604020202020204" pitchFamily="34" charset="0"/>
              <a:buChar char="•"/>
            </a:pPr>
            <a:r>
              <a:rPr lang="en-US" sz="1800" dirty="0" smtClean="0">
                <a:solidFill>
                  <a:schemeClr val="tx2"/>
                </a:solidFill>
              </a:rPr>
              <a:t>Re-focused investments in Tanzania in underperforming regions</a:t>
            </a:r>
          </a:p>
          <a:p>
            <a:pPr marL="633413" lvl="1" indent="-177800">
              <a:buFont typeface="Arial" panose="020B0604020202020204" pitchFamily="34" charset="0"/>
              <a:buChar char="•"/>
            </a:pPr>
            <a:r>
              <a:rPr lang="en-US" dirty="0" smtClean="0"/>
              <a:t>The Government of Zambia and advocates worked together to institute</a:t>
            </a:r>
            <a:r>
              <a:rPr lang="en-US" baseline="0" dirty="0" smtClean="0"/>
              <a:t> </a:t>
            </a:r>
            <a:r>
              <a:rPr lang="en-US" dirty="0" smtClean="0"/>
              <a:t>a separate RH commodity budget line item and allocated $9.3 million for fiscal year 2014 for RH supplies– advocates estimate</a:t>
            </a:r>
            <a:r>
              <a:rPr lang="en-US" baseline="0" dirty="0" smtClean="0"/>
              <a:t> this is double previous commitments</a:t>
            </a:r>
          </a:p>
          <a:p>
            <a:pPr marL="633413" lvl="1" indent="-177800">
              <a:buFont typeface="Arial" panose="020B0604020202020204" pitchFamily="34" charset="0"/>
              <a:buChar char="•"/>
            </a:pPr>
            <a:endParaRPr lang="en-US" dirty="0" smtClean="0"/>
          </a:p>
          <a:p>
            <a:pPr marL="171450" indent="-171450">
              <a:buFont typeface="Arial" panose="020B0604020202020204" pitchFamily="34" charset="0"/>
              <a:buChar char="•"/>
            </a:pPr>
            <a:r>
              <a:rPr lang="en-US" sz="2400" dirty="0" smtClean="0"/>
              <a:t>CIPs</a:t>
            </a:r>
            <a:r>
              <a:rPr lang="en-US" sz="2400" baseline="0" dirty="0" smtClean="0"/>
              <a:t> s</a:t>
            </a:r>
            <a:r>
              <a:rPr lang="en-US" sz="2400" dirty="0" smtClean="0"/>
              <a:t>upported expanded services</a:t>
            </a:r>
          </a:p>
          <a:p>
            <a:pPr marL="633413" lvl="1" indent="-177800">
              <a:buFont typeface="Arial" panose="020B0604020202020204" pitchFamily="34" charset="0"/>
              <a:buChar char="•"/>
            </a:pPr>
            <a:r>
              <a:rPr lang="en-US" sz="1800" dirty="0" smtClean="0"/>
              <a:t>Integration of new community-based services for </a:t>
            </a:r>
            <a:r>
              <a:rPr lang="en-US" sz="1800" dirty="0" err="1" smtClean="0"/>
              <a:t>injectables</a:t>
            </a:r>
            <a:r>
              <a:rPr lang="en-US" sz="1800" dirty="0" smtClean="0"/>
              <a:t> into broader program in Nigeria’s </a:t>
            </a:r>
            <a:r>
              <a:rPr lang="en-US" sz="1800" dirty="0" err="1" smtClean="0"/>
              <a:t>Gombe</a:t>
            </a:r>
            <a:r>
              <a:rPr lang="en-US" sz="1800" dirty="0" smtClean="0"/>
              <a:t> State </a:t>
            </a:r>
          </a:p>
          <a:p>
            <a:pPr marL="633413" lvl="1" indent="-177800">
              <a:buFont typeface="Arial" panose="020B0604020202020204" pitchFamily="34" charset="0"/>
              <a:buChar char="•"/>
            </a:pPr>
            <a:r>
              <a:rPr lang="en-US" sz="1800" dirty="0" smtClean="0"/>
              <a:t>Development and roll-out of new sex education curricula for Zambian public schools</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7</a:t>
            </a:fld>
            <a:endParaRPr lang="en-US"/>
          </a:p>
        </p:txBody>
      </p:sp>
    </p:spTree>
    <p:extLst>
      <p:ext uri="{BB962C8B-B14F-4D97-AF65-F5344CB8AC3E}">
        <p14:creationId xmlns:p14="http://schemas.microsoft.com/office/powerpoint/2010/main" val="2195269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CIP products typically completed prior to plan launch:</a:t>
            </a:r>
          </a:p>
          <a:p>
            <a:pPr marL="171450" indent="-171450">
              <a:buFont typeface="Arial" panose="020B0604020202020204" pitchFamily="34" charset="0"/>
              <a:buChar char="•"/>
            </a:pPr>
            <a:r>
              <a:rPr lang="en-US" dirty="0" smtClean="0"/>
              <a:t>A National Action Plan for Family Planning</a:t>
            </a:r>
          </a:p>
          <a:p>
            <a:pPr marL="171450" indent="-171450">
              <a:buFont typeface="Arial" panose="020B0604020202020204" pitchFamily="34" charset="0"/>
              <a:buChar char="•"/>
            </a:pPr>
            <a:r>
              <a:rPr lang="en-US" dirty="0" smtClean="0"/>
              <a:t>A detailed list of activities to be implemented with a corresponding timeline</a:t>
            </a:r>
          </a:p>
          <a:p>
            <a:pPr marL="171450" indent="-171450">
              <a:buFont typeface="Arial" panose="020B0604020202020204" pitchFamily="34" charset="0"/>
              <a:buChar char="•"/>
            </a:pPr>
            <a:r>
              <a:rPr lang="en-US" dirty="0" smtClean="0"/>
              <a:t>Detailed activity-based budgets</a:t>
            </a:r>
          </a:p>
          <a:p>
            <a:pPr marL="171450" indent="-171450">
              <a:buFont typeface="Arial" panose="020B0604020202020204" pitchFamily="34" charset="0"/>
              <a:buChar char="•"/>
            </a:pPr>
            <a:r>
              <a:rPr lang="en-US" dirty="0" smtClean="0"/>
              <a:t>A financial gap analysis</a:t>
            </a:r>
          </a:p>
          <a:p>
            <a:pPr marL="171450" indent="-171450">
              <a:buFont typeface="Arial" panose="020B0604020202020204" pitchFamily="34" charset="0"/>
              <a:buChar char="•"/>
            </a:pPr>
            <a:r>
              <a:rPr lang="en-US" dirty="0" smtClean="0"/>
              <a:t>Impact estimates of demographic, health, and economic impacts</a:t>
            </a:r>
          </a:p>
          <a:p>
            <a:pPr marL="171450" indent="-171450">
              <a:buFont typeface="Arial" panose="020B0604020202020204" pitchFamily="34" charset="0"/>
              <a:buChar char="•"/>
            </a:pPr>
            <a:r>
              <a:rPr lang="en-US" dirty="0" smtClean="0"/>
              <a:t>A national landscape analysis for family planning</a:t>
            </a:r>
          </a:p>
          <a:p>
            <a:pPr marL="171450" indent="-171450">
              <a:buFont typeface="Arial" panose="020B0604020202020204" pitchFamily="34" charset="0"/>
              <a:buChar char="•"/>
            </a:pPr>
            <a:r>
              <a:rPr lang="en-US" dirty="0" smtClean="0"/>
              <a:t>Monitoring and evaluation (M&amp;E) tools</a:t>
            </a:r>
          </a:p>
          <a:p>
            <a:endParaRPr lang="en-US" dirty="0" smtClean="0"/>
          </a:p>
          <a:p>
            <a:pPr marL="0" indent="0">
              <a:buNone/>
            </a:pPr>
            <a:endParaRPr lang="en-US" dirty="0" smtClean="0"/>
          </a:p>
          <a:p>
            <a:pPr marL="0" indent="0">
              <a:buNone/>
            </a:pPr>
            <a:r>
              <a:rPr lang="en-US" dirty="0" smtClean="0"/>
              <a:t>Optional products include:</a:t>
            </a:r>
          </a:p>
          <a:p>
            <a:r>
              <a:rPr lang="en-US" dirty="0" smtClean="0"/>
              <a:t>Regional</a:t>
            </a:r>
            <a:r>
              <a:rPr lang="en-US" baseline="0" dirty="0" smtClean="0"/>
              <a:t> </a:t>
            </a:r>
            <a:r>
              <a:rPr lang="en-US" dirty="0" smtClean="0"/>
              <a:t>activity</a:t>
            </a:r>
            <a:r>
              <a:rPr lang="en-US" baseline="0" dirty="0" smtClean="0"/>
              <a:t> plans</a:t>
            </a:r>
            <a:r>
              <a:rPr lang="en-US" dirty="0" smtClean="0"/>
              <a:t> and budgets</a:t>
            </a:r>
          </a:p>
          <a:p>
            <a:r>
              <a:rPr lang="en-US" dirty="0" smtClean="0"/>
              <a:t>Marketing and communications materials (e.g., brochures)</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9</a:t>
            </a:fld>
            <a:endParaRPr lang="en-US"/>
          </a:p>
        </p:txBody>
      </p:sp>
    </p:spTree>
    <p:extLst>
      <p:ext uri="{BB962C8B-B14F-4D97-AF65-F5344CB8AC3E}">
        <p14:creationId xmlns:p14="http://schemas.microsoft.com/office/powerpoint/2010/main" val="250506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Based on the experiences of countries, partners, and donors that have been involved in CIP development thus far, a 10-step process has been developed to provide guidance and standards to those just beginning the CIP process, </a:t>
            </a:r>
            <a:r>
              <a:rPr lang="en-US" sz="1200" baseline="0" dirty="0" smtClean="0"/>
              <a:t>as well as common tools and processes for those already engaged in CIP development and implementation. The 10-step process is </a:t>
            </a:r>
            <a:r>
              <a:rPr lang="en-US" sz="1200" dirty="0" smtClean="0"/>
              <a:t>also meant to standardize plans and processes associated with CIP development as more and more countries develop </a:t>
            </a:r>
            <a:r>
              <a:rPr lang="en-US" sz="1200" dirty="0" err="1" smtClean="0"/>
              <a:t>costed</a:t>
            </a:r>
            <a:r>
              <a:rPr lang="en-US" sz="1200" dirty="0" smtClean="0"/>
              <a:t> strategic</a:t>
            </a:r>
            <a:r>
              <a:rPr lang="en-US" sz="1200" baseline="0" dirty="0" smtClean="0"/>
              <a:t> plans for family planning</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0A0F62FC-F4B6-3940-ACC8-B34E933CAAC0}" type="slidenum">
              <a:rPr lang="en-US" smtClean="0"/>
              <a:t>10</a:t>
            </a:fld>
            <a:endParaRPr lang="en-US"/>
          </a:p>
        </p:txBody>
      </p:sp>
    </p:spTree>
    <p:extLst>
      <p:ext uri="{BB962C8B-B14F-4D97-AF65-F5344CB8AC3E}">
        <p14:creationId xmlns:p14="http://schemas.microsoft.com/office/powerpoint/2010/main" val="31352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2315B-0E5C-2D49-918A-3211CB6FFDC6}"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379968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315B-0E5C-2D49-918A-3211CB6FFDC6}"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309551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315B-0E5C-2D49-918A-3211CB6FFDC6}"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2924153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315B-0E5C-2D49-918A-3211CB6FFDC6}"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2346068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2315B-0E5C-2D49-918A-3211CB6FFDC6}"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397807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2315B-0E5C-2D49-918A-3211CB6FFDC6}"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381045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2315B-0E5C-2D49-918A-3211CB6FFDC6}"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346669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2315B-0E5C-2D49-918A-3211CB6FFDC6}"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413392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315B-0E5C-2D49-918A-3211CB6FFDC6}"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2644080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315B-0E5C-2D49-918A-3211CB6FFDC6}"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149170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315B-0E5C-2D49-918A-3211CB6FFDC6}"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397F-8824-4948-8B3C-1A4A1FD143B9}" type="slidenum">
              <a:rPr lang="en-US" smtClean="0"/>
              <a:t>‹#›</a:t>
            </a:fld>
            <a:endParaRPr lang="en-US"/>
          </a:p>
        </p:txBody>
      </p:sp>
    </p:spTree>
    <p:extLst>
      <p:ext uri="{BB962C8B-B14F-4D97-AF65-F5344CB8AC3E}">
        <p14:creationId xmlns:p14="http://schemas.microsoft.com/office/powerpoint/2010/main" val="141885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315B-0E5C-2D49-918A-3211CB6FFDC6}" type="datetimeFigureOut">
              <a:rPr lang="en-US" smtClean="0"/>
              <a:t>3/18/2019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397F-8824-4948-8B3C-1A4A1FD143B9}" type="slidenum">
              <a:rPr lang="en-US" smtClean="0"/>
              <a:t>‹#›</a:t>
            </a:fld>
            <a:endParaRPr lang="en-US"/>
          </a:p>
        </p:txBody>
      </p:sp>
    </p:spTree>
    <p:extLst>
      <p:ext uri="{BB962C8B-B14F-4D97-AF65-F5344CB8AC3E}">
        <p14:creationId xmlns:p14="http://schemas.microsoft.com/office/powerpoint/2010/main" val="2717892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0"/>
            <a:ext cx="9144000" cy="1812290"/>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271527" y="3084720"/>
            <a:ext cx="7277720" cy="1846659"/>
          </a:xfrm>
          <a:prstGeom prst="rect">
            <a:avLst/>
          </a:prstGeom>
          <a:noFill/>
        </p:spPr>
        <p:txBody>
          <a:bodyPr wrap="square" rtlCol="0">
            <a:spAutoFit/>
          </a:bodyPr>
          <a:lstStyle/>
          <a:p>
            <a:pPr>
              <a:lnSpc>
                <a:spcPct val="114000"/>
              </a:lnSpc>
            </a:pPr>
            <a:r>
              <a:rPr lang="en-US" sz="5000" dirty="0" err="1" smtClean="0">
                <a:solidFill>
                  <a:srgbClr val="58BDA2"/>
                </a:solidFill>
                <a:latin typeface="Arial"/>
                <a:cs typeface="Arial"/>
              </a:rPr>
              <a:t>Costed</a:t>
            </a:r>
            <a:r>
              <a:rPr lang="en-US" sz="5000" dirty="0" smtClean="0">
                <a:solidFill>
                  <a:srgbClr val="58BDA2"/>
                </a:solidFill>
                <a:latin typeface="Arial"/>
                <a:cs typeface="Arial"/>
              </a:rPr>
              <a:t> Implementation Plans for FP2020</a:t>
            </a:r>
          </a:p>
        </p:txBody>
      </p:sp>
      <p:pic>
        <p:nvPicPr>
          <p:cNvPr id="8" name="Picture 7" descr="Screen Shot 2014-11-05 at 1.20.5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478" y="5987450"/>
            <a:ext cx="1338912" cy="446304"/>
          </a:xfrm>
          <a:prstGeom prst="rect">
            <a:avLst/>
          </a:prstGeom>
        </p:spPr>
      </p:pic>
      <p:sp>
        <p:nvSpPr>
          <p:cNvPr id="32" name="Rectangle 31"/>
          <p:cNvSpPr/>
          <p:nvPr/>
        </p:nvSpPr>
        <p:spPr>
          <a:xfrm>
            <a:off x="309660" y="2581357"/>
            <a:ext cx="3686584" cy="1031051"/>
          </a:xfrm>
          <a:prstGeom prst="rect">
            <a:avLst/>
          </a:prstGeom>
        </p:spPr>
        <p:txBody>
          <a:bodyPr wrap="square">
            <a:spAutoFit/>
          </a:bodyPr>
          <a:lstStyle/>
          <a:p>
            <a:r>
              <a:rPr lang="en-US" sz="1200" b="1" dirty="0" smtClean="0">
                <a:solidFill>
                  <a:srgbClr val="58BDA2"/>
                </a:solidFill>
                <a:latin typeface="Arial"/>
                <a:cs typeface="Arial"/>
              </a:rPr>
              <a:t>Date:</a:t>
            </a:r>
            <a:r>
              <a:rPr lang="en-US" sz="1200" dirty="0" smtClean="0">
                <a:solidFill>
                  <a:srgbClr val="58BDA2"/>
                </a:solidFill>
                <a:latin typeface="Arial"/>
                <a:cs typeface="Arial"/>
              </a:rPr>
              <a:t> </a:t>
            </a:r>
          </a:p>
          <a:p>
            <a:r>
              <a:rPr lang="en-US" sz="1200" b="1" dirty="0" smtClean="0">
                <a:solidFill>
                  <a:srgbClr val="58BDA2"/>
                </a:solidFill>
                <a:latin typeface="Arial"/>
                <a:cs typeface="Arial"/>
              </a:rPr>
              <a:t>Presented by:</a:t>
            </a:r>
            <a:endParaRPr lang="en-US" sz="1200" dirty="0" smtClean="0">
              <a:solidFill>
                <a:srgbClr val="58BDA2"/>
              </a:solidFill>
              <a:latin typeface="Arial"/>
              <a:cs typeface="Arial"/>
            </a:endParaRPr>
          </a:p>
          <a:p>
            <a:endParaRPr lang="en-US" sz="1200" dirty="0">
              <a:solidFill>
                <a:srgbClr val="58BDA2"/>
              </a:solidFill>
              <a:latin typeface="Arial"/>
              <a:cs typeface="Arial"/>
            </a:endParaRPr>
          </a:p>
          <a:p>
            <a:endParaRPr lang="en-US" sz="1200" dirty="0" smtClean="0">
              <a:solidFill>
                <a:srgbClr val="58BDA2"/>
              </a:solidFill>
              <a:latin typeface="Arial"/>
              <a:cs typeface="Arial"/>
            </a:endParaRPr>
          </a:p>
          <a:p>
            <a:endParaRPr lang="en-US" sz="1300" dirty="0" smtClean="0">
              <a:solidFill>
                <a:srgbClr val="58BDA2"/>
              </a:solidFill>
              <a:latin typeface="Arial"/>
              <a:cs typeface="Arial"/>
            </a:endParaRPr>
          </a:p>
        </p:txBody>
      </p:sp>
      <p:sp>
        <p:nvSpPr>
          <p:cNvPr id="10" name="TextBox 9"/>
          <p:cNvSpPr txBox="1"/>
          <p:nvPr/>
        </p:nvSpPr>
        <p:spPr>
          <a:xfrm>
            <a:off x="2059805" y="215598"/>
            <a:ext cx="5669052" cy="313932"/>
          </a:xfrm>
          <a:prstGeom prst="rect">
            <a:avLst/>
          </a:prstGeom>
          <a:noFill/>
        </p:spPr>
        <p:txBody>
          <a:bodyPr wrap="square" rtlCol="0">
            <a:spAutoFit/>
          </a:bodyPr>
          <a:lstStyle/>
          <a:p>
            <a:pPr>
              <a:lnSpc>
                <a:spcPct val="80000"/>
              </a:lnSpc>
            </a:pPr>
            <a:r>
              <a:rPr lang="en-US" dirty="0" err="1" smtClean="0">
                <a:solidFill>
                  <a:schemeClr val="bg1">
                    <a:lumMod val="65000"/>
                  </a:schemeClr>
                </a:solidFill>
                <a:latin typeface="Arial"/>
                <a:cs typeface="Arial"/>
              </a:rPr>
              <a:t>Costed</a:t>
            </a:r>
            <a:r>
              <a:rPr lang="en-US" dirty="0">
                <a:solidFill>
                  <a:schemeClr val="bg1">
                    <a:lumMod val="65000"/>
                  </a:schemeClr>
                </a:solidFill>
                <a:latin typeface="Arial"/>
                <a:cs typeface="Arial"/>
              </a:rPr>
              <a:t> </a:t>
            </a:r>
            <a:r>
              <a:rPr lang="en-US" dirty="0" smtClean="0">
                <a:solidFill>
                  <a:schemeClr val="bg1">
                    <a:lumMod val="65000"/>
                  </a:schemeClr>
                </a:solidFill>
                <a:latin typeface="Arial"/>
                <a:cs typeface="Arial"/>
              </a:rPr>
              <a:t>Implementation Plan Resource Kit</a:t>
            </a:r>
          </a:p>
        </p:txBody>
      </p:sp>
      <p:cxnSp>
        <p:nvCxnSpPr>
          <p:cNvPr id="15" name="Straight Connector 14"/>
          <p:cNvCxnSpPr/>
          <p:nvPr/>
        </p:nvCxnSpPr>
        <p:spPr>
          <a:xfrm>
            <a:off x="2153140" y="660685"/>
            <a:ext cx="6579622"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0" y="0"/>
            <a:ext cx="1828800" cy="1812290"/>
          </a:xfrm>
          <a:prstGeom prst="rect">
            <a:avLst/>
          </a:prstGeom>
          <a:solidFill>
            <a:srgbClr val="80C98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p:cNvSpPr/>
          <p:nvPr/>
        </p:nvSpPr>
        <p:spPr>
          <a:xfrm>
            <a:off x="309576" y="5640811"/>
            <a:ext cx="1091465" cy="276999"/>
          </a:xfrm>
          <a:prstGeom prst="rect">
            <a:avLst/>
          </a:prstGeom>
        </p:spPr>
        <p:txBody>
          <a:bodyPr wrap="none">
            <a:spAutoFit/>
          </a:bodyPr>
          <a:lstStyle/>
          <a:p>
            <a:r>
              <a:rPr lang="en-US" sz="1200" dirty="0" smtClean="0">
                <a:solidFill>
                  <a:schemeClr val="tx1">
                    <a:lumMod val="50000"/>
                    <a:lumOff val="50000"/>
                  </a:schemeClr>
                </a:solidFill>
                <a:latin typeface="Arial"/>
                <a:cs typeface="Arial"/>
              </a:rPr>
              <a:t>Produced by:</a:t>
            </a:r>
            <a:endParaRPr lang="en-US" sz="1200" dirty="0">
              <a:solidFill>
                <a:schemeClr val="tx1">
                  <a:lumMod val="50000"/>
                  <a:lumOff val="50000"/>
                </a:schemeClr>
              </a:solidFill>
            </a:endParaRPr>
          </a:p>
        </p:txBody>
      </p:sp>
      <p:pic>
        <p:nvPicPr>
          <p:cNvPr id="31" name="Picture 30" descr="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9805" y="894274"/>
            <a:ext cx="4376928" cy="630936"/>
          </a:xfrm>
          <a:prstGeom prst="rect">
            <a:avLst/>
          </a:prstGeom>
        </p:spPr>
      </p:pic>
      <p:pic>
        <p:nvPicPr>
          <p:cNvPr id="16" name="Picture 15"/>
          <p:cNvPicPr/>
          <p:nvPr/>
        </p:nvPicPr>
        <p:blipFill>
          <a:blip r:embed="rId5">
            <a:extLst>
              <a:ext uri="{28A0092B-C50C-407E-A947-70E740481C1C}">
                <a14:useLocalDpi xmlns:a14="http://schemas.microsoft.com/office/drawing/2010/main" val="0"/>
              </a:ext>
            </a:extLst>
          </a:blip>
          <a:stretch>
            <a:fillRect/>
          </a:stretch>
        </p:blipFill>
        <p:spPr>
          <a:xfrm>
            <a:off x="271527" y="254000"/>
            <a:ext cx="1295400" cy="1295400"/>
          </a:xfrm>
          <a:prstGeom prst="rect">
            <a:avLst/>
          </a:prstGeom>
        </p:spPr>
      </p:pic>
    </p:spTree>
    <p:extLst>
      <p:ext uri="{BB962C8B-B14F-4D97-AF65-F5344CB8AC3E}">
        <p14:creationId xmlns:p14="http://schemas.microsoft.com/office/powerpoint/2010/main" val="3474312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8512788" y="6539513"/>
            <a:ext cx="512530" cy="246221"/>
          </a:xfrm>
          <a:prstGeom prst="rect">
            <a:avLst/>
          </a:prstGeom>
          <a:noFill/>
        </p:spPr>
        <p:txBody>
          <a:bodyPr wrap="none" rtlCol="0">
            <a:spAutoFit/>
          </a:bodyPr>
          <a:lstStyle/>
          <a:p>
            <a:r>
              <a:rPr lang="en-US" sz="1000" b="1" dirty="0" smtClean="0">
                <a:solidFill>
                  <a:srgbClr val="FFFFFF"/>
                </a:solidFill>
                <a:latin typeface="Arial"/>
                <a:cs typeface="Arial"/>
              </a:rPr>
              <a:t>PG. </a:t>
            </a:r>
            <a:fld id="{31937942-D80B-3C4D-8B79-17449EC71284}" type="slidenum">
              <a:rPr lang="en-US" sz="1000" b="1" smtClean="0">
                <a:solidFill>
                  <a:srgbClr val="FFFFFF"/>
                </a:solidFill>
                <a:latin typeface="Arial"/>
                <a:cs typeface="Arial"/>
              </a:rPr>
              <a:t>10</a:t>
            </a:fld>
            <a:endParaRPr lang="en-US" sz="1000" b="1" dirty="0">
              <a:solidFill>
                <a:srgbClr val="FFFFFF"/>
              </a:solidFill>
              <a:latin typeface="Arial"/>
              <a:cs typeface="Arial"/>
            </a:endParaRPr>
          </a:p>
        </p:txBody>
      </p:sp>
      <p:sp>
        <p:nvSpPr>
          <p:cNvPr id="4" name="Rectangle 3"/>
          <p:cNvSpPr/>
          <p:nvPr/>
        </p:nvSpPr>
        <p:spPr>
          <a:xfrm>
            <a:off x="579864" y="687835"/>
            <a:ext cx="5065482" cy="707886"/>
          </a:xfrm>
          <a:prstGeom prst="rect">
            <a:avLst/>
          </a:prstGeom>
        </p:spPr>
        <p:txBody>
          <a:bodyPr wrap="square">
            <a:spAutoFit/>
          </a:bodyPr>
          <a:lstStyle/>
          <a:p>
            <a:r>
              <a:rPr lang="en-US" sz="4000" dirty="0" smtClean="0">
                <a:solidFill>
                  <a:schemeClr val="bg1"/>
                </a:solidFill>
                <a:latin typeface="Arial"/>
                <a:cs typeface="Arial"/>
              </a:rPr>
              <a:t>CIP 10-Step Process</a:t>
            </a:r>
            <a:endParaRPr lang="en-US" sz="4000" dirty="0">
              <a:solidFill>
                <a:schemeClr val="bg1"/>
              </a:solidFill>
              <a:latin typeface="Arial"/>
              <a:cs typeface="Arial"/>
            </a:endParaRPr>
          </a:p>
        </p:txBody>
      </p:sp>
      <p:sp>
        <p:nvSpPr>
          <p:cNvPr id="6" name="TextBox 5"/>
          <p:cNvSpPr txBox="1"/>
          <p:nvPr/>
        </p:nvSpPr>
        <p:spPr>
          <a:xfrm>
            <a:off x="680224" y="2002906"/>
            <a:ext cx="4237464" cy="4108817"/>
          </a:xfrm>
          <a:prstGeom prst="rect">
            <a:avLst/>
          </a:prstGeom>
          <a:noFill/>
        </p:spPr>
        <p:txBody>
          <a:bodyPr wrap="square" rtlCol="0">
            <a:spAutoFit/>
          </a:bodyPr>
          <a:lstStyle/>
          <a:p>
            <a:pPr marL="285750" indent="-285750">
              <a:spcAft>
                <a:spcPts val="1800"/>
              </a:spcAft>
              <a:buFont typeface="Arial"/>
              <a:buChar char="•"/>
            </a:pPr>
            <a:r>
              <a:rPr lang="en-US" dirty="0">
                <a:solidFill>
                  <a:srgbClr val="5A5B5E"/>
                </a:solidFill>
                <a:latin typeface="Arial"/>
                <a:cs typeface="Arial"/>
              </a:rPr>
              <a:t>10-step process established by the governments, donors, and partners experienced in CIP development and execution to date</a:t>
            </a:r>
          </a:p>
          <a:p>
            <a:pPr marL="285750" indent="-285750">
              <a:spcAft>
                <a:spcPts val="1800"/>
              </a:spcAft>
              <a:buFont typeface="Arial"/>
              <a:buChar char="•"/>
            </a:pPr>
            <a:r>
              <a:rPr lang="en-US" dirty="0">
                <a:solidFill>
                  <a:srgbClr val="5A5B5E"/>
                </a:solidFill>
                <a:latin typeface="Arial"/>
                <a:cs typeface="Arial"/>
              </a:rPr>
              <a:t>Steps cover planning, development, and execution</a:t>
            </a:r>
          </a:p>
          <a:p>
            <a:pPr marL="285750" indent="-285750">
              <a:spcAft>
                <a:spcPts val="1800"/>
              </a:spcAft>
              <a:buFont typeface="Arial"/>
              <a:buChar char="•"/>
            </a:pPr>
            <a:r>
              <a:rPr lang="en-US" dirty="0">
                <a:solidFill>
                  <a:srgbClr val="5A5B5E"/>
                </a:solidFill>
                <a:latin typeface="Arial"/>
                <a:cs typeface="Arial"/>
              </a:rPr>
              <a:t>Not every country will move through 10 steps or use all tools/templates in the CIP Resource Kit</a:t>
            </a:r>
          </a:p>
          <a:p>
            <a:pPr marL="285750" indent="-285750">
              <a:spcAft>
                <a:spcPts val="1800"/>
              </a:spcAft>
              <a:buFont typeface="Arial"/>
              <a:buChar char="•"/>
            </a:pPr>
            <a:r>
              <a:rPr lang="en-US" dirty="0">
                <a:solidFill>
                  <a:srgbClr val="5A5B5E"/>
                </a:solidFill>
                <a:latin typeface="Arial"/>
                <a:cs typeface="Arial"/>
              </a:rPr>
              <a:t>Resources available as needed to support different goals, timeframes, and budgets</a:t>
            </a:r>
          </a:p>
        </p:txBody>
      </p:sp>
      <p:sp>
        <p:nvSpPr>
          <p:cNvPr id="7" name="Rectangle 6"/>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10" name="TextBox 9"/>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10</a:t>
            </a:fld>
            <a:endParaRPr lang="en-US" sz="1000" b="1" dirty="0">
              <a:solidFill>
                <a:srgbClr val="FFFFFF"/>
              </a:solidFill>
              <a:latin typeface="Arial"/>
              <a:cs typeface="Arial"/>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296"/>
          <a:stretch/>
        </p:blipFill>
        <p:spPr>
          <a:xfrm>
            <a:off x="4917688" y="1755692"/>
            <a:ext cx="3785950" cy="4603243"/>
          </a:xfrm>
          <a:prstGeom prst="rect">
            <a:avLst/>
          </a:prstGeom>
        </p:spPr>
      </p:pic>
    </p:spTree>
    <p:extLst>
      <p:ext uri="{BB962C8B-B14F-4D97-AF65-F5344CB8AC3E}">
        <p14:creationId xmlns:p14="http://schemas.microsoft.com/office/powerpoint/2010/main" val="130780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620285" y="4579881"/>
            <a:ext cx="184666" cy="369332"/>
          </a:xfrm>
          <a:prstGeom prst="rect">
            <a:avLst/>
          </a:prstGeom>
          <a:noFill/>
        </p:spPr>
        <p:txBody>
          <a:bodyPr wrap="none" rtlCol="0">
            <a:spAutoFit/>
          </a:bodyPr>
          <a:lstStyle/>
          <a:p>
            <a:endParaRPr lang="en-US" dirty="0"/>
          </a:p>
        </p:txBody>
      </p:sp>
      <p:sp>
        <p:nvSpPr>
          <p:cNvPr id="9" name="TextBox 8"/>
          <p:cNvSpPr txBox="1"/>
          <p:nvPr/>
        </p:nvSpPr>
        <p:spPr>
          <a:xfrm>
            <a:off x="5512748" y="-607949"/>
            <a:ext cx="184666" cy="369332"/>
          </a:xfrm>
          <a:prstGeom prst="rect">
            <a:avLst/>
          </a:prstGeom>
          <a:noFill/>
        </p:spPr>
        <p:txBody>
          <a:bodyPr wrap="none" rtlCol="0">
            <a:spAutoFit/>
          </a:bodyPr>
          <a:lstStyle/>
          <a:p>
            <a:endParaRPr lang="en-US" dirty="0"/>
          </a:p>
        </p:txBody>
      </p:sp>
      <p:sp>
        <p:nvSpPr>
          <p:cNvPr id="29" name="Rectangle 28"/>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32" name="TextBox 31"/>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11</a:t>
            </a:fld>
            <a:endParaRPr lang="en-US" sz="1000" b="1" dirty="0">
              <a:solidFill>
                <a:srgbClr val="FFFFFF"/>
              </a:solidFill>
              <a:latin typeface="Arial"/>
              <a:cs typeface="Arial"/>
            </a:endParaRPr>
          </a:p>
        </p:txBody>
      </p:sp>
      <p:sp>
        <p:nvSpPr>
          <p:cNvPr id="13" name="Rectangle 12"/>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79863" y="687835"/>
            <a:ext cx="7638501" cy="707886"/>
          </a:xfrm>
          <a:prstGeom prst="rect">
            <a:avLst/>
          </a:prstGeom>
        </p:spPr>
        <p:txBody>
          <a:bodyPr wrap="square">
            <a:spAutoFit/>
          </a:bodyPr>
          <a:lstStyle/>
          <a:p>
            <a:r>
              <a:rPr lang="en-US" sz="4000" dirty="0" smtClean="0">
                <a:solidFill>
                  <a:schemeClr val="bg1"/>
                </a:solidFill>
                <a:latin typeface="Arial"/>
                <a:cs typeface="Arial"/>
              </a:rPr>
              <a:t>CIP 10-Step Process: Phase 1</a:t>
            </a:r>
            <a:endParaRPr lang="en-US" sz="4000" dirty="0">
              <a:solidFill>
                <a:schemeClr val="bg1"/>
              </a:solidFill>
              <a:latin typeface="Arial"/>
              <a:cs typeface="Arial"/>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36317" t="5854" b="72195"/>
          <a:stretch/>
        </p:blipFill>
        <p:spPr>
          <a:xfrm>
            <a:off x="1094887" y="1717286"/>
            <a:ext cx="5474725" cy="2422791"/>
          </a:xfrm>
          <a:prstGeom prst="rect">
            <a:avLst/>
          </a:prstGeom>
        </p:spPr>
      </p:pic>
    </p:spTree>
    <p:extLst>
      <p:ext uri="{BB962C8B-B14F-4D97-AF65-F5344CB8AC3E}">
        <p14:creationId xmlns:p14="http://schemas.microsoft.com/office/powerpoint/2010/main" val="3473386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620285" y="4579881"/>
            <a:ext cx="184666" cy="369332"/>
          </a:xfrm>
          <a:prstGeom prst="rect">
            <a:avLst/>
          </a:prstGeom>
          <a:noFill/>
        </p:spPr>
        <p:txBody>
          <a:bodyPr wrap="none" rtlCol="0">
            <a:spAutoFit/>
          </a:bodyPr>
          <a:lstStyle/>
          <a:p>
            <a:endParaRPr lang="en-US" dirty="0"/>
          </a:p>
        </p:txBody>
      </p:sp>
      <p:sp>
        <p:nvSpPr>
          <p:cNvPr id="9" name="TextBox 8"/>
          <p:cNvSpPr txBox="1"/>
          <p:nvPr/>
        </p:nvSpPr>
        <p:spPr>
          <a:xfrm>
            <a:off x="5512748" y="-607949"/>
            <a:ext cx="184666" cy="369332"/>
          </a:xfrm>
          <a:prstGeom prst="rect">
            <a:avLst/>
          </a:prstGeom>
          <a:noFill/>
        </p:spPr>
        <p:txBody>
          <a:bodyPr wrap="none" rtlCol="0">
            <a:spAutoFit/>
          </a:bodyPr>
          <a:lstStyle/>
          <a:p>
            <a:endParaRPr lang="en-US" dirty="0"/>
          </a:p>
        </p:txBody>
      </p:sp>
      <p:sp>
        <p:nvSpPr>
          <p:cNvPr id="29" name="Rectangle 28"/>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32" name="TextBox 31"/>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12</a:t>
            </a:fld>
            <a:endParaRPr lang="en-US" sz="1000" b="1" dirty="0">
              <a:solidFill>
                <a:srgbClr val="FFFFFF"/>
              </a:solidFill>
              <a:latin typeface="Arial"/>
              <a:cs typeface="Arial"/>
            </a:endParaRPr>
          </a:p>
        </p:txBody>
      </p:sp>
      <p:sp>
        <p:nvSpPr>
          <p:cNvPr id="13" name="Rectangle 12"/>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79863" y="687835"/>
            <a:ext cx="7638501" cy="707886"/>
          </a:xfrm>
          <a:prstGeom prst="rect">
            <a:avLst/>
          </a:prstGeom>
        </p:spPr>
        <p:txBody>
          <a:bodyPr wrap="square">
            <a:spAutoFit/>
          </a:bodyPr>
          <a:lstStyle/>
          <a:p>
            <a:r>
              <a:rPr lang="en-US" sz="4000" dirty="0" smtClean="0">
                <a:solidFill>
                  <a:schemeClr val="bg1"/>
                </a:solidFill>
                <a:latin typeface="Arial"/>
                <a:cs typeface="Arial"/>
              </a:rPr>
              <a:t>CIP 10-Step Process: Phase 2</a:t>
            </a:r>
            <a:endParaRPr lang="en-US" sz="4000" dirty="0">
              <a:solidFill>
                <a:schemeClr val="bg1"/>
              </a:solidFill>
              <a:latin typeface="Arial"/>
              <a:cs typeface="Arial"/>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36317" t="30228" b="28909"/>
          <a:stretch/>
        </p:blipFill>
        <p:spPr>
          <a:xfrm>
            <a:off x="1094887" y="1824125"/>
            <a:ext cx="5450918" cy="4490490"/>
          </a:xfrm>
          <a:prstGeom prst="rect">
            <a:avLst/>
          </a:prstGeom>
        </p:spPr>
      </p:pic>
    </p:spTree>
    <p:extLst>
      <p:ext uri="{BB962C8B-B14F-4D97-AF65-F5344CB8AC3E}">
        <p14:creationId xmlns:p14="http://schemas.microsoft.com/office/powerpoint/2010/main" val="3322995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620285" y="4579881"/>
            <a:ext cx="184666" cy="369332"/>
          </a:xfrm>
          <a:prstGeom prst="rect">
            <a:avLst/>
          </a:prstGeom>
          <a:noFill/>
        </p:spPr>
        <p:txBody>
          <a:bodyPr wrap="none" rtlCol="0">
            <a:spAutoFit/>
          </a:bodyPr>
          <a:lstStyle/>
          <a:p>
            <a:endParaRPr lang="en-US" dirty="0"/>
          </a:p>
        </p:txBody>
      </p:sp>
      <p:sp>
        <p:nvSpPr>
          <p:cNvPr id="9" name="TextBox 8"/>
          <p:cNvSpPr txBox="1"/>
          <p:nvPr/>
        </p:nvSpPr>
        <p:spPr>
          <a:xfrm>
            <a:off x="5512748" y="-607949"/>
            <a:ext cx="184666" cy="369332"/>
          </a:xfrm>
          <a:prstGeom prst="rect">
            <a:avLst/>
          </a:prstGeom>
          <a:noFill/>
        </p:spPr>
        <p:txBody>
          <a:bodyPr wrap="none" rtlCol="0">
            <a:spAutoFit/>
          </a:bodyPr>
          <a:lstStyle/>
          <a:p>
            <a:endParaRPr lang="en-US" dirty="0"/>
          </a:p>
        </p:txBody>
      </p:sp>
      <p:sp>
        <p:nvSpPr>
          <p:cNvPr id="29" name="Rectangle 28"/>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32" name="TextBox 31"/>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13</a:t>
            </a:fld>
            <a:endParaRPr lang="en-US" sz="1000" b="1" dirty="0">
              <a:solidFill>
                <a:srgbClr val="FFFFFF"/>
              </a:solidFill>
              <a:latin typeface="Arial"/>
              <a:cs typeface="Arial"/>
            </a:endParaRPr>
          </a:p>
        </p:txBody>
      </p:sp>
      <p:sp>
        <p:nvSpPr>
          <p:cNvPr id="13" name="Rectangle 12"/>
          <p:cNvSpPr/>
          <p:nvPr/>
        </p:nvSpPr>
        <p:spPr>
          <a:xfrm>
            <a:off x="-15774" y="-28740"/>
            <a:ext cx="9144000" cy="1614031"/>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79863" y="687835"/>
            <a:ext cx="7638501" cy="707886"/>
          </a:xfrm>
          <a:prstGeom prst="rect">
            <a:avLst/>
          </a:prstGeom>
        </p:spPr>
        <p:txBody>
          <a:bodyPr wrap="square">
            <a:spAutoFit/>
          </a:bodyPr>
          <a:lstStyle/>
          <a:p>
            <a:r>
              <a:rPr lang="en-US" sz="4000" dirty="0" smtClean="0">
                <a:solidFill>
                  <a:schemeClr val="bg1"/>
                </a:solidFill>
                <a:latin typeface="Arial"/>
                <a:cs typeface="Arial"/>
              </a:rPr>
              <a:t>CIP 10-Step Process: Phase 3</a:t>
            </a:r>
            <a:endParaRPr lang="en-US" sz="4000" dirty="0">
              <a:solidFill>
                <a:schemeClr val="bg1"/>
              </a:solidFill>
              <a:latin typeface="Arial"/>
              <a:cs typeface="Arial"/>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36317" t="73241" b="-1679"/>
          <a:stretch/>
        </p:blipFill>
        <p:spPr>
          <a:xfrm>
            <a:off x="1094887" y="1723487"/>
            <a:ext cx="5450918" cy="3125088"/>
          </a:xfrm>
          <a:prstGeom prst="rect">
            <a:avLst/>
          </a:prstGeom>
        </p:spPr>
      </p:pic>
    </p:spTree>
    <p:extLst>
      <p:ext uri="{BB962C8B-B14F-4D97-AF65-F5344CB8AC3E}">
        <p14:creationId xmlns:p14="http://schemas.microsoft.com/office/powerpoint/2010/main" val="6628130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468351" y="685518"/>
            <a:ext cx="7863211" cy="1077218"/>
          </a:xfrm>
          <a:prstGeom prst="rect">
            <a:avLst/>
          </a:prstGeom>
          <a:noFill/>
          <a:ln>
            <a:noFill/>
          </a:ln>
        </p:spPr>
        <p:txBody>
          <a:bodyPr wrap="square" rtlCol="0">
            <a:spAutoFit/>
          </a:bodyPr>
          <a:lstStyle/>
          <a:p>
            <a:r>
              <a:rPr lang="en-US" sz="3200" dirty="0">
                <a:solidFill>
                  <a:srgbClr val="58BDA2"/>
                </a:solidFill>
                <a:latin typeface="Arial"/>
                <a:cs typeface="Arial"/>
              </a:rPr>
              <a:t>Typical Resource Commitments </a:t>
            </a:r>
            <a:r>
              <a:rPr lang="en-US" sz="3200" dirty="0" smtClean="0">
                <a:solidFill>
                  <a:srgbClr val="58BDA2"/>
                </a:solidFill>
                <a:latin typeface="Arial"/>
                <a:cs typeface="Arial"/>
              </a:rPr>
              <a:t>for </a:t>
            </a:r>
            <a:r>
              <a:rPr lang="en-US" sz="3200" dirty="0">
                <a:solidFill>
                  <a:srgbClr val="58BDA2"/>
                </a:solidFill>
                <a:latin typeface="Arial"/>
                <a:cs typeface="Arial"/>
              </a:rPr>
              <a:t>CIP Development</a:t>
            </a:r>
            <a:endParaRPr lang="en-US" sz="3200" dirty="0" smtClean="0">
              <a:solidFill>
                <a:srgbClr val="58BDA2"/>
              </a:solidFill>
              <a:latin typeface="Arial"/>
              <a:cs typeface="Arial"/>
            </a:endParaRPr>
          </a:p>
        </p:txBody>
      </p:sp>
      <p:cxnSp>
        <p:nvCxnSpPr>
          <p:cNvPr id="23" name="Straight Connector 22"/>
          <p:cNvCxnSpPr/>
          <p:nvPr/>
        </p:nvCxnSpPr>
        <p:spPr>
          <a:xfrm>
            <a:off x="546410" y="1818491"/>
            <a:ext cx="7672038"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14</a:t>
            </a:fld>
            <a:endParaRPr lang="en-US" sz="1000" b="1" dirty="0">
              <a:solidFill>
                <a:srgbClr val="FFFFFF"/>
              </a:solidFill>
              <a:latin typeface="Arial"/>
              <a:cs typeface="Arial"/>
            </a:endParaRPr>
          </a:p>
        </p:txBody>
      </p:sp>
      <p:sp>
        <p:nvSpPr>
          <p:cNvPr id="2" name="Rectangle 1"/>
          <p:cNvSpPr/>
          <p:nvPr/>
        </p:nvSpPr>
        <p:spPr>
          <a:xfrm>
            <a:off x="4571999" y="2060696"/>
            <a:ext cx="3646449" cy="3862596"/>
          </a:xfrm>
          <a:prstGeom prst="rect">
            <a:avLst/>
          </a:prstGeom>
        </p:spPr>
        <p:txBody>
          <a:bodyPr wrap="square">
            <a:spAutoFit/>
          </a:bodyPr>
          <a:lstStyle/>
          <a:p>
            <a:pPr>
              <a:spcAft>
                <a:spcPts val="1800"/>
              </a:spcAft>
            </a:pPr>
            <a:r>
              <a:rPr lang="en-US" sz="2000" b="1" dirty="0">
                <a:solidFill>
                  <a:srgbClr val="5A5B5E"/>
                </a:solidFill>
                <a:latin typeface="Arial"/>
                <a:cs typeface="Arial"/>
              </a:rPr>
              <a:t>Partner/donor commitments</a:t>
            </a:r>
          </a:p>
          <a:p>
            <a:pPr marL="285750" indent="-285750">
              <a:spcAft>
                <a:spcPts val="1800"/>
              </a:spcAft>
              <a:buFont typeface="Arial"/>
              <a:buChar char="•"/>
            </a:pPr>
            <a:r>
              <a:rPr lang="en-US" dirty="0">
                <a:solidFill>
                  <a:srgbClr val="5A5B5E"/>
                </a:solidFill>
                <a:latin typeface="Arial"/>
                <a:cs typeface="Arial"/>
              </a:rPr>
              <a:t>Program information and feedback throughout the process</a:t>
            </a:r>
          </a:p>
          <a:p>
            <a:pPr marL="285750" indent="-285750">
              <a:spcAft>
                <a:spcPts val="1800"/>
              </a:spcAft>
              <a:buFont typeface="Arial"/>
              <a:buChar char="•"/>
            </a:pPr>
            <a:r>
              <a:rPr lang="en-US" dirty="0">
                <a:solidFill>
                  <a:srgbClr val="5A5B5E"/>
                </a:solidFill>
                <a:latin typeface="Arial"/>
                <a:cs typeface="Arial"/>
              </a:rPr>
              <a:t>Seconded staff for CIP process, part- or full-time</a:t>
            </a:r>
          </a:p>
          <a:p>
            <a:pPr marL="285750" indent="-285750">
              <a:spcAft>
                <a:spcPts val="1800"/>
              </a:spcAft>
              <a:buFont typeface="Arial"/>
              <a:buChar char="•"/>
            </a:pPr>
            <a:r>
              <a:rPr lang="en-US" dirty="0">
                <a:solidFill>
                  <a:srgbClr val="5A5B5E"/>
                </a:solidFill>
                <a:latin typeface="Arial"/>
                <a:cs typeface="Arial"/>
              </a:rPr>
              <a:t>Support for other CIP costs at request of the government (e.g., national and/or regional consultative workshops, national consultants, etc.)</a:t>
            </a:r>
          </a:p>
        </p:txBody>
      </p:sp>
      <p:sp>
        <p:nvSpPr>
          <p:cNvPr id="9" name="Rectangle 8"/>
          <p:cNvSpPr/>
          <p:nvPr/>
        </p:nvSpPr>
        <p:spPr>
          <a:xfrm>
            <a:off x="713678" y="2060696"/>
            <a:ext cx="3697336" cy="3339376"/>
          </a:xfrm>
          <a:prstGeom prst="rect">
            <a:avLst/>
          </a:prstGeom>
        </p:spPr>
        <p:txBody>
          <a:bodyPr wrap="square">
            <a:spAutoFit/>
          </a:bodyPr>
          <a:lstStyle/>
          <a:p>
            <a:pPr>
              <a:spcAft>
                <a:spcPts val="1800"/>
              </a:spcAft>
            </a:pPr>
            <a:r>
              <a:rPr lang="en-US" sz="2000" b="1" dirty="0">
                <a:solidFill>
                  <a:srgbClr val="5A5B5E"/>
                </a:solidFill>
                <a:latin typeface="Arial"/>
                <a:cs typeface="Arial"/>
              </a:rPr>
              <a:t>Ministry of Health commitments </a:t>
            </a:r>
          </a:p>
          <a:p>
            <a:pPr marL="285750" indent="-285750">
              <a:spcAft>
                <a:spcPts val="1800"/>
              </a:spcAft>
              <a:buFont typeface="Arial"/>
              <a:buChar char="•"/>
            </a:pPr>
            <a:r>
              <a:rPr lang="en-US" dirty="0">
                <a:solidFill>
                  <a:srgbClr val="5A5B5E"/>
                </a:solidFill>
                <a:latin typeface="Arial"/>
                <a:cs typeface="Arial"/>
              </a:rPr>
              <a:t>1 staff to act as MOH Focal Point</a:t>
            </a:r>
          </a:p>
          <a:p>
            <a:pPr marL="285750" indent="-285750">
              <a:spcAft>
                <a:spcPts val="1800"/>
              </a:spcAft>
              <a:buFont typeface="Arial"/>
              <a:buChar char="•"/>
            </a:pPr>
            <a:r>
              <a:rPr lang="en-US" dirty="0">
                <a:solidFill>
                  <a:srgbClr val="5A5B5E"/>
                </a:solidFill>
                <a:latin typeface="Arial"/>
                <a:cs typeface="Arial"/>
              </a:rPr>
              <a:t>1 staff to act as CIP Project Manager</a:t>
            </a:r>
          </a:p>
          <a:p>
            <a:pPr marL="285750" indent="-285750">
              <a:spcAft>
                <a:spcPts val="1800"/>
              </a:spcAft>
              <a:buFont typeface="Arial"/>
              <a:buChar char="•"/>
            </a:pPr>
            <a:r>
              <a:rPr lang="en-US" dirty="0">
                <a:solidFill>
                  <a:srgbClr val="5A5B5E"/>
                </a:solidFill>
                <a:latin typeface="Arial"/>
                <a:cs typeface="Arial"/>
              </a:rPr>
              <a:t>Office space and basic administrative support for any in-country technical assistance</a:t>
            </a:r>
          </a:p>
        </p:txBody>
      </p:sp>
    </p:spTree>
    <p:extLst>
      <p:ext uri="{BB962C8B-B14F-4D97-AF65-F5344CB8AC3E}">
        <p14:creationId xmlns:p14="http://schemas.microsoft.com/office/powerpoint/2010/main" val="3750670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751022" y="1563756"/>
            <a:ext cx="3489729" cy="3016210"/>
          </a:xfrm>
          <a:prstGeom prst="rect">
            <a:avLst/>
          </a:prstGeom>
          <a:noFill/>
        </p:spPr>
        <p:txBody>
          <a:bodyPr wrap="square" rtlCol="0">
            <a:spAutoFit/>
          </a:bodyPr>
          <a:lstStyle/>
          <a:p>
            <a:pPr>
              <a:spcAft>
                <a:spcPts val="1800"/>
              </a:spcAft>
            </a:pPr>
            <a:r>
              <a:rPr lang="en-US" sz="2000" dirty="0">
                <a:solidFill>
                  <a:srgbClr val="5A5B5E"/>
                </a:solidFill>
                <a:latin typeface="Arial"/>
                <a:cs typeface="Arial"/>
              </a:rPr>
              <a:t>[Add actions or decision points to move the process forward, e.g., </a:t>
            </a:r>
          </a:p>
          <a:p>
            <a:pPr marL="342900" indent="-342900">
              <a:spcAft>
                <a:spcPts val="1800"/>
              </a:spcAft>
              <a:buFont typeface="Arial" panose="020B0604020202020204" pitchFamily="34" charset="0"/>
              <a:buChar char="•"/>
            </a:pPr>
            <a:r>
              <a:rPr lang="en-US" sz="2000" dirty="0">
                <a:solidFill>
                  <a:srgbClr val="5A5B5E"/>
                </a:solidFill>
                <a:latin typeface="Arial"/>
                <a:cs typeface="Arial"/>
              </a:rPr>
              <a:t>Assess the MOH’s interest, needs, and resources</a:t>
            </a:r>
          </a:p>
          <a:p>
            <a:pPr marL="342900" indent="-342900">
              <a:spcAft>
                <a:spcPts val="1800"/>
              </a:spcAft>
              <a:buFont typeface="Arial" panose="020B0604020202020204" pitchFamily="34" charset="0"/>
              <a:buChar char="•"/>
            </a:pPr>
            <a:r>
              <a:rPr lang="en-US" sz="2000" dirty="0">
                <a:solidFill>
                  <a:srgbClr val="5A5B5E"/>
                </a:solidFill>
                <a:latin typeface="Arial"/>
                <a:cs typeface="Arial"/>
              </a:rPr>
              <a:t>Discuss resource gaps with donors]</a:t>
            </a:r>
          </a:p>
        </p:txBody>
      </p:sp>
      <p:sp>
        <p:nvSpPr>
          <p:cNvPr id="18" name="TextBox 17"/>
          <p:cNvSpPr txBox="1"/>
          <p:nvPr/>
        </p:nvSpPr>
        <p:spPr>
          <a:xfrm>
            <a:off x="481832" y="691388"/>
            <a:ext cx="8046523" cy="584775"/>
          </a:xfrm>
          <a:prstGeom prst="rect">
            <a:avLst/>
          </a:prstGeom>
          <a:noFill/>
          <a:ln>
            <a:noFill/>
          </a:ln>
        </p:spPr>
        <p:txBody>
          <a:bodyPr wrap="square" rtlCol="0">
            <a:spAutoFit/>
          </a:bodyPr>
          <a:lstStyle/>
          <a:p>
            <a:r>
              <a:rPr lang="en-US" sz="3200" dirty="0" smtClean="0">
                <a:solidFill>
                  <a:srgbClr val="58BDA2"/>
                </a:solidFill>
                <a:latin typeface="Arial"/>
                <a:cs typeface="Arial"/>
              </a:rPr>
              <a:t>Next Steps</a:t>
            </a:r>
          </a:p>
        </p:txBody>
      </p:sp>
      <p:cxnSp>
        <p:nvCxnSpPr>
          <p:cNvPr id="23" name="Straight Connector 22"/>
          <p:cNvCxnSpPr/>
          <p:nvPr/>
        </p:nvCxnSpPr>
        <p:spPr>
          <a:xfrm>
            <a:off x="575762" y="1329045"/>
            <a:ext cx="7664989"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0" name="Rectangle 39"/>
          <p:cNvSpPr/>
          <p:nvPr/>
        </p:nvSpPr>
        <p:spPr>
          <a:xfrm>
            <a:off x="512955" y="1563755"/>
            <a:ext cx="3924059" cy="4428461"/>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809094" y="1999203"/>
            <a:ext cx="3257909" cy="2585323"/>
          </a:xfrm>
          <a:prstGeom prst="rect">
            <a:avLst/>
          </a:prstGeom>
          <a:noFill/>
          <a:ln>
            <a:noFill/>
          </a:ln>
        </p:spPr>
        <p:txBody>
          <a:bodyPr wrap="square" rtlCol="0">
            <a:spAutoFit/>
          </a:bodyPr>
          <a:lstStyle/>
          <a:p>
            <a:pPr algn="ctr">
              <a:lnSpc>
                <a:spcPct val="90000"/>
              </a:lnSpc>
            </a:pPr>
            <a:r>
              <a:rPr lang="en-US" sz="2000" dirty="0">
                <a:solidFill>
                  <a:srgbClr val="5A5B5E"/>
                </a:solidFill>
                <a:latin typeface="Arial"/>
                <a:cs typeface="Arial"/>
              </a:rPr>
              <a:t>“</a:t>
            </a:r>
            <a:r>
              <a:rPr lang="en-US" sz="2000" dirty="0" err="1">
                <a:solidFill>
                  <a:srgbClr val="5A5B5E"/>
                </a:solidFill>
                <a:latin typeface="Arial"/>
                <a:cs typeface="Arial"/>
              </a:rPr>
              <a:t>Costed</a:t>
            </a:r>
            <a:r>
              <a:rPr lang="en-US" sz="2000" dirty="0">
                <a:solidFill>
                  <a:srgbClr val="5A5B5E"/>
                </a:solidFill>
                <a:latin typeface="Arial"/>
                <a:cs typeface="Arial"/>
              </a:rPr>
              <a:t> implementation plans are crucial for determining the financing gap and mobilizing resources. They are important for governments to determine the internal resources that have to be mobilized to fill the gap.”</a:t>
            </a:r>
          </a:p>
        </p:txBody>
      </p:sp>
      <p:sp>
        <p:nvSpPr>
          <p:cNvPr id="42" name="Rectangle 41"/>
          <p:cNvSpPr/>
          <p:nvPr/>
        </p:nvSpPr>
        <p:spPr>
          <a:xfrm>
            <a:off x="809095" y="4985735"/>
            <a:ext cx="3060428" cy="707886"/>
          </a:xfrm>
          <a:prstGeom prst="rect">
            <a:avLst/>
          </a:prstGeom>
        </p:spPr>
        <p:txBody>
          <a:bodyPr wrap="square">
            <a:spAutoFit/>
          </a:bodyPr>
          <a:lstStyle/>
          <a:p>
            <a:pPr algn="ctr"/>
            <a:r>
              <a:rPr lang="en-US" sz="1400" b="1" dirty="0" err="1">
                <a:solidFill>
                  <a:srgbClr val="58BDA2"/>
                </a:solidFill>
                <a:latin typeface="Arial"/>
                <a:cs typeface="Arial"/>
              </a:rPr>
              <a:t>Ishrat</a:t>
            </a:r>
            <a:r>
              <a:rPr lang="en-US" sz="1400" b="1" dirty="0">
                <a:solidFill>
                  <a:srgbClr val="58BDA2"/>
                </a:solidFill>
                <a:latin typeface="Arial"/>
                <a:cs typeface="Arial"/>
              </a:rPr>
              <a:t> Husain</a:t>
            </a:r>
            <a:r>
              <a:rPr lang="en-US" sz="1300" dirty="0" smtClean="0">
                <a:solidFill>
                  <a:srgbClr val="58BDA2"/>
                </a:solidFill>
                <a:latin typeface="Arial"/>
                <a:cs typeface="Arial"/>
              </a:rPr>
              <a:t>, </a:t>
            </a:r>
          </a:p>
          <a:p>
            <a:pPr algn="ctr"/>
            <a:r>
              <a:rPr lang="en-US" sz="1300" dirty="0">
                <a:solidFill>
                  <a:srgbClr val="58BDA2"/>
                </a:solidFill>
                <a:latin typeface="Arial"/>
                <a:cs typeface="Arial"/>
              </a:rPr>
              <a:t>Senior Health Adviser, </a:t>
            </a:r>
            <a:r>
              <a:rPr lang="en-US" sz="1300" dirty="0" smtClean="0">
                <a:solidFill>
                  <a:srgbClr val="58BDA2"/>
                </a:solidFill>
                <a:latin typeface="Arial"/>
                <a:cs typeface="Arial"/>
              </a:rPr>
              <a:t/>
            </a:r>
            <a:br>
              <a:rPr lang="en-US" sz="1300" dirty="0" smtClean="0">
                <a:solidFill>
                  <a:srgbClr val="58BDA2"/>
                </a:solidFill>
                <a:latin typeface="Arial"/>
                <a:cs typeface="Arial"/>
              </a:rPr>
            </a:br>
            <a:r>
              <a:rPr lang="en-US" sz="1300" dirty="0" smtClean="0">
                <a:solidFill>
                  <a:srgbClr val="58BDA2"/>
                </a:solidFill>
                <a:latin typeface="Arial"/>
                <a:cs typeface="Arial"/>
              </a:rPr>
              <a:t>Africa </a:t>
            </a:r>
            <a:r>
              <a:rPr lang="en-US" sz="1300" dirty="0">
                <a:solidFill>
                  <a:srgbClr val="58BDA2"/>
                </a:solidFill>
                <a:latin typeface="Arial"/>
                <a:cs typeface="Arial"/>
              </a:rPr>
              <a:t>Bureau, USAID</a:t>
            </a:r>
          </a:p>
        </p:txBody>
      </p: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15</a:t>
            </a:fld>
            <a:endParaRPr lang="en-US" sz="1000" b="1" dirty="0">
              <a:solidFill>
                <a:srgbClr val="FFFFFF"/>
              </a:solidFill>
              <a:latin typeface="Arial"/>
              <a:cs typeface="Arial"/>
            </a:endParaRPr>
          </a:p>
        </p:txBody>
      </p:sp>
      <p:cxnSp>
        <p:nvCxnSpPr>
          <p:cNvPr id="12" name="Straight Connector 11"/>
          <p:cNvCxnSpPr/>
          <p:nvPr/>
        </p:nvCxnSpPr>
        <p:spPr>
          <a:xfrm>
            <a:off x="903249" y="4795407"/>
            <a:ext cx="3163755"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9908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1812291"/>
            <a:ext cx="9144000" cy="504571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7" name="Rectangle 6"/>
          <p:cNvSpPr/>
          <p:nvPr/>
        </p:nvSpPr>
        <p:spPr>
          <a:xfrm>
            <a:off x="275941" y="2525871"/>
            <a:ext cx="5556147" cy="674031"/>
          </a:xfrm>
          <a:prstGeom prst="rect">
            <a:avLst/>
          </a:prstGeom>
        </p:spPr>
        <p:txBody>
          <a:bodyPr wrap="square">
            <a:spAutoFit/>
          </a:bodyPr>
          <a:lstStyle/>
          <a:p>
            <a:pPr lvl="0">
              <a:lnSpc>
                <a:spcPct val="90000"/>
              </a:lnSpc>
            </a:pPr>
            <a:r>
              <a:rPr lang="en-US" sz="1400" dirty="0" smtClean="0">
                <a:solidFill>
                  <a:schemeClr val="tx1">
                    <a:lumMod val="50000"/>
                    <a:lumOff val="50000"/>
                  </a:schemeClr>
                </a:solidFill>
                <a:latin typeface="Arial"/>
                <a:cs typeface="Arial"/>
              </a:rPr>
              <a:t>The </a:t>
            </a:r>
            <a:r>
              <a:rPr lang="en-US" sz="1400" dirty="0">
                <a:solidFill>
                  <a:schemeClr val="tx1">
                    <a:lumMod val="50000"/>
                    <a:lumOff val="50000"/>
                  </a:schemeClr>
                </a:solidFill>
                <a:latin typeface="Arial"/>
                <a:cs typeface="Arial"/>
              </a:rPr>
              <a:t>information provided in this document is not official U.S. Government information and does not necessarily represent the views or positions of the U.S. Agency for International Development</a:t>
            </a:r>
            <a:r>
              <a:rPr lang="en-US" sz="1400" dirty="0" smtClean="0">
                <a:solidFill>
                  <a:schemeClr val="tx1">
                    <a:lumMod val="50000"/>
                    <a:lumOff val="50000"/>
                  </a:schemeClr>
                </a:solidFill>
                <a:latin typeface="Arial"/>
                <a:cs typeface="Arial"/>
              </a:rPr>
              <a:t>.</a:t>
            </a:r>
          </a:p>
        </p:txBody>
      </p:sp>
      <p:sp>
        <p:nvSpPr>
          <p:cNvPr id="14" name="Rectangle 13"/>
          <p:cNvSpPr/>
          <p:nvPr/>
        </p:nvSpPr>
        <p:spPr>
          <a:xfrm>
            <a:off x="0" y="0"/>
            <a:ext cx="9144000" cy="181229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54070" y="877405"/>
            <a:ext cx="2722420" cy="707886"/>
          </a:xfrm>
          <a:prstGeom prst="rect">
            <a:avLst/>
          </a:prstGeom>
        </p:spPr>
        <p:txBody>
          <a:bodyPr wrap="none">
            <a:spAutoFit/>
          </a:bodyPr>
          <a:lstStyle/>
          <a:p>
            <a:r>
              <a:rPr lang="en-US" sz="4000" dirty="0" smtClean="0">
                <a:solidFill>
                  <a:schemeClr val="bg1"/>
                </a:solidFill>
                <a:latin typeface="Arial"/>
                <a:cs typeface="Arial"/>
              </a:rPr>
              <a:t>Thank you.</a:t>
            </a:r>
            <a:endParaRPr lang="en-US" sz="4000" dirty="0">
              <a:solidFill>
                <a:schemeClr val="bg1"/>
              </a:solidFill>
              <a:latin typeface="Arial"/>
              <a:cs typeface="Arial"/>
            </a:endParaRPr>
          </a:p>
        </p:txBody>
      </p:sp>
      <p:sp>
        <p:nvSpPr>
          <p:cNvPr id="6" name="Text Box 10"/>
          <p:cNvSpPr txBox="1"/>
          <p:nvPr/>
        </p:nvSpPr>
        <p:spPr>
          <a:xfrm>
            <a:off x="6116915" y="2525871"/>
            <a:ext cx="2867881" cy="2613122"/>
          </a:xfrm>
          <a:prstGeom prst="rect">
            <a:avLst/>
          </a:prstGeom>
          <a:noFill/>
          <a:ln>
            <a:noFill/>
          </a:ln>
          <a:effectLst/>
          <a:extLs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Contact Us</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p>
            <a:pPr marL="0" marR="0">
              <a:spcBef>
                <a:spcPts val="0"/>
              </a:spcBef>
              <a:spcAft>
                <a:spcPts val="0"/>
              </a:spcAft>
            </a:pPr>
            <a:r>
              <a:rPr lang="en-US" sz="1000" dirty="0">
                <a:effectLst/>
                <a:latin typeface="Arial" panose="020B0604020202020204" pitchFamily="34" charset="0"/>
                <a:ea typeface="MS Mincho" panose="02020609040205080304" pitchFamily="49" charset="-128"/>
                <a:cs typeface="Times New Roman" panose="02020603050405020304" pitchFamily="18" charset="0"/>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p>
            <a:pPr>
              <a:lnSpc>
                <a:spcPct val="115000"/>
              </a:lnSpc>
            </a:pPr>
            <a:r>
              <a:rPr lang="en-US" sz="1400" b="1" dirty="0" smtClean="0">
                <a:solidFill>
                  <a:srgbClr val="7F7F7F"/>
                </a:solidFill>
                <a:latin typeface="Arial" panose="020B0604020202020204" pitchFamily="34" charset="0"/>
                <a:ea typeface="MS Mincho" panose="02020609040205080304" pitchFamily="49" charset="-128"/>
                <a:cs typeface="Times New Roman" panose="02020603050405020304" pitchFamily="18" charset="0"/>
              </a:rPr>
              <a:t>Health Policy Project</a:t>
            </a:r>
          </a:p>
          <a:p>
            <a:pPr>
              <a:lnSpc>
                <a:spcPct val="115000"/>
              </a:lnSpc>
            </a:pPr>
            <a:r>
              <a:rPr lang="en-US" sz="1200" dirty="0" smtClean="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1331 Pennsylvania Ave NW</a:t>
            </a:r>
          </a:p>
          <a:p>
            <a:pPr>
              <a:lnSpc>
                <a:spcPct val="115000"/>
              </a:lnSpc>
            </a:pPr>
            <a:r>
              <a:rPr lang="en-US" sz="1200" dirty="0" smtClean="0">
                <a:solidFill>
                  <a:srgbClr val="7F7F7F"/>
                </a:solidFill>
                <a:latin typeface="Arial" panose="020B0604020202020204" pitchFamily="34" charset="0"/>
                <a:ea typeface="MS Mincho" panose="02020609040205080304" pitchFamily="49" charset="-128"/>
                <a:cs typeface="Times New Roman" panose="02020603050405020304" pitchFamily="18" charset="0"/>
              </a:rPr>
              <a:t>Suite 600</a:t>
            </a:r>
            <a:r>
              <a:rPr lang="en-US" sz="1200" dirty="0">
                <a:solidFill>
                  <a:srgbClr val="7FC78E"/>
                </a:solidFill>
                <a:effectLst/>
                <a:latin typeface="Arial" panose="020B0604020202020204" pitchFamily="34" charset="0"/>
                <a:ea typeface="MS Mincho" panose="02020609040205080304" pitchFamily="49" charset="-128"/>
                <a:cs typeface="Times New Roman" panose="02020603050405020304" pitchFamily="18" charset="0"/>
              </a:rPr>
              <a:t/>
            </a:r>
            <a:br>
              <a:rPr lang="en-US" sz="1200" dirty="0">
                <a:solidFill>
                  <a:srgbClr val="7FC78E"/>
                </a:solidFill>
                <a:effectLst/>
                <a:latin typeface="Arial" panose="020B0604020202020204" pitchFamily="34" charset="0"/>
                <a:ea typeface="MS Mincho" panose="02020609040205080304" pitchFamily="49" charset="-128"/>
                <a:cs typeface="Times New Roman" panose="02020603050405020304" pitchFamily="18" charset="0"/>
              </a:rPr>
            </a:br>
            <a:r>
              <a:rPr lang="en-US" sz="1200" b="1" dirty="0" smtClean="0">
                <a:solidFill>
                  <a:srgbClr val="7F7F7F"/>
                </a:solidFill>
                <a:latin typeface="Arial" panose="020B0604020202020204" pitchFamily="34" charset="0"/>
                <a:ea typeface="MS Mincho" panose="02020609040205080304" pitchFamily="49" charset="-128"/>
                <a:cs typeface="Times New Roman" panose="02020603050405020304" pitchFamily="18" charset="0"/>
              </a:rPr>
              <a:t>Phone: </a:t>
            </a:r>
            <a:r>
              <a:rPr lang="en-US" sz="1200" dirty="0" smtClean="0">
                <a:solidFill>
                  <a:srgbClr val="7F7F7F"/>
                </a:solidFill>
                <a:latin typeface="Arial" panose="020B0604020202020204" pitchFamily="34" charset="0"/>
                <a:ea typeface="MS Mincho" panose="02020609040205080304" pitchFamily="49" charset="-128"/>
                <a:cs typeface="Times New Roman" panose="02020603050405020304" pitchFamily="18" charset="0"/>
              </a:rPr>
              <a:t>(202) 775-9680</a:t>
            </a:r>
            <a:endParaRPr lang="en-US" dirty="0">
              <a:effectLst/>
              <a:latin typeface="Cambria" panose="02040503050406030204" pitchFamily="18" charset="0"/>
              <a:ea typeface="MS Mincho" panose="02020609040205080304" pitchFamily="49" charset="-128"/>
              <a:cs typeface="Times New Roman" panose="02020603050405020304" pitchFamily="18" charset="0"/>
            </a:endParaRPr>
          </a:p>
          <a:p>
            <a:pPr>
              <a:lnSpc>
                <a:spcPct val="115000"/>
              </a:lnSpc>
            </a:pPr>
            <a:r>
              <a:rPr lang="en-US" sz="1200" b="1" dirty="0" smtClean="0">
                <a:solidFill>
                  <a:srgbClr val="7F7F7F"/>
                </a:solidFill>
                <a:latin typeface="Arial" panose="020B0604020202020204" pitchFamily="34" charset="0"/>
                <a:ea typeface="MS Mincho" panose="02020609040205080304" pitchFamily="49" charset="-128"/>
                <a:cs typeface="Times New Roman" panose="02020603050405020304" pitchFamily="18" charset="0"/>
              </a:rPr>
              <a:t>E-mail: </a:t>
            </a:r>
            <a:r>
              <a:rPr lang="en-US" sz="1200" dirty="0" smtClean="0">
                <a:solidFill>
                  <a:srgbClr val="7F7F7F"/>
                </a:solidFill>
                <a:latin typeface="Arial" panose="020B0604020202020204" pitchFamily="34" charset="0"/>
                <a:ea typeface="MS Mincho" panose="02020609040205080304" pitchFamily="49" charset="-128"/>
                <a:cs typeface="Times New Roman" panose="02020603050405020304" pitchFamily="18" charset="0"/>
              </a:rPr>
              <a:t>policyinfo@futuresgroup.com</a:t>
            </a:r>
          </a:p>
          <a:p>
            <a:pPr>
              <a:lnSpc>
                <a:spcPct val="115000"/>
              </a:lnSpc>
            </a:pPr>
            <a:r>
              <a:rPr lang="en-US" sz="1200" dirty="0" smtClean="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www.healthpolicyproject.com</a:t>
            </a:r>
            <a:endParaRPr lang="en-US"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8" name="Text Box 12"/>
          <p:cNvSpPr txBox="1"/>
          <p:nvPr/>
        </p:nvSpPr>
        <p:spPr>
          <a:xfrm>
            <a:off x="275940" y="3564203"/>
            <a:ext cx="5556148" cy="2048946"/>
          </a:xfrm>
          <a:prstGeom prst="rect">
            <a:avLst/>
          </a:prstGeom>
          <a:noFill/>
          <a:ln>
            <a:noFill/>
          </a:ln>
          <a:effectLst/>
          <a:extLs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val="1"/>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fontAlgn="base">
              <a:spcBef>
                <a:spcPct val="0"/>
              </a:spcBef>
              <a:spcAft>
                <a:spcPct val="0"/>
              </a:spcAft>
              <a:defRPr/>
            </a:pPr>
            <a:r>
              <a:rPr lang="en-US" sz="1200" dirty="0">
                <a:solidFill>
                  <a:schemeClr val="tx1">
                    <a:lumMod val="50000"/>
                    <a:lumOff val="50000"/>
                  </a:schemeClr>
                </a:solidFill>
                <a:latin typeface="Arial"/>
              </a:rPr>
              <a:t>The Health Policy Project is a five-year cooperative agreement funded by the U.S. Agency for International Development under Agreement No. AID-OAA-A-10-00067, beginning September 30, 2010. </a:t>
            </a:r>
            <a:r>
              <a:rPr lang="en-US" sz="1200" dirty="0" smtClean="0">
                <a:solidFill>
                  <a:schemeClr val="tx1">
                    <a:lumMod val="50000"/>
                    <a:lumOff val="50000"/>
                  </a:schemeClr>
                </a:solidFill>
                <a:latin typeface="Arial"/>
              </a:rPr>
              <a:t>It </a:t>
            </a:r>
            <a:r>
              <a:rPr lang="en-US" sz="1200" dirty="0">
                <a:solidFill>
                  <a:schemeClr val="tx1">
                    <a:lumMod val="50000"/>
                    <a:lumOff val="50000"/>
                  </a:schemeClr>
                </a:solidFill>
                <a:latin typeface="Arial"/>
              </a:rPr>
              <a:t>is implemented by Futures Group, in collaboration with Plan International USA, </a:t>
            </a:r>
            <a:r>
              <a:rPr lang="en-US" sz="1200" dirty="0" err="1">
                <a:solidFill>
                  <a:schemeClr val="tx1">
                    <a:lumMod val="50000"/>
                    <a:lumOff val="50000"/>
                  </a:schemeClr>
                </a:solidFill>
                <a:latin typeface="Arial"/>
              </a:rPr>
              <a:t>Avenir</a:t>
            </a:r>
            <a:r>
              <a:rPr lang="en-US" sz="1200" dirty="0">
                <a:solidFill>
                  <a:schemeClr val="tx1">
                    <a:lumMod val="50000"/>
                    <a:lumOff val="50000"/>
                  </a:schemeClr>
                </a:solidFill>
                <a:latin typeface="Arial"/>
              </a:rPr>
              <a:t> Health (formerly Futures Institute), Partners in Population and Development, Africa Regional Office (PPD ARO), Population Reference Bureau (PRB), RTI International, and the White Ribbon Alliance for Safe Motherhood (WRA).</a:t>
            </a:r>
          </a:p>
          <a:p>
            <a:pPr marL="0" marR="0" algn="just">
              <a:spcBef>
                <a:spcPts val="0"/>
              </a:spcBef>
              <a:spcAft>
                <a:spcPts val="1050"/>
              </a:spcAft>
            </a:pPr>
            <a:endParaRPr lang="en-US" sz="1000" dirty="0">
              <a:effectLst/>
              <a:latin typeface="Times" panose="02020603050405020304" pitchFamily="18"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200" spc="-50" dirty="0">
                <a:solidFill>
                  <a:srgbClr val="7F7F7F"/>
                </a:solidFill>
                <a:effectLst/>
                <a:latin typeface="Arial" panose="020B0604020202020204" pitchFamily="34" charset="0"/>
                <a:ea typeface="MS Mincho" panose="02020609040205080304" pitchFamily="49" charset="-128"/>
                <a:cs typeface="Times New Roman" panose="02020603050405020304" pitchFamily="18" charset="0"/>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p:txBody>
      </p:sp>
      <p:cxnSp>
        <p:nvCxnSpPr>
          <p:cNvPr id="9" name="Straight Connector 8"/>
          <p:cNvCxnSpPr/>
          <p:nvPr/>
        </p:nvCxnSpPr>
        <p:spPr>
          <a:xfrm>
            <a:off x="342970" y="3343298"/>
            <a:ext cx="5411059" cy="0"/>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264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751021" y="1603857"/>
            <a:ext cx="3482218" cy="4047262"/>
          </a:xfrm>
          <a:prstGeom prst="rect">
            <a:avLst/>
          </a:prstGeom>
          <a:noFill/>
        </p:spPr>
        <p:txBody>
          <a:bodyPr wrap="square" rtlCol="0">
            <a:spAutoFit/>
          </a:bodyPr>
          <a:lstStyle/>
          <a:p>
            <a:pPr>
              <a:spcAft>
                <a:spcPts val="1800"/>
              </a:spcAft>
            </a:pPr>
            <a:r>
              <a:rPr lang="en-US" sz="2000" dirty="0">
                <a:solidFill>
                  <a:srgbClr val="5A5B5E"/>
                </a:solidFill>
                <a:latin typeface="Arial"/>
                <a:cs typeface="Arial"/>
              </a:rPr>
              <a:t>A CIP is a strategic multi-year planning document that details activities and costs for achieving our goals. </a:t>
            </a:r>
          </a:p>
          <a:p>
            <a:pPr marL="285750" indent="-285750">
              <a:buFont typeface="Arial"/>
              <a:buChar char="•"/>
            </a:pPr>
            <a:r>
              <a:rPr lang="en-US" dirty="0">
                <a:solidFill>
                  <a:srgbClr val="5A5B5E"/>
                </a:solidFill>
                <a:latin typeface="Arial"/>
                <a:cs typeface="Arial"/>
              </a:rPr>
              <a:t>[Include here any pertinent goals and/or challenges a CIP will help address, e.g., contribution of FP to country’s development goals, country’s FP goals, FP2020 commitments, estimated number of women with unmet need, etc</a:t>
            </a:r>
            <a:r>
              <a:rPr lang="en-US" dirty="0" smtClean="0">
                <a:solidFill>
                  <a:srgbClr val="5A5B5E"/>
                </a:solidFill>
                <a:latin typeface="Arial"/>
                <a:cs typeface="Arial"/>
              </a:rPr>
              <a:t>.]</a:t>
            </a:r>
            <a:endParaRPr lang="en-US" dirty="0">
              <a:solidFill>
                <a:srgbClr val="5A5B5E"/>
              </a:solidFill>
              <a:latin typeface="Arial"/>
              <a:cs typeface="Arial"/>
            </a:endParaRPr>
          </a:p>
        </p:txBody>
      </p:sp>
      <p:sp>
        <p:nvSpPr>
          <p:cNvPr id="18" name="TextBox 17"/>
          <p:cNvSpPr txBox="1"/>
          <p:nvPr/>
        </p:nvSpPr>
        <p:spPr>
          <a:xfrm>
            <a:off x="603440" y="560075"/>
            <a:ext cx="7629799" cy="584775"/>
          </a:xfrm>
          <a:prstGeom prst="rect">
            <a:avLst/>
          </a:prstGeom>
          <a:noFill/>
          <a:ln>
            <a:noFill/>
          </a:ln>
        </p:spPr>
        <p:txBody>
          <a:bodyPr wrap="square" rtlCol="0">
            <a:spAutoFit/>
          </a:bodyPr>
          <a:lstStyle/>
          <a:p>
            <a:r>
              <a:rPr lang="en-US" sz="3200" dirty="0" smtClean="0">
                <a:solidFill>
                  <a:srgbClr val="58BDA2"/>
                </a:solidFill>
                <a:latin typeface="Arial"/>
                <a:cs typeface="Arial"/>
              </a:rPr>
              <a:t>Why Do a </a:t>
            </a:r>
            <a:r>
              <a:rPr lang="en-US" sz="3200" dirty="0" err="1" smtClean="0">
                <a:solidFill>
                  <a:srgbClr val="58BDA2"/>
                </a:solidFill>
                <a:latin typeface="Arial"/>
                <a:cs typeface="Arial"/>
              </a:rPr>
              <a:t>Costed</a:t>
            </a:r>
            <a:r>
              <a:rPr lang="en-US" sz="3200" dirty="0" smtClean="0">
                <a:solidFill>
                  <a:srgbClr val="58BDA2"/>
                </a:solidFill>
                <a:latin typeface="Arial"/>
                <a:cs typeface="Arial"/>
              </a:rPr>
              <a:t> Implementation Plan?</a:t>
            </a:r>
          </a:p>
        </p:txBody>
      </p:sp>
      <p:cxnSp>
        <p:nvCxnSpPr>
          <p:cNvPr id="23" name="Straight Connector 22"/>
          <p:cNvCxnSpPr/>
          <p:nvPr/>
        </p:nvCxnSpPr>
        <p:spPr>
          <a:xfrm>
            <a:off x="603440" y="1197733"/>
            <a:ext cx="7629799"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0" name="Rectangle 39"/>
          <p:cNvSpPr/>
          <p:nvPr/>
        </p:nvSpPr>
        <p:spPr>
          <a:xfrm>
            <a:off x="481781" y="1603857"/>
            <a:ext cx="3955234" cy="4388360"/>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786608" y="2048127"/>
            <a:ext cx="3352771" cy="2554545"/>
          </a:xfrm>
          <a:prstGeom prst="rect">
            <a:avLst/>
          </a:prstGeom>
          <a:noFill/>
          <a:ln>
            <a:noFill/>
          </a:ln>
        </p:spPr>
        <p:txBody>
          <a:bodyPr wrap="square" rtlCol="0">
            <a:spAutoFit/>
          </a:bodyPr>
          <a:lstStyle/>
          <a:p>
            <a:pPr algn="ctr"/>
            <a:r>
              <a:rPr lang="en-US" sz="2000" i="1" dirty="0" smtClean="0">
                <a:solidFill>
                  <a:srgbClr val="5A5B5E"/>
                </a:solidFill>
                <a:latin typeface="Arial"/>
                <a:cs typeface="Arial"/>
              </a:rPr>
              <a:t>“The CIP has helped us to determine budgetary needs to reposition our family planning efforts. Monitoring the CIP is helping us to be more strategic in how resources are invested in the country to get results…”</a:t>
            </a:r>
          </a:p>
        </p:txBody>
      </p:sp>
      <p:sp>
        <p:nvSpPr>
          <p:cNvPr id="42" name="Rectangle 41"/>
          <p:cNvSpPr/>
          <p:nvPr/>
        </p:nvSpPr>
        <p:spPr>
          <a:xfrm>
            <a:off x="929184" y="4985735"/>
            <a:ext cx="3060428" cy="707886"/>
          </a:xfrm>
          <a:prstGeom prst="rect">
            <a:avLst/>
          </a:prstGeom>
        </p:spPr>
        <p:txBody>
          <a:bodyPr wrap="square">
            <a:spAutoFit/>
          </a:bodyPr>
          <a:lstStyle/>
          <a:p>
            <a:pPr algn="ctr"/>
            <a:r>
              <a:rPr lang="en-US" sz="1400" b="1" dirty="0" smtClean="0">
                <a:solidFill>
                  <a:srgbClr val="58BDA2"/>
                </a:solidFill>
                <a:latin typeface="Arial"/>
                <a:cs typeface="Arial"/>
              </a:rPr>
              <a:t>Maurice </a:t>
            </a:r>
            <a:r>
              <a:rPr lang="en-US" sz="1400" b="1" dirty="0" err="1" smtClean="0">
                <a:solidFill>
                  <a:srgbClr val="58BDA2"/>
                </a:solidFill>
                <a:latin typeface="Arial"/>
                <a:cs typeface="Arial"/>
              </a:rPr>
              <a:t>Hiza</a:t>
            </a:r>
            <a:r>
              <a:rPr lang="en-US" sz="1400" dirty="0" smtClean="0">
                <a:solidFill>
                  <a:srgbClr val="58BDA2"/>
                </a:solidFill>
                <a:latin typeface="Arial"/>
                <a:cs typeface="Arial"/>
              </a:rPr>
              <a:t>, </a:t>
            </a:r>
          </a:p>
          <a:p>
            <a:pPr algn="ctr"/>
            <a:r>
              <a:rPr lang="en-US" sz="1300" dirty="0" smtClean="0">
                <a:solidFill>
                  <a:srgbClr val="58BDA2"/>
                </a:solidFill>
                <a:latin typeface="Arial"/>
                <a:cs typeface="Arial"/>
              </a:rPr>
              <a:t>National Family Planning Coordinator, Government of Tanzania</a:t>
            </a:r>
          </a:p>
        </p:txBody>
      </p: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2</a:t>
            </a:fld>
            <a:endParaRPr lang="en-US" sz="1000" b="1" dirty="0">
              <a:solidFill>
                <a:srgbClr val="FFFFFF"/>
              </a:solidFill>
              <a:latin typeface="Arial"/>
              <a:cs typeface="Arial"/>
            </a:endParaRPr>
          </a:p>
        </p:txBody>
      </p:sp>
      <p:cxnSp>
        <p:nvCxnSpPr>
          <p:cNvPr id="12" name="Straight Connector 11"/>
          <p:cNvCxnSpPr/>
          <p:nvPr/>
        </p:nvCxnSpPr>
        <p:spPr>
          <a:xfrm>
            <a:off x="750103" y="4795407"/>
            <a:ext cx="3463564"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393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698091" y="1594024"/>
            <a:ext cx="7511846" cy="1785104"/>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Strategic decision making to allocate limited resources </a:t>
            </a:r>
          </a:p>
          <a:p>
            <a:pPr marL="285750" indent="-285750">
              <a:spcAft>
                <a:spcPts val="1800"/>
              </a:spcAft>
              <a:buFont typeface="Arial"/>
              <a:buChar char="•"/>
            </a:pPr>
            <a:r>
              <a:rPr lang="en-US" sz="2000" dirty="0">
                <a:solidFill>
                  <a:srgbClr val="5A5B5E"/>
                </a:solidFill>
                <a:latin typeface="Arial"/>
                <a:cs typeface="Arial"/>
              </a:rPr>
              <a:t>Realistic assessment and costing of program requirements</a:t>
            </a:r>
          </a:p>
          <a:p>
            <a:pPr marL="285750" indent="-285750">
              <a:spcAft>
                <a:spcPts val="1800"/>
              </a:spcAft>
              <a:buFont typeface="Arial"/>
              <a:buChar char="•"/>
            </a:pPr>
            <a:r>
              <a:rPr lang="en-US" sz="2000" dirty="0">
                <a:solidFill>
                  <a:srgbClr val="5A5B5E"/>
                </a:solidFill>
                <a:latin typeface="Arial"/>
                <a:cs typeface="Arial"/>
              </a:rPr>
              <a:t>Coordination and alignment of donors and stakeholders behind the government’s priorities</a:t>
            </a:r>
          </a:p>
        </p:txBody>
      </p:sp>
      <p:sp>
        <p:nvSpPr>
          <p:cNvPr id="18" name="TextBox 17"/>
          <p:cNvSpPr txBox="1"/>
          <p:nvPr/>
        </p:nvSpPr>
        <p:spPr>
          <a:xfrm>
            <a:off x="648929" y="668247"/>
            <a:ext cx="7704770" cy="584775"/>
          </a:xfrm>
          <a:prstGeom prst="rect">
            <a:avLst/>
          </a:prstGeom>
          <a:noFill/>
          <a:ln>
            <a:noFill/>
          </a:ln>
        </p:spPr>
        <p:txBody>
          <a:bodyPr wrap="square" rtlCol="0">
            <a:spAutoFit/>
          </a:bodyPr>
          <a:lstStyle/>
          <a:p>
            <a:r>
              <a:rPr lang="en-US" sz="3200" dirty="0">
                <a:solidFill>
                  <a:srgbClr val="58BDA2"/>
                </a:solidFill>
                <a:latin typeface="Arial"/>
                <a:cs typeface="Arial"/>
              </a:rPr>
              <a:t>A CIP promotes…</a:t>
            </a:r>
            <a:endParaRPr lang="en-US" sz="3200" dirty="0" smtClean="0">
              <a:solidFill>
                <a:srgbClr val="58BDA2"/>
              </a:solidFill>
              <a:latin typeface="Arial"/>
              <a:cs typeface="Arial"/>
            </a:endParaRPr>
          </a:p>
        </p:txBody>
      </p:sp>
      <p:cxnSp>
        <p:nvCxnSpPr>
          <p:cNvPr id="23" name="Straight Connector 22"/>
          <p:cNvCxnSpPr/>
          <p:nvPr/>
        </p:nvCxnSpPr>
        <p:spPr>
          <a:xfrm>
            <a:off x="698091" y="1305904"/>
            <a:ext cx="7511846"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3</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874943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27588" y="1564528"/>
            <a:ext cx="7461339" cy="4016484"/>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Clarify a unified country strategy</a:t>
            </a:r>
          </a:p>
          <a:p>
            <a:pPr marL="285750" indent="-285750">
              <a:spcAft>
                <a:spcPts val="1800"/>
              </a:spcAft>
              <a:buFont typeface="Arial"/>
              <a:buChar char="•"/>
            </a:pPr>
            <a:r>
              <a:rPr lang="en-US" sz="2000" dirty="0">
                <a:solidFill>
                  <a:srgbClr val="5A5B5E"/>
                </a:solidFill>
                <a:latin typeface="Arial"/>
                <a:cs typeface="Arial"/>
              </a:rPr>
              <a:t>Describe activities and outline an implementation roadmap in coordination with all partners</a:t>
            </a:r>
          </a:p>
          <a:p>
            <a:pPr marL="285750" indent="-285750">
              <a:spcAft>
                <a:spcPts val="1800"/>
              </a:spcAft>
              <a:buFont typeface="Arial"/>
              <a:buChar char="•"/>
            </a:pPr>
            <a:r>
              <a:rPr lang="en-US" sz="2000" dirty="0">
                <a:solidFill>
                  <a:srgbClr val="5A5B5E"/>
                </a:solidFill>
                <a:latin typeface="Arial"/>
                <a:cs typeface="Arial"/>
              </a:rPr>
              <a:t>Estimate demographic, health, and economic impacts of FP investments</a:t>
            </a:r>
          </a:p>
          <a:p>
            <a:pPr marL="285750" indent="-285750">
              <a:spcAft>
                <a:spcPts val="1800"/>
              </a:spcAft>
              <a:buFont typeface="Arial"/>
              <a:buChar char="•"/>
            </a:pPr>
            <a:r>
              <a:rPr lang="en-US" sz="2000" dirty="0">
                <a:solidFill>
                  <a:srgbClr val="5A5B5E"/>
                </a:solidFill>
                <a:latin typeface="Arial"/>
                <a:cs typeface="Arial"/>
              </a:rPr>
              <a:t>Develop a budget</a:t>
            </a:r>
          </a:p>
          <a:p>
            <a:pPr marL="285750" indent="-285750">
              <a:spcAft>
                <a:spcPts val="1800"/>
              </a:spcAft>
              <a:buFont typeface="Arial"/>
              <a:buChar char="•"/>
            </a:pPr>
            <a:r>
              <a:rPr lang="en-US" sz="2000" dirty="0">
                <a:solidFill>
                  <a:srgbClr val="5A5B5E"/>
                </a:solidFill>
                <a:latin typeface="Arial"/>
                <a:cs typeface="Arial"/>
              </a:rPr>
              <a:t>Secure new commitments from partners based on defined needs and gaps</a:t>
            </a:r>
          </a:p>
          <a:p>
            <a:pPr marL="285750" indent="-285750">
              <a:spcAft>
                <a:spcPts val="1800"/>
              </a:spcAft>
              <a:buFont typeface="Arial"/>
              <a:buChar char="•"/>
            </a:pPr>
            <a:r>
              <a:rPr lang="en-US" sz="2000" dirty="0">
                <a:solidFill>
                  <a:srgbClr val="5A5B5E"/>
                </a:solidFill>
                <a:latin typeface="Arial"/>
                <a:cs typeface="Arial"/>
              </a:rPr>
              <a:t>Monitor progress</a:t>
            </a:r>
          </a:p>
        </p:txBody>
      </p:sp>
      <p:sp>
        <p:nvSpPr>
          <p:cNvPr id="18" name="TextBox 17"/>
          <p:cNvSpPr txBox="1"/>
          <p:nvPr/>
        </p:nvSpPr>
        <p:spPr>
          <a:xfrm>
            <a:off x="651306" y="690071"/>
            <a:ext cx="7576949" cy="584775"/>
          </a:xfrm>
          <a:prstGeom prst="rect">
            <a:avLst/>
          </a:prstGeom>
          <a:noFill/>
          <a:ln>
            <a:noFill/>
          </a:ln>
        </p:spPr>
        <p:txBody>
          <a:bodyPr wrap="square" rtlCol="0">
            <a:spAutoFit/>
          </a:bodyPr>
          <a:lstStyle/>
          <a:p>
            <a:r>
              <a:rPr lang="en-US" sz="3200" dirty="0">
                <a:solidFill>
                  <a:srgbClr val="58BDA2"/>
                </a:solidFill>
                <a:latin typeface="Arial"/>
                <a:cs typeface="Arial"/>
              </a:rPr>
              <a:t>Purpose of the CIP</a:t>
            </a:r>
            <a:endParaRPr lang="en-US" sz="3200" dirty="0" smtClean="0">
              <a:solidFill>
                <a:srgbClr val="58BDA2"/>
              </a:solidFill>
              <a:latin typeface="Arial"/>
              <a:cs typeface="Arial"/>
            </a:endParaRPr>
          </a:p>
        </p:txBody>
      </p:sp>
      <p:cxnSp>
        <p:nvCxnSpPr>
          <p:cNvPr id="23" name="Straight Connector 22"/>
          <p:cNvCxnSpPr/>
          <p:nvPr/>
        </p:nvCxnSpPr>
        <p:spPr>
          <a:xfrm>
            <a:off x="727588" y="1355035"/>
            <a:ext cx="7461339"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4</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339540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37417" y="2016812"/>
            <a:ext cx="7452853" cy="3093154"/>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Demand </a:t>
            </a:r>
            <a:r>
              <a:rPr lang="en-US" sz="2000" dirty="0" smtClean="0">
                <a:solidFill>
                  <a:srgbClr val="5A5B5E"/>
                </a:solidFill>
                <a:latin typeface="Arial"/>
                <a:cs typeface="Arial"/>
              </a:rPr>
              <a:t>creation</a:t>
            </a:r>
            <a:endParaRPr lang="en-US" sz="2000" dirty="0">
              <a:solidFill>
                <a:srgbClr val="5A5B5E"/>
              </a:solidFill>
              <a:latin typeface="Arial"/>
              <a:cs typeface="Arial"/>
            </a:endParaRPr>
          </a:p>
          <a:p>
            <a:pPr marL="285750" indent="-285750">
              <a:spcAft>
                <a:spcPts val="1800"/>
              </a:spcAft>
              <a:buFont typeface="Arial"/>
              <a:buChar char="•"/>
            </a:pPr>
            <a:r>
              <a:rPr lang="en-US" sz="2000" dirty="0">
                <a:solidFill>
                  <a:srgbClr val="5A5B5E"/>
                </a:solidFill>
                <a:latin typeface="Arial"/>
                <a:cs typeface="Arial"/>
              </a:rPr>
              <a:t>Service delivery and access </a:t>
            </a:r>
          </a:p>
          <a:p>
            <a:pPr marL="285750" indent="-285750">
              <a:spcAft>
                <a:spcPts val="1800"/>
              </a:spcAft>
              <a:buFont typeface="Arial"/>
              <a:buChar char="•"/>
            </a:pPr>
            <a:r>
              <a:rPr lang="en-US" sz="2000" dirty="0">
                <a:solidFill>
                  <a:srgbClr val="5A5B5E"/>
                </a:solidFill>
                <a:latin typeface="Arial"/>
                <a:cs typeface="Arial"/>
              </a:rPr>
              <a:t>Contraceptive </a:t>
            </a:r>
            <a:r>
              <a:rPr lang="en-US" sz="2000" dirty="0" smtClean="0">
                <a:solidFill>
                  <a:srgbClr val="5A5B5E"/>
                </a:solidFill>
                <a:latin typeface="Arial"/>
                <a:cs typeface="Arial"/>
              </a:rPr>
              <a:t>security</a:t>
            </a:r>
            <a:endParaRPr lang="en-US" sz="2000" dirty="0">
              <a:solidFill>
                <a:srgbClr val="5A5B5E"/>
              </a:solidFill>
              <a:latin typeface="Arial"/>
              <a:cs typeface="Arial"/>
            </a:endParaRPr>
          </a:p>
          <a:p>
            <a:pPr marL="285750" indent="-285750">
              <a:spcAft>
                <a:spcPts val="1800"/>
              </a:spcAft>
              <a:buFont typeface="Arial"/>
              <a:buChar char="•"/>
            </a:pPr>
            <a:r>
              <a:rPr lang="en-US" sz="2000" dirty="0">
                <a:solidFill>
                  <a:srgbClr val="5A5B5E"/>
                </a:solidFill>
                <a:latin typeface="Arial"/>
                <a:cs typeface="Arial"/>
              </a:rPr>
              <a:t>Policy and enabling </a:t>
            </a:r>
            <a:r>
              <a:rPr lang="en-US" sz="2000" dirty="0" smtClean="0">
                <a:solidFill>
                  <a:srgbClr val="5A5B5E"/>
                </a:solidFill>
                <a:latin typeface="Arial"/>
                <a:cs typeface="Arial"/>
              </a:rPr>
              <a:t>environment</a:t>
            </a:r>
            <a:endParaRPr lang="en-US" sz="2000" dirty="0">
              <a:solidFill>
                <a:srgbClr val="5A5B5E"/>
              </a:solidFill>
              <a:latin typeface="Arial"/>
              <a:cs typeface="Arial"/>
            </a:endParaRPr>
          </a:p>
          <a:p>
            <a:pPr marL="285750" indent="-285750">
              <a:spcAft>
                <a:spcPts val="1800"/>
              </a:spcAft>
              <a:buFont typeface="Arial"/>
              <a:buChar char="•"/>
            </a:pPr>
            <a:r>
              <a:rPr lang="en-US" sz="2000" dirty="0">
                <a:solidFill>
                  <a:srgbClr val="5A5B5E"/>
                </a:solidFill>
                <a:latin typeface="Arial"/>
                <a:cs typeface="Arial"/>
              </a:rPr>
              <a:t>Financing </a:t>
            </a:r>
          </a:p>
          <a:p>
            <a:pPr marL="285750" indent="-285750">
              <a:spcAft>
                <a:spcPts val="1800"/>
              </a:spcAft>
              <a:buFont typeface="Arial"/>
              <a:buChar char="•"/>
            </a:pPr>
            <a:r>
              <a:rPr lang="en-US" sz="2000" dirty="0">
                <a:solidFill>
                  <a:srgbClr val="5A5B5E"/>
                </a:solidFill>
                <a:latin typeface="Arial"/>
                <a:cs typeface="Arial"/>
              </a:rPr>
              <a:t>Stewardship, management, and accountability</a:t>
            </a:r>
          </a:p>
        </p:txBody>
      </p:sp>
      <p:sp>
        <p:nvSpPr>
          <p:cNvPr id="18" name="TextBox 17"/>
          <p:cNvSpPr txBox="1"/>
          <p:nvPr/>
        </p:nvSpPr>
        <p:spPr>
          <a:xfrm>
            <a:off x="591015" y="690071"/>
            <a:ext cx="7713522" cy="1077218"/>
          </a:xfrm>
          <a:prstGeom prst="rect">
            <a:avLst/>
          </a:prstGeom>
          <a:noFill/>
          <a:ln>
            <a:noFill/>
          </a:ln>
        </p:spPr>
        <p:txBody>
          <a:bodyPr wrap="square" rtlCol="0">
            <a:spAutoFit/>
          </a:bodyPr>
          <a:lstStyle/>
          <a:p>
            <a:r>
              <a:rPr lang="en-US" sz="3200" dirty="0">
                <a:solidFill>
                  <a:srgbClr val="58BDA2"/>
                </a:solidFill>
                <a:latin typeface="Arial"/>
                <a:cs typeface="Arial"/>
              </a:rPr>
              <a:t>CIPs Can Address All the Major Thematic Areas of FP Programming</a:t>
            </a:r>
            <a:endParaRPr lang="en-US" sz="3200" dirty="0" smtClean="0">
              <a:solidFill>
                <a:srgbClr val="58BDA2"/>
              </a:solidFill>
              <a:latin typeface="Arial"/>
              <a:cs typeface="Arial"/>
            </a:endParaRPr>
          </a:p>
        </p:txBody>
      </p:sp>
      <p:cxnSp>
        <p:nvCxnSpPr>
          <p:cNvPr id="23" name="Straight Connector 22"/>
          <p:cNvCxnSpPr/>
          <p:nvPr/>
        </p:nvCxnSpPr>
        <p:spPr>
          <a:xfrm>
            <a:off x="657921" y="1826979"/>
            <a:ext cx="7599255"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5</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920792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211" b="10307"/>
          <a:stretch/>
        </p:blipFill>
        <p:spPr>
          <a:xfrm>
            <a:off x="0" y="365759"/>
            <a:ext cx="9068955" cy="6235542"/>
          </a:xfrm>
          <a:prstGeom prst="rect">
            <a:avLst/>
          </a:prstGeom>
        </p:spPr>
      </p:pic>
      <p:sp>
        <p:nvSpPr>
          <p:cNvPr id="15" name="TextBox 14"/>
          <p:cNvSpPr txBox="1"/>
          <p:nvPr/>
        </p:nvSpPr>
        <p:spPr>
          <a:xfrm>
            <a:off x="579863" y="1653132"/>
            <a:ext cx="7515086" cy="830997"/>
          </a:xfrm>
          <a:prstGeom prst="rect">
            <a:avLst/>
          </a:prstGeom>
          <a:noFill/>
        </p:spPr>
        <p:txBody>
          <a:bodyPr wrap="square" rtlCol="0">
            <a:spAutoFit/>
          </a:bodyPr>
          <a:lstStyle/>
          <a:p>
            <a:r>
              <a:rPr lang="en-US" sz="2400" dirty="0">
                <a:solidFill>
                  <a:srgbClr val="5A5B5E"/>
                </a:solidFill>
                <a:latin typeface="Arial"/>
                <a:cs typeface="Arial"/>
              </a:rPr>
              <a:t>CIPs in response to FP2020 or Ouagadougou Partnership</a:t>
            </a:r>
          </a:p>
        </p:txBody>
      </p:sp>
      <p:sp>
        <p:nvSpPr>
          <p:cNvPr id="18" name="TextBox 17"/>
          <p:cNvSpPr txBox="1"/>
          <p:nvPr/>
        </p:nvSpPr>
        <p:spPr>
          <a:xfrm>
            <a:off x="579863" y="662421"/>
            <a:ext cx="7697651" cy="584775"/>
          </a:xfrm>
          <a:prstGeom prst="rect">
            <a:avLst/>
          </a:prstGeom>
          <a:noFill/>
          <a:ln>
            <a:noFill/>
          </a:ln>
        </p:spPr>
        <p:txBody>
          <a:bodyPr wrap="square" rtlCol="0">
            <a:spAutoFit/>
          </a:bodyPr>
          <a:lstStyle/>
          <a:p>
            <a:r>
              <a:rPr lang="en-US" sz="3200" dirty="0">
                <a:solidFill>
                  <a:srgbClr val="58BDA2"/>
                </a:solidFill>
                <a:latin typeface="Arial"/>
                <a:cs typeface="Arial"/>
              </a:rPr>
              <a:t>Countries with CIPs for FP</a:t>
            </a:r>
            <a:endParaRPr lang="en-US" sz="3200" dirty="0" smtClean="0">
              <a:solidFill>
                <a:srgbClr val="58BDA2"/>
              </a:solidFill>
              <a:latin typeface="Arial"/>
              <a:cs typeface="Arial"/>
            </a:endParaRPr>
          </a:p>
        </p:txBody>
      </p:sp>
      <p:cxnSp>
        <p:nvCxnSpPr>
          <p:cNvPr id="23" name="Straight Connector 22"/>
          <p:cNvCxnSpPr/>
          <p:nvPr/>
        </p:nvCxnSpPr>
        <p:spPr>
          <a:xfrm>
            <a:off x="680224" y="1300078"/>
            <a:ext cx="7597290"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6</a:t>
            </a:fld>
            <a:endParaRPr lang="en-US" sz="1000" b="1" dirty="0">
              <a:solidFill>
                <a:srgbClr val="FFFFFF"/>
              </a:solidFill>
              <a:latin typeface="Arial"/>
              <a:cs typeface="Arial"/>
            </a:endParaRPr>
          </a:p>
        </p:txBody>
      </p:sp>
      <p:sp>
        <p:nvSpPr>
          <p:cNvPr id="3" name="Rectangle 2"/>
          <p:cNvSpPr/>
          <p:nvPr/>
        </p:nvSpPr>
        <p:spPr>
          <a:xfrm>
            <a:off x="579863" y="2487949"/>
            <a:ext cx="7515086" cy="2452041"/>
          </a:xfrm>
          <a:prstGeom prst="rect">
            <a:avLst/>
          </a:prstGeom>
        </p:spPr>
        <p:txBody>
          <a:bodyPr wrap="square" numCol="2">
            <a:noAutofit/>
          </a:bodyPr>
          <a:lstStyle/>
          <a:p>
            <a:r>
              <a:rPr lang="en-US" sz="1600" dirty="0" smtClean="0">
                <a:solidFill>
                  <a:srgbClr val="5A5B5E"/>
                </a:solidFill>
                <a:latin typeface="Arial" panose="020B0604020202020204" pitchFamily="34" charset="0"/>
                <a:cs typeface="Arial" panose="020B0604020202020204" pitchFamily="34" charset="0"/>
              </a:rPr>
              <a:t>Bangladesh</a:t>
            </a:r>
          </a:p>
          <a:p>
            <a:r>
              <a:rPr lang="en-US" sz="1600" dirty="0" smtClean="0">
                <a:solidFill>
                  <a:srgbClr val="5A5B5E"/>
                </a:solidFill>
                <a:latin typeface="Arial" panose="020B0604020202020204" pitchFamily="34" charset="0"/>
                <a:cs typeface="Arial" panose="020B0604020202020204" pitchFamily="34" charset="0"/>
              </a:rPr>
              <a:t>Benin</a:t>
            </a:r>
          </a:p>
          <a:p>
            <a:r>
              <a:rPr lang="en-US" sz="1600" dirty="0" smtClean="0">
                <a:solidFill>
                  <a:srgbClr val="5A5B5E"/>
                </a:solidFill>
                <a:latin typeface="Arial" panose="020B0604020202020204" pitchFamily="34" charset="0"/>
                <a:cs typeface="Arial" panose="020B0604020202020204" pitchFamily="34" charset="0"/>
              </a:rPr>
              <a:t>Burkina Faso</a:t>
            </a:r>
          </a:p>
          <a:p>
            <a:r>
              <a:rPr lang="en-US" sz="1600" dirty="0" smtClean="0">
                <a:solidFill>
                  <a:srgbClr val="5A5B5E"/>
                </a:solidFill>
                <a:latin typeface="Arial" panose="020B0604020202020204" pitchFamily="34" charset="0"/>
                <a:cs typeface="Arial" panose="020B0604020202020204" pitchFamily="34" charset="0"/>
              </a:rPr>
              <a:t>Cameroon</a:t>
            </a:r>
          </a:p>
          <a:p>
            <a:r>
              <a:rPr lang="en-US" sz="1600" dirty="0" smtClean="0">
                <a:solidFill>
                  <a:srgbClr val="5A5B5E"/>
                </a:solidFill>
                <a:latin typeface="Arial" panose="020B0604020202020204" pitchFamily="34" charset="0"/>
                <a:cs typeface="Arial" panose="020B0604020202020204" pitchFamily="34" charset="0"/>
              </a:rPr>
              <a:t>Côte d’Ivoire</a:t>
            </a:r>
          </a:p>
          <a:p>
            <a:r>
              <a:rPr lang="en-US" sz="1600" dirty="0" smtClean="0">
                <a:solidFill>
                  <a:srgbClr val="5A5B5E"/>
                </a:solidFill>
                <a:latin typeface="Arial" panose="020B0604020202020204" pitchFamily="34" charset="0"/>
                <a:cs typeface="Arial" panose="020B0604020202020204" pitchFamily="34" charset="0"/>
              </a:rPr>
              <a:t>Democratic </a:t>
            </a:r>
            <a:r>
              <a:rPr lang="en-US" sz="1600" dirty="0">
                <a:solidFill>
                  <a:srgbClr val="5A5B5E"/>
                </a:solidFill>
                <a:latin typeface="Arial" panose="020B0604020202020204" pitchFamily="34" charset="0"/>
                <a:cs typeface="Arial" panose="020B0604020202020204" pitchFamily="34" charset="0"/>
              </a:rPr>
              <a:t>Republic of the </a:t>
            </a:r>
            <a:r>
              <a:rPr lang="en-US" sz="1600" dirty="0" smtClean="0">
                <a:solidFill>
                  <a:srgbClr val="5A5B5E"/>
                </a:solidFill>
                <a:latin typeface="Arial" panose="020B0604020202020204" pitchFamily="34" charset="0"/>
                <a:cs typeface="Arial" panose="020B0604020202020204" pitchFamily="34" charset="0"/>
              </a:rPr>
              <a:t>Congo</a:t>
            </a:r>
          </a:p>
          <a:p>
            <a:r>
              <a:rPr lang="en-US" sz="1600" dirty="0" smtClean="0">
                <a:solidFill>
                  <a:srgbClr val="5A5B5E"/>
                </a:solidFill>
                <a:latin typeface="Arial" panose="020B0604020202020204" pitchFamily="34" charset="0"/>
                <a:cs typeface="Arial" panose="020B0604020202020204" pitchFamily="34" charset="0"/>
              </a:rPr>
              <a:t>Guinea</a:t>
            </a:r>
          </a:p>
          <a:p>
            <a:r>
              <a:rPr lang="en-US" sz="1600" dirty="0" smtClean="0">
                <a:solidFill>
                  <a:srgbClr val="5A5B5E"/>
                </a:solidFill>
                <a:latin typeface="Arial" panose="020B0604020202020204" pitchFamily="34" charset="0"/>
                <a:cs typeface="Arial" panose="020B0604020202020204" pitchFamily="34" charset="0"/>
              </a:rPr>
              <a:t>Kenya</a:t>
            </a:r>
          </a:p>
          <a:p>
            <a:r>
              <a:rPr lang="en-US" sz="1600" dirty="0" smtClean="0">
                <a:solidFill>
                  <a:srgbClr val="5A5B5E"/>
                </a:solidFill>
                <a:latin typeface="Arial" panose="020B0604020202020204" pitchFamily="34" charset="0"/>
                <a:cs typeface="Arial" panose="020B0604020202020204" pitchFamily="34" charset="0"/>
              </a:rPr>
              <a:t>Mali</a:t>
            </a:r>
          </a:p>
          <a:p>
            <a:r>
              <a:rPr lang="en-US" sz="1600" dirty="0" smtClean="0">
                <a:solidFill>
                  <a:srgbClr val="5A5B5E"/>
                </a:solidFill>
                <a:latin typeface="Arial" panose="020B0604020202020204" pitchFamily="34" charset="0"/>
                <a:cs typeface="Arial" panose="020B0604020202020204" pitchFamily="34" charset="0"/>
              </a:rPr>
              <a:t>Mauritania</a:t>
            </a:r>
          </a:p>
          <a:p>
            <a:r>
              <a:rPr lang="en-US" sz="1600" dirty="0" smtClean="0">
                <a:solidFill>
                  <a:srgbClr val="5A5B5E"/>
                </a:solidFill>
                <a:latin typeface="Arial" panose="020B0604020202020204" pitchFamily="34" charset="0"/>
                <a:cs typeface="Arial" panose="020B0604020202020204" pitchFamily="34" charset="0"/>
              </a:rPr>
              <a:t>Niger</a:t>
            </a:r>
          </a:p>
          <a:p>
            <a:r>
              <a:rPr lang="en-US" sz="1600" dirty="0" smtClean="0">
                <a:solidFill>
                  <a:srgbClr val="5A5B5E"/>
                </a:solidFill>
                <a:latin typeface="Arial" panose="020B0604020202020204" pitchFamily="34" charset="0"/>
                <a:cs typeface="Arial" panose="020B0604020202020204" pitchFamily="34" charset="0"/>
              </a:rPr>
              <a:t>Nigeria </a:t>
            </a:r>
            <a:r>
              <a:rPr lang="en-US" sz="1600" dirty="0">
                <a:solidFill>
                  <a:srgbClr val="5A5B5E"/>
                </a:solidFill>
                <a:latin typeface="Arial" panose="020B0604020202020204" pitchFamily="34" charset="0"/>
                <a:cs typeface="Arial" panose="020B0604020202020204" pitchFamily="34" charset="0"/>
              </a:rPr>
              <a:t>(Federal &amp; </a:t>
            </a:r>
            <a:r>
              <a:rPr lang="en-US" sz="1600" dirty="0" err="1">
                <a:solidFill>
                  <a:srgbClr val="5A5B5E"/>
                </a:solidFill>
                <a:latin typeface="Arial" panose="020B0604020202020204" pitchFamily="34" charset="0"/>
                <a:cs typeface="Arial" panose="020B0604020202020204" pitchFamily="34" charset="0"/>
              </a:rPr>
              <a:t>Gombe</a:t>
            </a:r>
            <a:r>
              <a:rPr lang="en-US" sz="1600" dirty="0">
                <a:solidFill>
                  <a:srgbClr val="5A5B5E"/>
                </a:solidFill>
                <a:latin typeface="Arial" panose="020B0604020202020204" pitchFamily="34" charset="0"/>
                <a:cs typeface="Arial" panose="020B0604020202020204" pitchFamily="34" charset="0"/>
              </a:rPr>
              <a:t> </a:t>
            </a:r>
            <a:r>
              <a:rPr lang="en-US" sz="1600" dirty="0" smtClean="0">
                <a:solidFill>
                  <a:srgbClr val="5A5B5E"/>
                </a:solidFill>
                <a:latin typeface="Arial" panose="020B0604020202020204" pitchFamily="34" charset="0"/>
                <a:cs typeface="Arial" panose="020B0604020202020204" pitchFamily="34" charset="0"/>
              </a:rPr>
              <a:t>State)</a:t>
            </a:r>
          </a:p>
          <a:p>
            <a:r>
              <a:rPr lang="en-US" sz="1600" dirty="0" smtClean="0">
                <a:solidFill>
                  <a:srgbClr val="5A5B5E"/>
                </a:solidFill>
                <a:latin typeface="Arial" panose="020B0604020202020204" pitchFamily="34" charset="0"/>
                <a:cs typeface="Arial" panose="020B0604020202020204" pitchFamily="34" charset="0"/>
              </a:rPr>
              <a:t>Senegal</a:t>
            </a:r>
          </a:p>
          <a:p>
            <a:r>
              <a:rPr lang="en-US" sz="1600" dirty="0" smtClean="0">
                <a:solidFill>
                  <a:srgbClr val="5A5B5E"/>
                </a:solidFill>
                <a:latin typeface="Arial" panose="020B0604020202020204" pitchFamily="34" charset="0"/>
                <a:cs typeface="Arial" panose="020B0604020202020204" pitchFamily="34" charset="0"/>
              </a:rPr>
              <a:t>Tanzania</a:t>
            </a:r>
          </a:p>
          <a:p>
            <a:r>
              <a:rPr lang="en-US" sz="1600" dirty="0" smtClean="0">
                <a:solidFill>
                  <a:srgbClr val="5A5B5E"/>
                </a:solidFill>
                <a:latin typeface="Arial" panose="020B0604020202020204" pitchFamily="34" charset="0"/>
                <a:cs typeface="Arial" panose="020B0604020202020204" pitchFamily="34" charset="0"/>
              </a:rPr>
              <a:t>Togo</a:t>
            </a:r>
          </a:p>
          <a:p>
            <a:r>
              <a:rPr lang="en-US" sz="1600" dirty="0" smtClean="0">
                <a:solidFill>
                  <a:srgbClr val="5A5B5E"/>
                </a:solidFill>
                <a:latin typeface="Arial" panose="020B0604020202020204" pitchFamily="34" charset="0"/>
                <a:cs typeface="Arial" panose="020B0604020202020204" pitchFamily="34" charset="0"/>
              </a:rPr>
              <a:t>Uganda</a:t>
            </a:r>
          </a:p>
          <a:p>
            <a:r>
              <a:rPr lang="en-US" sz="1600" dirty="0" smtClean="0">
                <a:solidFill>
                  <a:srgbClr val="5A5B5E"/>
                </a:solidFill>
                <a:latin typeface="Arial" panose="020B0604020202020204" pitchFamily="34" charset="0"/>
                <a:cs typeface="Arial" panose="020B0604020202020204" pitchFamily="34" charset="0"/>
              </a:rPr>
              <a:t>Zambia</a:t>
            </a:r>
          </a:p>
          <a:p>
            <a:r>
              <a:rPr lang="en-US" sz="1600" i="1" dirty="0">
                <a:solidFill>
                  <a:srgbClr val="5A5B5E"/>
                </a:solidFill>
                <a:latin typeface="Arial" panose="020B0604020202020204" pitchFamily="34" charset="0"/>
                <a:cs typeface="Arial" panose="020B0604020202020204" pitchFamily="34" charset="0"/>
              </a:rPr>
              <a:t>[Update with latest country information</a:t>
            </a:r>
            <a:r>
              <a:rPr lang="en-US" sz="1600" dirty="0" smtClean="0">
                <a:solidFill>
                  <a:srgbClr val="5A5B5E"/>
                </a:solidFill>
                <a:latin typeface="Arial" panose="020B0604020202020204" pitchFamily="34" charset="0"/>
                <a:cs typeface="Arial" panose="020B0604020202020204" pitchFamily="34" charset="0"/>
              </a:rPr>
              <a:t>]</a:t>
            </a:r>
            <a:endParaRPr lang="en-US" sz="1600" dirty="0">
              <a:solidFill>
                <a:srgbClr val="5A5B5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3087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751022" y="1563756"/>
            <a:ext cx="3553516" cy="2092881"/>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Provide guidance for reaching FP goals </a:t>
            </a:r>
          </a:p>
          <a:p>
            <a:pPr marL="285750" indent="-285750">
              <a:spcAft>
                <a:spcPts val="1800"/>
              </a:spcAft>
              <a:buFont typeface="Arial"/>
              <a:buChar char="•"/>
            </a:pPr>
            <a:r>
              <a:rPr lang="en-US" sz="2000" dirty="0">
                <a:solidFill>
                  <a:srgbClr val="5A5B5E"/>
                </a:solidFill>
                <a:latin typeface="Arial"/>
                <a:cs typeface="Arial"/>
              </a:rPr>
              <a:t>Promote greater action, accountability, advocacy</a:t>
            </a:r>
          </a:p>
          <a:p>
            <a:pPr marL="285750" indent="-285750">
              <a:spcAft>
                <a:spcPts val="1800"/>
              </a:spcAft>
              <a:buFont typeface="Arial"/>
              <a:buChar char="•"/>
            </a:pPr>
            <a:r>
              <a:rPr lang="en-US" sz="2000" dirty="0">
                <a:solidFill>
                  <a:srgbClr val="5A5B5E"/>
                </a:solidFill>
                <a:latin typeface="Arial"/>
                <a:cs typeface="Arial"/>
              </a:rPr>
              <a:t>Support expanded services</a:t>
            </a:r>
          </a:p>
        </p:txBody>
      </p:sp>
      <p:sp>
        <p:nvSpPr>
          <p:cNvPr id="18" name="TextBox 17"/>
          <p:cNvSpPr txBox="1"/>
          <p:nvPr/>
        </p:nvSpPr>
        <p:spPr>
          <a:xfrm>
            <a:off x="524107" y="663504"/>
            <a:ext cx="7807455" cy="584775"/>
          </a:xfrm>
          <a:prstGeom prst="rect">
            <a:avLst/>
          </a:prstGeom>
          <a:noFill/>
          <a:ln>
            <a:noFill/>
          </a:ln>
        </p:spPr>
        <p:txBody>
          <a:bodyPr wrap="square" rtlCol="0">
            <a:spAutoFit/>
          </a:bodyPr>
          <a:lstStyle/>
          <a:p>
            <a:r>
              <a:rPr lang="en-US" sz="3200" dirty="0">
                <a:solidFill>
                  <a:srgbClr val="58BDA2"/>
                </a:solidFill>
                <a:latin typeface="Arial"/>
                <a:cs typeface="Arial"/>
              </a:rPr>
              <a:t>CIP Experiences and Results</a:t>
            </a:r>
            <a:endParaRPr lang="en-US" sz="3200" dirty="0" smtClean="0">
              <a:solidFill>
                <a:srgbClr val="58BDA2"/>
              </a:solidFill>
              <a:latin typeface="Arial"/>
              <a:cs typeface="Arial"/>
            </a:endParaRPr>
          </a:p>
        </p:txBody>
      </p:sp>
      <p:cxnSp>
        <p:nvCxnSpPr>
          <p:cNvPr id="23" name="Straight Connector 22"/>
          <p:cNvCxnSpPr/>
          <p:nvPr/>
        </p:nvCxnSpPr>
        <p:spPr>
          <a:xfrm>
            <a:off x="603440" y="1301161"/>
            <a:ext cx="7603858"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0" name="Rectangle 39"/>
          <p:cNvSpPr/>
          <p:nvPr/>
        </p:nvSpPr>
        <p:spPr>
          <a:xfrm>
            <a:off x="452304" y="1563757"/>
            <a:ext cx="4120330" cy="4428460"/>
          </a:xfrm>
          <a:prstGeom prst="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767784" y="1857833"/>
            <a:ext cx="3489369" cy="2862322"/>
          </a:xfrm>
          <a:prstGeom prst="rect">
            <a:avLst/>
          </a:prstGeom>
          <a:noFill/>
          <a:ln>
            <a:noFill/>
          </a:ln>
        </p:spPr>
        <p:txBody>
          <a:bodyPr wrap="square" rtlCol="0">
            <a:spAutoFit/>
          </a:bodyPr>
          <a:lstStyle/>
          <a:p>
            <a:pPr algn="ctr"/>
            <a:r>
              <a:rPr lang="en-US" i="1" dirty="0">
                <a:solidFill>
                  <a:srgbClr val="5A5B5E"/>
                </a:solidFill>
                <a:latin typeface="Arial"/>
                <a:cs typeface="Arial"/>
              </a:rPr>
              <a:t>“The CIP is a tool that will empower us in Kenya to confidently advocate for investments in FP for the Kenya Vision 2030 with accurate figures of cost and priorities. In fact, the CIP can be referred to as the “Bible” of family planning program implementation in Kenya…”</a:t>
            </a:r>
          </a:p>
        </p:txBody>
      </p:sp>
      <p:sp>
        <p:nvSpPr>
          <p:cNvPr id="42" name="Rectangle 41"/>
          <p:cNvSpPr/>
          <p:nvPr/>
        </p:nvSpPr>
        <p:spPr>
          <a:xfrm>
            <a:off x="796510" y="5108398"/>
            <a:ext cx="3463564" cy="707886"/>
          </a:xfrm>
          <a:prstGeom prst="rect">
            <a:avLst/>
          </a:prstGeom>
        </p:spPr>
        <p:txBody>
          <a:bodyPr wrap="square">
            <a:spAutoFit/>
          </a:bodyPr>
          <a:lstStyle/>
          <a:p>
            <a:pPr algn="ctr"/>
            <a:r>
              <a:rPr lang="en-US" sz="1400" b="1" dirty="0">
                <a:solidFill>
                  <a:srgbClr val="58BDA2"/>
                </a:solidFill>
                <a:latin typeface="Arial"/>
                <a:cs typeface="Arial"/>
              </a:rPr>
              <a:t>Dr. Bashir M. Isaac</a:t>
            </a:r>
            <a:r>
              <a:rPr lang="en-US" sz="1400" dirty="0" smtClean="0">
                <a:solidFill>
                  <a:srgbClr val="58BDA2"/>
                </a:solidFill>
                <a:latin typeface="Arial"/>
                <a:cs typeface="Arial"/>
              </a:rPr>
              <a:t>, </a:t>
            </a:r>
          </a:p>
          <a:p>
            <a:pPr algn="ctr"/>
            <a:r>
              <a:rPr lang="en-US" sz="1300" dirty="0">
                <a:solidFill>
                  <a:srgbClr val="58BDA2"/>
                </a:solidFill>
                <a:latin typeface="Arial"/>
                <a:cs typeface="Arial"/>
              </a:rPr>
              <a:t>Former Director, Division of Reproductive </a:t>
            </a:r>
            <a:r>
              <a:rPr lang="en-US" sz="1300" dirty="0" smtClean="0">
                <a:solidFill>
                  <a:srgbClr val="58BDA2"/>
                </a:solidFill>
                <a:latin typeface="Arial"/>
                <a:cs typeface="Arial"/>
              </a:rPr>
              <a:t>Health, Kenya</a:t>
            </a:r>
            <a:endParaRPr lang="en-US" sz="1300" dirty="0">
              <a:solidFill>
                <a:srgbClr val="58BDA2"/>
              </a:solidFill>
              <a:latin typeface="Arial"/>
              <a:cs typeface="Arial"/>
            </a:endParaRPr>
          </a:p>
        </p:txBody>
      </p: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7</a:t>
            </a:fld>
            <a:endParaRPr lang="en-US" sz="1000" b="1" dirty="0">
              <a:solidFill>
                <a:srgbClr val="FFFFFF"/>
              </a:solidFill>
              <a:latin typeface="Arial"/>
              <a:cs typeface="Arial"/>
            </a:endParaRPr>
          </a:p>
        </p:txBody>
      </p:sp>
      <p:cxnSp>
        <p:nvCxnSpPr>
          <p:cNvPr id="12" name="Straight Connector 11"/>
          <p:cNvCxnSpPr/>
          <p:nvPr/>
        </p:nvCxnSpPr>
        <p:spPr>
          <a:xfrm>
            <a:off x="796510" y="5007280"/>
            <a:ext cx="3463564"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p:cNvSpPr txBox="1">
            <a:spLocks/>
          </p:cNvSpPr>
          <p:nvPr/>
        </p:nvSpPr>
        <p:spPr>
          <a:xfrm>
            <a:off x="410379" y="6255763"/>
            <a:ext cx="6117401" cy="33435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50" dirty="0" smtClean="0">
                <a:solidFill>
                  <a:srgbClr val="58BDA2"/>
                </a:solidFill>
                <a:latin typeface="Arial" panose="020B0604020202020204" pitchFamily="34" charset="0"/>
                <a:cs typeface="Arial" panose="020B0604020202020204" pitchFamily="34" charset="0"/>
              </a:rPr>
              <a:t>Source: FHI 360, May 2013, </a:t>
            </a:r>
            <a:r>
              <a:rPr lang="en-US" sz="1050" dirty="0" err="1" smtClean="0">
                <a:solidFill>
                  <a:srgbClr val="58BDA2"/>
                </a:solidFill>
                <a:latin typeface="Arial" panose="020B0604020202020204" pitchFamily="34" charset="0"/>
                <a:cs typeface="Arial" panose="020B0604020202020204" pitchFamily="34" charset="0"/>
              </a:rPr>
              <a:t>Costed</a:t>
            </a:r>
            <a:r>
              <a:rPr lang="en-US" sz="1050" dirty="0" smtClean="0">
                <a:solidFill>
                  <a:srgbClr val="58BDA2"/>
                </a:solidFill>
                <a:latin typeface="Arial" panose="020B0604020202020204" pitchFamily="34" charset="0"/>
                <a:cs typeface="Arial" panose="020B0604020202020204" pitchFamily="34" charset="0"/>
              </a:rPr>
              <a:t> Implementation Plans: Guidance and Lessons Learned.</a:t>
            </a:r>
            <a:endParaRPr lang="en-US" dirty="0">
              <a:solidFill>
                <a:srgbClr val="58BDA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9588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713678" y="1581195"/>
            <a:ext cx="7504770" cy="3247043"/>
          </a:xfrm>
          <a:prstGeom prst="rect">
            <a:avLst/>
          </a:prstGeom>
          <a:noFill/>
        </p:spPr>
        <p:txBody>
          <a:bodyPr wrap="square" rtlCol="0">
            <a:spAutoFit/>
          </a:bodyPr>
          <a:lstStyle/>
          <a:p>
            <a:pPr marL="285750" indent="-285750">
              <a:spcAft>
                <a:spcPts val="1800"/>
              </a:spcAft>
              <a:buFont typeface="Arial"/>
              <a:buChar char="•"/>
            </a:pPr>
            <a:r>
              <a:rPr lang="en-US" sz="2000" dirty="0">
                <a:solidFill>
                  <a:srgbClr val="5A5B5E"/>
                </a:solidFill>
                <a:latin typeface="Arial"/>
                <a:cs typeface="Arial"/>
              </a:rPr>
              <a:t>Timeframe and costs will vary depending on the country and the scope of the CIP</a:t>
            </a:r>
          </a:p>
          <a:p>
            <a:pPr marL="285750" indent="-285750">
              <a:spcAft>
                <a:spcPts val="1800"/>
              </a:spcAft>
              <a:buFont typeface="Arial"/>
              <a:buChar char="•"/>
            </a:pPr>
            <a:r>
              <a:rPr lang="en-US" sz="2000" dirty="0">
                <a:solidFill>
                  <a:srgbClr val="5A5B5E"/>
                </a:solidFill>
                <a:latin typeface="Arial"/>
                <a:cs typeface="Arial"/>
              </a:rPr>
              <a:t>A CIP may take 6 months to 1 year to develop through an inclusive, participatory process</a:t>
            </a:r>
          </a:p>
          <a:p>
            <a:pPr marL="285750" indent="-285750">
              <a:spcAft>
                <a:spcPts val="1800"/>
              </a:spcAft>
              <a:buFont typeface="Arial"/>
              <a:buChar char="•"/>
            </a:pPr>
            <a:r>
              <a:rPr lang="en-US" sz="2000" dirty="0">
                <a:solidFill>
                  <a:srgbClr val="5A5B5E"/>
                </a:solidFill>
                <a:latin typeface="Arial"/>
                <a:cs typeface="Arial"/>
              </a:rPr>
              <a:t>CIPs usually cover 3 to 6 years; thus, implementation will last several years</a:t>
            </a:r>
          </a:p>
          <a:p>
            <a:pPr marL="285750" indent="-285750">
              <a:spcAft>
                <a:spcPts val="1800"/>
              </a:spcAft>
              <a:buFont typeface="Arial"/>
              <a:buChar char="•"/>
            </a:pPr>
            <a:r>
              <a:rPr lang="en-US" sz="2000" dirty="0">
                <a:solidFill>
                  <a:srgbClr val="5A5B5E"/>
                </a:solidFill>
                <a:latin typeface="Arial"/>
                <a:cs typeface="Arial"/>
              </a:rPr>
              <a:t>Costs of developing a CIP are typically covered by a mix of domestic government and international donor resources</a:t>
            </a:r>
          </a:p>
        </p:txBody>
      </p:sp>
      <p:sp>
        <p:nvSpPr>
          <p:cNvPr id="18" name="TextBox 17"/>
          <p:cNvSpPr txBox="1"/>
          <p:nvPr/>
        </p:nvSpPr>
        <p:spPr>
          <a:xfrm>
            <a:off x="481832" y="691952"/>
            <a:ext cx="8046523" cy="584775"/>
          </a:xfrm>
          <a:prstGeom prst="rect">
            <a:avLst/>
          </a:prstGeom>
          <a:noFill/>
          <a:ln>
            <a:noFill/>
          </a:ln>
        </p:spPr>
        <p:txBody>
          <a:bodyPr wrap="square" rtlCol="0">
            <a:spAutoFit/>
          </a:bodyPr>
          <a:lstStyle/>
          <a:p>
            <a:r>
              <a:rPr lang="en-US" sz="3200" dirty="0">
                <a:solidFill>
                  <a:srgbClr val="58BDA2"/>
                </a:solidFill>
                <a:latin typeface="Arial"/>
                <a:cs typeface="Arial"/>
              </a:rPr>
              <a:t>CIP Timeframe and Costs</a:t>
            </a:r>
            <a:endParaRPr lang="en-US" sz="3200" dirty="0" smtClean="0">
              <a:solidFill>
                <a:srgbClr val="58BDA2"/>
              </a:solidFill>
              <a:latin typeface="Arial"/>
              <a:cs typeface="Arial"/>
            </a:endParaRPr>
          </a:p>
        </p:txBody>
      </p:sp>
      <p:cxnSp>
        <p:nvCxnSpPr>
          <p:cNvPr id="23" name="Straight Connector 22"/>
          <p:cNvCxnSpPr/>
          <p:nvPr/>
        </p:nvCxnSpPr>
        <p:spPr>
          <a:xfrm>
            <a:off x="575763" y="1301161"/>
            <a:ext cx="7642685"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8</a:t>
            </a:fld>
            <a:endParaRPr lang="en-US" sz="1000" b="1" dirty="0">
              <a:solidFill>
                <a:srgbClr val="FFFFFF"/>
              </a:solidFill>
              <a:latin typeface="Arial"/>
              <a:cs typeface="Arial"/>
            </a:endParaRPr>
          </a:p>
        </p:txBody>
      </p:sp>
    </p:spTree>
    <p:extLst>
      <p:ext uri="{BB962C8B-B14F-4D97-AF65-F5344CB8AC3E}">
        <p14:creationId xmlns:p14="http://schemas.microsoft.com/office/powerpoint/2010/main" val="1502973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613316" y="1603497"/>
            <a:ext cx="4159405" cy="4401205"/>
          </a:xfrm>
          <a:prstGeom prst="rect">
            <a:avLst/>
          </a:prstGeom>
          <a:noFill/>
        </p:spPr>
        <p:txBody>
          <a:bodyPr wrap="square" rtlCol="0">
            <a:spAutoFit/>
          </a:bodyPr>
          <a:lstStyle/>
          <a:p>
            <a:pPr marL="342900" indent="-342900">
              <a:spcAft>
                <a:spcPts val="1800"/>
              </a:spcAft>
              <a:buFont typeface="Wingdings" panose="05000000000000000000" pitchFamily="2" charset="2"/>
              <a:buChar char="ü"/>
            </a:pPr>
            <a:r>
              <a:rPr lang="en-US" sz="1600" dirty="0">
                <a:solidFill>
                  <a:srgbClr val="5A5B5E"/>
                </a:solidFill>
                <a:latin typeface="Arial"/>
                <a:cs typeface="Arial"/>
              </a:rPr>
              <a:t>National Action Plan for Family Planning</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National FP situational analysis</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Stakeholder engagement plan</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Implementation framework with activity detail and timeline</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Detailed activity-based budgets</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Financial gap analysis</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Estimates of impacts</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Monitoring and evaluation tools</a:t>
            </a:r>
          </a:p>
          <a:p>
            <a:pPr marL="342900" indent="-342900">
              <a:spcAft>
                <a:spcPts val="1800"/>
              </a:spcAft>
              <a:buFont typeface="Wingdings" panose="05000000000000000000" pitchFamily="2" charset="2"/>
              <a:buChar char="ü"/>
            </a:pPr>
            <a:r>
              <a:rPr lang="en-US" sz="1600" dirty="0">
                <a:solidFill>
                  <a:srgbClr val="5A5B5E"/>
                </a:solidFill>
                <a:latin typeface="Arial"/>
                <a:cs typeface="Arial"/>
              </a:rPr>
              <a:t>Resource mobilization </a:t>
            </a:r>
            <a:r>
              <a:rPr lang="en-US" sz="1600" dirty="0" smtClean="0">
                <a:solidFill>
                  <a:srgbClr val="5A5B5E"/>
                </a:solidFill>
                <a:latin typeface="Arial"/>
                <a:cs typeface="Arial"/>
              </a:rPr>
              <a:t>framework</a:t>
            </a:r>
            <a:endParaRPr lang="en-US" dirty="0">
              <a:solidFill>
                <a:srgbClr val="5A5B5E"/>
              </a:solidFill>
              <a:latin typeface="Arial"/>
              <a:cs typeface="Arial"/>
            </a:endParaRPr>
          </a:p>
        </p:txBody>
      </p:sp>
      <p:sp>
        <p:nvSpPr>
          <p:cNvPr id="18" name="TextBox 17"/>
          <p:cNvSpPr txBox="1"/>
          <p:nvPr/>
        </p:nvSpPr>
        <p:spPr>
          <a:xfrm>
            <a:off x="509865" y="677271"/>
            <a:ext cx="8046523" cy="584775"/>
          </a:xfrm>
          <a:prstGeom prst="rect">
            <a:avLst/>
          </a:prstGeom>
          <a:noFill/>
          <a:ln>
            <a:noFill/>
          </a:ln>
        </p:spPr>
        <p:txBody>
          <a:bodyPr wrap="square" rtlCol="0">
            <a:spAutoFit/>
          </a:bodyPr>
          <a:lstStyle/>
          <a:p>
            <a:r>
              <a:rPr lang="en-US" sz="3200" dirty="0">
                <a:solidFill>
                  <a:srgbClr val="58BDA2"/>
                </a:solidFill>
                <a:latin typeface="Arial"/>
                <a:cs typeface="Arial"/>
              </a:rPr>
              <a:t>CIP Products</a:t>
            </a:r>
            <a:endParaRPr lang="en-US" sz="3200" dirty="0" smtClean="0">
              <a:solidFill>
                <a:srgbClr val="58BDA2"/>
              </a:solidFill>
              <a:latin typeface="Arial"/>
              <a:cs typeface="Arial"/>
            </a:endParaRPr>
          </a:p>
        </p:txBody>
      </p:sp>
      <p:cxnSp>
        <p:nvCxnSpPr>
          <p:cNvPr id="23" name="Straight Connector 22"/>
          <p:cNvCxnSpPr/>
          <p:nvPr/>
        </p:nvCxnSpPr>
        <p:spPr>
          <a:xfrm>
            <a:off x="613317" y="1301161"/>
            <a:ext cx="7571678" cy="0"/>
          </a:xfrm>
          <a:prstGeom prst="line">
            <a:avLst/>
          </a:prstGeom>
          <a:ln>
            <a:solidFill>
              <a:srgbClr val="58BDA2"/>
            </a:solidFill>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0" y="6601301"/>
            <a:ext cx="9144000" cy="274320"/>
          </a:xfrm>
          <a:prstGeom prst="rect">
            <a:avLst/>
          </a:prstGeom>
          <a:solidFill>
            <a:srgbClr val="58BDA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12700" y="6631639"/>
            <a:ext cx="2164375" cy="215444"/>
          </a:xfrm>
          <a:prstGeom prst="rect">
            <a:avLst/>
          </a:prstGeom>
          <a:noFill/>
        </p:spPr>
        <p:txBody>
          <a:bodyPr wrap="none" rtlCol="0">
            <a:spAutoFit/>
          </a:bodyPr>
          <a:lstStyle/>
          <a:p>
            <a:pPr>
              <a:lnSpc>
                <a:spcPct val="80000"/>
              </a:lnSpc>
            </a:pPr>
            <a:r>
              <a:rPr lang="en-US" sz="1000" b="1" dirty="0" smtClean="0">
                <a:solidFill>
                  <a:schemeClr val="bg1"/>
                </a:solidFill>
                <a:latin typeface="Arial"/>
                <a:cs typeface="Arial"/>
              </a:rPr>
              <a:t>www.familyplanning2020.org/cip</a:t>
            </a:r>
            <a:endParaRPr lang="en-US" sz="1000" b="1" dirty="0">
              <a:solidFill>
                <a:schemeClr val="bg1"/>
              </a:solidFill>
              <a:latin typeface="Arial"/>
              <a:cs typeface="Arial"/>
            </a:endParaRPr>
          </a:p>
        </p:txBody>
      </p:sp>
      <p:sp>
        <p:nvSpPr>
          <p:cNvPr id="49" name="TextBox 48"/>
          <p:cNvSpPr txBox="1"/>
          <p:nvPr/>
        </p:nvSpPr>
        <p:spPr>
          <a:xfrm>
            <a:off x="8836610" y="6601301"/>
            <a:ext cx="291616" cy="246221"/>
          </a:xfrm>
          <a:prstGeom prst="rect">
            <a:avLst/>
          </a:prstGeom>
          <a:noFill/>
        </p:spPr>
        <p:txBody>
          <a:bodyPr wrap="none" rtlCol="0">
            <a:spAutoFit/>
          </a:bodyPr>
          <a:lstStyle/>
          <a:p>
            <a:r>
              <a:rPr lang="en-US" sz="1000" b="1" dirty="0" smtClean="0">
                <a:solidFill>
                  <a:srgbClr val="FFFFFF"/>
                </a:solidFill>
                <a:latin typeface="Arial"/>
                <a:cs typeface="Arial"/>
              </a:rPr>
              <a:t> </a:t>
            </a:r>
            <a:fld id="{31937942-D80B-3C4D-8B79-17449EC71284}" type="slidenum">
              <a:rPr lang="en-US" sz="1000" b="1" smtClean="0">
                <a:solidFill>
                  <a:srgbClr val="FFFFFF"/>
                </a:solidFill>
                <a:latin typeface="Arial"/>
                <a:cs typeface="Arial"/>
              </a:rPr>
              <a:t>9</a:t>
            </a:fld>
            <a:endParaRPr lang="en-US" sz="1000" b="1" dirty="0">
              <a:solidFill>
                <a:srgbClr val="FFFFFF"/>
              </a:solidFill>
              <a:latin typeface="Arial"/>
              <a:cs typeface="Arial"/>
            </a:endParaRPr>
          </a:p>
        </p:txBody>
      </p:sp>
      <p:sp>
        <p:nvSpPr>
          <p:cNvPr id="2" name="Rectangle 1"/>
          <p:cNvSpPr/>
          <p:nvPr/>
        </p:nvSpPr>
        <p:spPr>
          <a:xfrm>
            <a:off x="5040351" y="1608374"/>
            <a:ext cx="3412273" cy="1846659"/>
          </a:xfrm>
          <a:prstGeom prst="rect">
            <a:avLst/>
          </a:prstGeom>
        </p:spPr>
        <p:txBody>
          <a:bodyPr wrap="square">
            <a:spAutoFit/>
          </a:bodyPr>
          <a:lstStyle/>
          <a:p>
            <a:pPr>
              <a:spcAft>
                <a:spcPts val="1800"/>
              </a:spcAft>
            </a:pPr>
            <a:r>
              <a:rPr lang="en-US" b="1" dirty="0">
                <a:solidFill>
                  <a:srgbClr val="5A5B5E"/>
                </a:solidFill>
                <a:latin typeface="Arial"/>
                <a:cs typeface="Arial"/>
              </a:rPr>
              <a:t>Optional products:</a:t>
            </a:r>
          </a:p>
          <a:p>
            <a:pPr marL="285750" indent="-285750">
              <a:spcAft>
                <a:spcPts val="1800"/>
              </a:spcAft>
              <a:buFont typeface="Wingdings" panose="05000000000000000000" pitchFamily="2" charset="2"/>
              <a:buChar char="ü"/>
            </a:pPr>
            <a:r>
              <a:rPr lang="en-US" sz="1600" dirty="0">
                <a:solidFill>
                  <a:srgbClr val="5A5B5E"/>
                </a:solidFill>
                <a:latin typeface="Arial"/>
                <a:cs typeface="Arial"/>
              </a:rPr>
              <a:t>Regional activity plans and budgets</a:t>
            </a:r>
          </a:p>
          <a:p>
            <a:pPr marL="285750" indent="-285750">
              <a:spcAft>
                <a:spcPts val="1800"/>
              </a:spcAft>
              <a:buFont typeface="Wingdings" panose="05000000000000000000" pitchFamily="2" charset="2"/>
              <a:buChar char="ü"/>
            </a:pPr>
            <a:r>
              <a:rPr lang="en-US" sz="1600" dirty="0">
                <a:solidFill>
                  <a:srgbClr val="5A5B5E"/>
                </a:solidFill>
                <a:latin typeface="Arial"/>
                <a:cs typeface="Arial"/>
              </a:rPr>
              <a:t>Marketing and communications materials</a:t>
            </a:r>
          </a:p>
        </p:txBody>
      </p:sp>
    </p:spTree>
    <p:extLst>
      <p:ext uri="{BB962C8B-B14F-4D97-AF65-F5344CB8AC3E}">
        <p14:creationId xmlns:p14="http://schemas.microsoft.com/office/powerpoint/2010/main" val="477804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26782</TotalTime>
  <Words>2680</Words>
  <Application>Microsoft Office PowerPoint</Application>
  <PresentationFormat>On-screen Show (4:3)</PresentationFormat>
  <Paragraphs>302</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Hybrid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Costed Implementation Plans for FP2020</dc:title>
  <dc:creator>Pitcher, Susan</dc:creator>
  <cp:lastModifiedBy>Susan Pitcher</cp:lastModifiedBy>
  <cp:revision>112</cp:revision>
  <dcterms:created xsi:type="dcterms:W3CDTF">2014-10-13T19:03:17Z</dcterms:created>
  <dcterms:modified xsi:type="dcterms:W3CDTF">2019-03-18T14:59:41Z</dcterms:modified>
</cp:coreProperties>
</file>