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 id="2147483840" r:id="rId7"/>
  </p:sldMasterIdLst>
  <p:notesMasterIdLst>
    <p:notesMasterId r:id="rId21"/>
  </p:notesMasterIdLst>
  <p:handoutMasterIdLst>
    <p:handoutMasterId r:id="rId22"/>
  </p:handoutMasterIdLst>
  <p:sldIdLst>
    <p:sldId id="256" r:id="rId8"/>
    <p:sldId id="315" r:id="rId9"/>
    <p:sldId id="341" r:id="rId10"/>
    <p:sldId id="322" r:id="rId11"/>
    <p:sldId id="342" r:id="rId12"/>
    <p:sldId id="326" r:id="rId13"/>
    <p:sldId id="340" r:id="rId14"/>
    <p:sldId id="329" r:id="rId15"/>
    <p:sldId id="343" r:id="rId16"/>
    <p:sldId id="330" r:id="rId17"/>
    <p:sldId id="331" r:id="rId18"/>
    <p:sldId id="338" r:id="rId19"/>
    <p:sldId id="271" r:id="rId20"/>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EBFC"/>
    <a:srgbClr val="007D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1" autoAdjust="0"/>
  </p:normalViewPr>
  <p:slideViewPr>
    <p:cSldViewPr>
      <p:cViewPr>
        <p:scale>
          <a:sx n="90" d="100"/>
          <a:sy n="90" d="100"/>
        </p:scale>
        <p:origin x="-1524" y="-3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2421"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sz="quarter" idx="1"/>
          </p:nvPr>
        </p:nvSpPr>
        <p:spPr>
          <a:xfrm>
            <a:off x="3884027" y="1"/>
            <a:ext cx="2972421" cy="465138"/>
          </a:xfrm>
          <a:prstGeom prst="rect">
            <a:avLst/>
          </a:prstGeom>
        </p:spPr>
        <p:txBody>
          <a:bodyPr vert="horz" lIns="91440" tIns="45720" rIns="91440" bIns="45720" rtlCol="0"/>
          <a:lstStyle>
            <a:lvl1pPr algn="r">
              <a:defRPr sz="1200" smtClean="0"/>
            </a:lvl1pPr>
          </a:lstStyle>
          <a:p>
            <a:pPr>
              <a:defRPr/>
            </a:pPr>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smtClean="0"/>
            </a:lvl1pPr>
          </a:lstStyle>
          <a:p>
            <a:pPr>
              <a:defRPr/>
            </a:pPr>
            <a:fld id="{4774D465-5535-4BE5-B47B-5DE749B8194B}" type="slidenum">
              <a:rPr lang="en-US"/>
              <a:pPr>
                <a:defRPr/>
              </a:pPr>
              <a:t>‹#›</a:t>
            </a:fld>
            <a:endParaRPr lang="en-US" dirty="0"/>
          </a:p>
        </p:txBody>
      </p:sp>
    </p:spTree>
    <p:extLst>
      <p:ext uri="{BB962C8B-B14F-4D97-AF65-F5344CB8AC3E}">
        <p14:creationId xmlns:p14="http://schemas.microsoft.com/office/powerpoint/2010/main" val="314900694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2421"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idx="1"/>
          </p:nvPr>
        </p:nvSpPr>
        <p:spPr>
          <a:xfrm>
            <a:off x="3884027" y="1"/>
            <a:ext cx="2972421" cy="465138"/>
          </a:xfrm>
          <a:prstGeom prst="rect">
            <a:avLst/>
          </a:prstGeom>
        </p:spPr>
        <p:txBody>
          <a:bodyPr vert="horz" lIns="91440" tIns="45720" rIns="91440" bIns="45720" rtlCol="0"/>
          <a:lstStyle>
            <a:lvl1pPr algn="r">
              <a:defRPr sz="1200" smtClean="0"/>
            </a:lvl1pPr>
          </a:lstStyle>
          <a:p>
            <a:pPr>
              <a:defRPr/>
            </a:pPr>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6422" y="4416426"/>
            <a:ext cx="5485157" cy="4183063"/>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smtClean="0"/>
            </a:lvl1pPr>
          </a:lstStyle>
          <a:p>
            <a:pPr>
              <a:defRPr/>
            </a:pPr>
            <a:fld id="{AEAACABF-377A-4D5D-A29E-00367719BE84}" type="slidenum">
              <a:rPr lang="en-US"/>
              <a:pPr>
                <a:defRPr/>
              </a:pPr>
              <a:t>‹#›</a:t>
            </a:fld>
            <a:endParaRPr lang="en-US" dirty="0"/>
          </a:p>
        </p:txBody>
      </p:sp>
    </p:spTree>
    <p:extLst>
      <p:ext uri="{BB962C8B-B14F-4D97-AF65-F5344CB8AC3E}">
        <p14:creationId xmlns:p14="http://schemas.microsoft.com/office/powerpoint/2010/main" val="130981198"/>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1DC7847-36A8-4DA0-892C-BFCCEF952FC2}" type="slidenum">
              <a:rPr lang="en-US"/>
              <a:pPr/>
              <a:t>1</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703B50-D340-4D4D-8DE2-7E7C83B56196}" type="slidenum">
              <a:rPr lang="en-US"/>
              <a:pPr/>
              <a:t>2</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703B50-D340-4D4D-8DE2-7E7C83B56196}" type="slidenum">
              <a:rPr lang="en-US"/>
              <a:pPr/>
              <a:t>3</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6</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259019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GDP = gross domestic product</a:t>
            </a:r>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EAACABF-377A-4D5D-A29E-00367719BE84}" type="slidenum">
              <a:rPr lang="en-US" smtClean="0"/>
              <a:pPr>
                <a:defRPr/>
              </a:pPr>
              <a:t>7</a:t>
            </a:fld>
            <a:endParaRPr lang="en-US" dirty="0"/>
          </a:p>
        </p:txBody>
      </p:sp>
    </p:spTree>
    <p:extLst>
      <p:ext uri="{BB962C8B-B14F-4D97-AF65-F5344CB8AC3E}">
        <p14:creationId xmlns:p14="http://schemas.microsoft.com/office/powerpoint/2010/main" val="997658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8</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554005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endParaRPr lang="en-US" dirty="0" smtClean="0"/>
          </a:p>
          <a:p>
            <a:r>
              <a:rPr lang="en-US" dirty="0" smtClean="0"/>
              <a:t>FNGO = field NGO</a:t>
            </a:r>
          </a:p>
          <a:p>
            <a:r>
              <a:rPr lang="en-US" dirty="0" smtClean="0"/>
              <a:t>MNGO</a:t>
            </a:r>
            <a:r>
              <a:rPr lang="en-US" baseline="0" dirty="0" smtClean="0"/>
              <a:t> = mother NGO</a:t>
            </a:r>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EAACABF-377A-4D5D-A29E-00367719BE84}" type="slidenum">
              <a:rPr lang="en-US" smtClean="0"/>
              <a:pPr>
                <a:defRPr/>
              </a:pPr>
              <a:t>12</a:t>
            </a:fld>
            <a:endParaRPr lang="en-US" dirty="0"/>
          </a:p>
        </p:txBody>
      </p:sp>
    </p:spTree>
    <p:extLst>
      <p:ext uri="{BB962C8B-B14F-4D97-AF65-F5344CB8AC3E}">
        <p14:creationId xmlns:p14="http://schemas.microsoft.com/office/powerpoint/2010/main" val="1222624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001136-BCF1-40F7-AF6C-FB234C8B1CDA}" type="slidenum">
              <a:rPr lang="en-US"/>
              <a:pPr/>
              <a:t>13</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7" name="Picture 12"/>
          <p:cNvPicPr>
            <a:picLocks noChangeAspect="1"/>
          </p:cNvPicPr>
          <p:nvPr userDrawn="1"/>
        </p:nvPicPr>
        <p:blipFill>
          <a:blip r:embed="rId2"/>
          <a:srcRect l="6413" t="12102" r="5563" b="12053"/>
          <a:stretch>
            <a:fillRect/>
          </a:stretch>
        </p:blipFill>
        <p:spPr bwMode="auto">
          <a:xfrm>
            <a:off x="6934200" y="5867400"/>
            <a:ext cx="2062163" cy="685800"/>
          </a:xfrm>
          <a:prstGeom prst="rect">
            <a:avLst/>
          </a:prstGeom>
          <a:noFill/>
          <a:ln w="9525">
            <a:noFill/>
            <a:miter lim="800000"/>
            <a:headEnd/>
            <a:tailEnd/>
          </a:ln>
        </p:spPr>
      </p:pic>
      <p:cxnSp>
        <p:nvCxnSpPr>
          <p:cNvPr id="8"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9" name="Picture 1"/>
          <p:cNvPicPr>
            <a:picLocks noChangeAspect="1"/>
          </p:cNvPicPr>
          <p:nvPr userDrawn="1"/>
        </p:nvPicPr>
        <p:blipFill>
          <a:blip r:embed="rId3"/>
          <a:srcRect/>
          <a:stretch>
            <a:fillRect/>
          </a:stretch>
        </p:blipFill>
        <p:spPr bwMode="auto">
          <a:xfrm>
            <a:off x="457200" y="457200"/>
            <a:ext cx="2166938" cy="719138"/>
          </a:xfrm>
          <a:prstGeom prst="rect">
            <a:avLst/>
          </a:prstGeom>
          <a:noFill/>
          <a:ln w="9525">
            <a:noFill/>
            <a:miter lim="800000"/>
            <a:headEnd/>
            <a:tailEnd/>
          </a:ln>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10" name="Date Placeholder 9"/>
          <p:cNvSpPr>
            <a:spLocks noGrp="1"/>
          </p:cNvSpPr>
          <p:nvPr>
            <p:ph type="dt" sz="half" idx="10"/>
          </p:nvPr>
        </p:nvSpPr>
        <p:spPr/>
        <p:txBody>
          <a:bodyPr/>
          <a:lstStyle>
            <a:lvl1pPr>
              <a:defRPr>
                <a:solidFill>
                  <a:schemeClr val="bg1"/>
                </a:solidFill>
              </a:defRPr>
            </a:lvl1pPr>
          </a:lstStyle>
          <a:p>
            <a:pPr>
              <a:defRPr/>
            </a:pPr>
            <a:fld id="{7AE03260-E958-41F3-9BC3-7E0B798EED6E}" type="datetimeFigureOut">
              <a:rPr lang="en-US"/>
              <a:pPr>
                <a:defRPr/>
              </a:pPr>
              <a:t>2/2/2012</a:t>
            </a:fld>
            <a:endParaRPr lang="en-US" dirty="0"/>
          </a:p>
        </p:txBody>
      </p:sp>
      <p:sp>
        <p:nvSpPr>
          <p:cNvPr id="11"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21DD2368-BEFE-491B-A992-52CBB01324A3}" type="slidenum">
              <a:rPr lang="en-US"/>
              <a:pPr>
                <a:defRPr/>
              </a:pPr>
              <a:t>‹#›</a:t>
            </a:fld>
            <a:endParaRPr lang="en-US" dirty="0"/>
          </a:p>
        </p:txBody>
      </p:sp>
      <p:sp>
        <p:nvSpPr>
          <p:cNvPr id="12"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A170E69D-BB01-411E-92AA-3E6092A95090}"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4C381954-CC8F-46E9-8336-272CC5A1EB26}"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5041DA43-ABA9-4CEF-80B7-8E9192B20A56}"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59FFB3E8-BF89-4437-A737-A639AF81510C}"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4EE5A6C7-967E-4CCE-880F-B8A89D7C354F}"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14503417-B7AD-4737-8A42-D31E76BB7919}"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67C8DD2-D15C-49B4-9C36-ADD17C8AA31F}"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39A90B23-DCBB-49C6-8869-9A700D34E188}"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78277408-9901-4BF7-B7EB-D0008BEC7439}"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2177D179-5346-4DAC-9CE7-C8A79C81C31A}"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D8B69B7-AA5C-4436-89F7-FC211625A31D}"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CBAC1907-38A0-4186-B53A-EC0FDEB9BAE0}"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00E16A96-4B6B-4D74-BC26-36CB80E96B98}"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68754BE1-EE60-4A36-8347-D127E3D9E41C}"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F19FAB2-6A95-4734-9250-A88F46C091F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1ECB6B38-19B4-44B6-B82F-C09C9C200AAE}"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D1703138-ED69-45B5-B419-D97D3A80C32F}"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7EC5C8CA-87B6-4769-953B-DC79796EC4D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1E03D331-A89F-4F9F-B997-B611EE3CBC35}"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E3078C01-937F-4C0F-89BE-B2CD4EE08B3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4CF4C895-4E43-4FA5-BCDB-C52283651E6F}"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441D2B97-E02F-4EF8-BA5D-F822EB2670C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74268D5-77EF-4BDA-9BF7-85B5BDF93604}"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4BB57381-A5FA-4B12-80B1-C49ECBC1CBC9}"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A8F52DA-3D28-4073-AE2E-A4F5607AB286}"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65DA73A-DE57-41E2-838E-7B17222C5164}"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F7AEED-4DFA-4356-8FB7-337829728D79}" type="datetimeFigureOut">
              <a:rPr lang="en-US"/>
              <a:pPr>
                <a:defRPr/>
              </a:pPr>
              <a:t>2/2/2012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a:ln/>
        </p:spPr>
        <p:txBody>
          <a:bodyPr/>
          <a:lstStyle>
            <a:lvl1pPr>
              <a:defRPr/>
            </a:lvl1pPr>
          </a:lstStyle>
          <a:p>
            <a:pPr>
              <a:defRPr/>
            </a:pPr>
            <a:fld id="{17F01791-5162-45F5-B91F-5A842C8EFF23}"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F921A77F-8AF3-45D1-A519-0A1569870FF9}"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rgbClr val="E7DEC9"/>
                </a:solidFill>
              </a:defRPr>
            </a:lvl1pPr>
          </a:lstStyle>
          <a:p>
            <a:pPr>
              <a:defRPr/>
            </a:pPr>
            <a:fld id="{F038687D-B07C-4811-B59F-32290566093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32E9BC87-1D95-4DC7-8210-55777A5B131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22427B47-5884-48D9-9BA9-0EA7D64D71F8}"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AEEF74B-3AB0-4BAC-BB78-E46FC17D901F}"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23A14840-B473-43E8-A82C-4F5309B3659E}"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5DE12BB2-BEDE-4335-86F4-8F5EF8CFA684}"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29029764-2729-4E6D-AAFE-FB0475A8BB8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DDD20B7F-3797-42F6-BF4C-0B05F3B29320}"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1882620C-8A1F-4705-967D-5CE4EF03B75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A1B16CD-4302-42C2-852F-C874A54F4F27}"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5CA93F8-B518-46FF-BE30-A80ABE6C071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FA099BCF-F8A9-4F44-A7D3-F7243DD68ECD}"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430153CC-AF06-420B-B9A8-001CC006FEC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4E977D64-D5D5-4548-91A9-1E6094EEECD0}"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062296E3-1C66-4897-A489-9208228A714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44088938-D241-4848-A450-C81FA9DC999A}"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A2F2F035-8406-4A00-A8C9-51392134D0C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83879E5C-278C-43A3-A008-3EE2F63B8D51}"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94C1B42A-9BBC-45DD-AA28-D93C5C21BFF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47277B9A-5F8B-45C7-91D2-04C8D760289B}"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A49588FD-9A73-4557-B8B3-DC2A30C171F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0A5D622D-8E5C-40E5-9909-35F8DD3B81AC}"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46821A84-6574-49D1-A7B6-AECF94D4EF9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60"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D8B55F0B-3E11-4945-A51C-175505B8ABAB}"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731716B6-A175-4BB0-89B2-BCC61C10113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61"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2D4D146-0B20-40E0-892B-781AEB372C05}"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2935D95D-0AF5-435F-9C60-C0F7A3A3319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6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79B9D36E-FF41-4554-AFC2-62CA343E8FEC}"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1FFED607-83D8-433C-8467-8DBF6A7E957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63"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C72774F-E4BC-4ABE-85C2-247902AED5B5}"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4B93D113-E63F-4BFB-8FC7-6A9F87C7A47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64"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C8AAF3A-D411-47EC-B6E9-348FCA62F060}"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B5D3FA90-EE3C-4605-B978-4C12BD9B804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5"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prstClr val="black"/>
                </a:solidFill>
                <a:latin typeface="+mn-lt"/>
              </a:defRPr>
            </a:lvl1pPr>
          </a:lstStyle>
          <a:p>
            <a:pPr>
              <a:defRPr/>
            </a:pPr>
            <a:fld id="{03F78DC6-FAB0-4FEF-B947-7B9A7A4E8221}"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prstClr val="black"/>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prstClr val="black"/>
                </a:solidFill>
                <a:latin typeface="+mn-lt"/>
              </a:defRPr>
            </a:lvl1pPr>
          </a:lstStyle>
          <a:p>
            <a:pPr>
              <a:defRPr/>
            </a:pPr>
            <a:fld id="{354367B9-DC91-409E-BA3E-516025387BC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66"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1" y="1828800"/>
            <a:ext cx="5562599" cy="2590800"/>
          </a:xfrm>
        </p:spPr>
        <p:txBody>
          <a:bodyPr/>
          <a:lstStyle/>
          <a:p>
            <a:pPr>
              <a:defRPr/>
            </a:pPr>
            <a:r>
              <a:rPr lang="en-US" sz="3600" dirty="0" smtClean="0">
                <a:latin typeface="Tw Cen MT" pitchFamily="34" charset="0"/>
              </a:rPr>
              <a:t>SWOT: </a:t>
            </a:r>
            <a:r>
              <a:rPr lang="en-US" sz="3600" dirty="0" smtClean="0">
                <a:latin typeface="Tw Cen MT" pitchFamily="34" charset="0"/>
              </a:rPr>
              <a:t>A </a:t>
            </a:r>
            <a:r>
              <a:rPr lang="en-US" sz="3600" dirty="0" smtClean="0">
                <a:latin typeface="Tw Cen MT" pitchFamily="34" charset="0"/>
              </a:rPr>
              <a:t>Tool for </a:t>
            </a:r>
            <a:r>
              <a:rPr lang="en-US" sz="3600" dirty="0" smtClean="0">
                <a:latin typeface="Tw Cen MT" pitchFamily="34" charset="0"/>
              </a:rPr>
              <a:t>Situational Analysis</a:t>
            </a:r>
            <a:endParaRPr lang="en-US" sz="3600" dirty="0">
              <a:latin typeface="Tw Cen MT" pitchFamily="34" charset="0"/>
            </a:endParaRPr>
          </a:p>
        </p:txBody>
      </p:sp>
      <p:sp>
        <p:nvSpPr>
          <p:cNvPr id="36866" name="TextBox 3"/>
          <p:cNvSpPr txBox="1">
            <a:spLocks noChangeArrowheads="1"/>
          </p:cNvSpPr>
          <p:nvPr/>
        </p:nvSpPr>
        <p:spPr bwMode="auto">
          <a:xfrm>
            <a:off x="2667000" y="5867400"/>
            <a:ext cx="4114800" cy="646113"/>
          </a:xfrm>
          <a:prstGeom prst="rect">
            <a:avLst/>
          </a:prstGeom>
          <a:noFill/>
          <a:ln w="9525">
            <a:noFill/>
            <a:miter lim="800000"/>
            <a:headEnd/>
            <a:tailEnd/>
          </a:ln>
        </p:spPr>
        <p:txBody>
          <a:bodyPr>
            <a:spAutoFit/>
          </a:bodyPr>
          <a:lstStyle/>
          <a:p>
            <a:pPr algn="r"/>
            <a:r>
              <a:rPr lang="en-US" dirty="0" smtClean="0">
                <a:solidFill>
                  <a:schemeClr val="bg2"/>
                </a:solidFill>
                <a:latin typeface="Century Gothic" pitchFamily="34" charset="0"/>
              </a:rPr>
              <a:t>Rafay Eajaz Hussain </a:t>
            </a:r>
            <a:endParaRPr lang="en-US" dirty="0">
              <a:solidFill>
                <a:schemeClr val="bg2"/>
              </a:solidFill>
              <a:latin typeface="Century Gothic" pitchFamily="34" charset="0"/>
            </a:endParaRPr>
          </a:p>
          <a:p>
            <a:pPr algn="r"/>
            <a:r>
              <a:rPr lang="en-US" dirty="0" smtClean="0">
                <a:solidFill>
                  <a:schemeClr val="bg2"/>
                </a:solidFill>
                <a:latin typeface="Century Gothic" pitchFamily="34" charset="0"/>
              </a:rPr>
              <a:t>December 5, </a:t>
            </a:r>
            <a:r>
              <a:rPr lang="en-US" dirty="0">
                <a:solidFill>
                  <a:schemeClr val="bg2"/>
                </a:solidFill>
                <a:latin typeface="Century Gothic" pitchFamily="34" charset="0"/>
              </a:rPr>
              <a:t>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2601"/>
            <a:ext cx="8407400" cy="5105399"/>
          </a:xfrm>
        </p:spPr>
        <p:txBody>
          <a:bodyPr>
            <a:noAutofit/>
          </a:bodyPr>
          <a:lstStyle/>
          <a:p>
            <a:pPr marL="287338" lvl="0" indent="-242888">
              <a:spcBef>
                <a:spcPts val="0"/>
              </a:spcBef>
              <a:spcAft>
                <a:spcPts val="1800"/>
              </a:spcAft>
            </a:pPr>
            <a:r>
              <a:rPr lang="en-US" sz="2000" dirty="0">
                <a:solidFill>
                  <a:srgbClr val="0070C0"/>
                </a:solidFill>
              </a:rPr>
              <a:t>Step </a:t>
            </a:r>
            <a:r>
              <a:rPr lang="en-US" sz="2000" dirty="0" smtClean="0">
                <a:solidFill>
                  <a:srgbClr val="0070C0"/>
                </a:solidFill>
              </a:rPr>
              <a:t>1—</a:t>
            </a:r>
            <a:r>
              <a:rPr lang="en-US" sz="2000" dirty="0" smtClean="0"/>
              <a:t>Information </a:t>
            </a:r>
            <a:r>
              <a:rPr lang="en-US" sz="2000" dirty="0" smtClean="0"/>
              <a:t>collection</a:t>
            </a:r>
            <a:r>
              <a:rPr lang="en-US" sz="2000" dirty="0" smtClean="0"/>
              <a:t>…..</a:t>
            </a:r>
            <a:br>
              <a:rPr lang="en-US" sz="2000" dirty="0" smtClean="0"/>
            </a:br>
            <a:r>
              <a:rPr lang="en-US" sz="2000" dirty="0" smtClean="0"/>
              <a:t>List </a:t>
            </a:r>
            <a:r>
              <a:rPr lang="en-US" sz="2000" dirty="0"/>
              <a:t>all strengths that exist now. Then in turn, list all weaknesses that exist now</a:t>
            </a:r>
            <a:r>
              <a:rPr lang="en-US" sz="2000" dirty="0" smtClean="0"/>
              <a:t>.</a:t>
            </a:r>
            <a:endParaRPr lang="en-US" sz="2000" dirty="0" smtClean="0"/>
          </a:p>
          <a:p>
            <a:pPr marL="287338" lvl="0" indent="-242888">
              <a:spcBef>
                <a:spcPts val="0"/>
              </a:spcBef>
              <a:spcAft>
                <a:spcPts val="1800"/>
              </a:spcAft>
            </a:pPr>
            <a:r>
              <a:rPr lang="en-US" sz="2000" dirty="0" smtClean="0">
                <a:solidFill>
                  <a:srgbClr val="0070C0"/>
                </a:solidFill>
              </a:rPr>
              <a:t>Step </a:t>
            </a:r>
            <a:r>
              <a:rPr lang="en-US" sz="2000" dirty="0" smtClean="0">
                <a:solidFill>
                  <a:srgbClr val="0070C0"/>
                </a:solidFill>
              </a:rPr>
              <a:t>2—</a:t>
            </a:r>
            <a:r>
              <a:rPr lang="en-US" sz="2000" dirty="0" smtClean="0"/>
              <a:t>What </a:t>
            </a:r>
            <a:r>
              <a:rPr lang="en-US" sz="2000" dirty="0"/>
              <a:t>might </a:t>
            </a:r>
            <a:r>
              <a:rPr lang="en-US" sz="2000" dirty="0" smtClean="0"/>
              <a:t>be…</a:t>
            </a:r>
            <a:br>
              <a:rPr lang="en-US" sz="2000" dirty="0" smtClean="0"/>
            </a:br>
            <a:r>
              <a:rPr lang="en-US" sz="2000" dirty="0" smtClean="0"/>
              <a:t>List </a:t>
            </a:r>
            <a:r>
              <a:rPr lang="en-US" sz="2000" dirty="0"/>
              <a:t>all opportunities that exist in the future. Opportunities are potential future strengths. Then in turn, list all threats that exist in the future. Threats are potential future weaknesses</a:t>
            </a:r>
            <a:r>
              <a:rPr lang="en-US" sz="2000" dirty="0" smtClean="0"/>
              <a:t>.</a:t>
            </a:r>
            <a:endParaRPr lang="en-US" sz="2000" dirty="0"/>
          </a:p>
          <a:p>
            <a:pPr marL="287338" lvl="0" indent="-242888">
              <a:spcBef>
                <a:spcPts val="0"/>
              </a:spcBef>
              <a:spcAft>
                <a:spcPts val="1800"/>
              </a:spcAft>
            </a:pPr>
            <a:r>
              <a:rPr lang="en-US" sz="2000" dirty="0" smtClean="0">
                <a:solidFill>
                  <a:srgbClr val="0070C0"/>
                </a:solidFill>
              </a:rPr>
              <a:t>Step </a:t>
            </a:r>
            <a:r>
              <a:rPr lang="en-US" sz="2000" dirty="0" smtClean="0">
                <a:solidFill>
                  <a:srgbClr val="0070C0"/>
                </a:solidFill>
              </a:rPr>
              <a:t>3</a:t>
            </a:r>
            <a:r>
              <a:rPr lang="en-US" sz="2000" dirty="0" smtClean="0">
                <a:solidFill>
                  <a:srgbClr val="0070C0"/>
                </a:solidFill>
              </a:rPr>
              <a:t>—</a:t>
            </a:r>
            <a:r>
              <a:rPr lang="en-US" sz="2000" dirty="0" smtClean="0"/>
              <a:t>Plan </a:t>
            </a:r>
            <a:r>
              <a:rPr lang="en-US" sz="2000" dirty="0"/>
              <a:t>of action</a:t>
            </a:r>
            <a:r>
              <a:rPr lang="en-US" sz="2000" dirty="0" smtClean="0"/>
              <a:t>…</a:t>
            </a:r>
            <a:r>
              <a:rPr lang="en-US" sz="2000" dirty="0"/>
              <a:t/>
            </a:r>
            <a:br>
              <a:rPr lang="en-US" sz="2000" dirty="0"/>
            </a:br>
            <a:r>
              <a:rPr lang="en-US" sz="2000" dirty="0" smtClean="0"/>
              <a:t>Review </a:t>
            </a:r>
            <a:r>
              <a:rPr lang="en-US" sz="2000" dirty="0"/>
              <a:t>your SWOT matrix with a view to creating an action plan to address each of the four areas</a:t>
            </a:r>
            <a:r>
              <a:rPr lang="en-US" sz="2000" dirty="0" smtClean="0"/>
              <a:t>.</a:t>
            </a:r>
            <a:endParaRPr lang="en-US" sz="2000" dirty="0"/>
          </a:p>
        </p:txBody>
      </p:sp>
      <p:sp>
        <p:nvSpPr>
          <p:cNvPr id="3" name="Title 2"/>
          <p:cNvSpPr>
            <a:spLocks noGrp="1"/>
          </p:cNvSpPr>
          <p:nvPr>
            <p:ph type="title"/>
          </p:nvPr>
        </p:nvSpPr>
        <p:spPr/>
        <p:txBody>
          <a:bodyPr/>
          <a:lstStyle/>
          <a:p>
            <a:pPr algn="ctr"/>
            <a:r>
              <a:rPr lang="en-US" dirty="0"/>
              <a:t>How to do a SWOT</a:t>
            </a:r>
          </a:p>
        </p:txBody>
      </p:sp>
    </p:spTree>
    <p:extLst>
      <p:ext uri="{BB962C8B-B14F-4D97-AF65-F5344CB8AC3E}">
        <p14:creationId xmlns:p14="http://schemas.microsoft.com/office/powerpoint/2010/main" val="39451619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41500"/>
            <a:ext cx="8407400" cy="4406900"/>
          </a:xfrm>
        </p:spPr>
        <p:txBody>
          <a:bodyPr>
            <a:normAutofit/>
          </a:bodyPr>
          <a:lstStyle/>
          <a:p>
            <a:pPr lvl="0">
              <a:spcBef>
                <a:spcPts val="0"/>
              </a:spcBef>
              <a:spcAft>
                <a:spcPts val="1800"/>
              </a:spcAft>
            </a:pPr>
            <a:r>
              <a:rPr lang="en-US" sz="2000" b="1" dirty="0" smtClean="0">
                <a:solidFill>
                  <a:srgbClr val="0070C0"/>
                </a:solidFill>
              </a:rPr>
              <a:t>Strengths</a:t>
            </a:r>
            <a:r>
              <a:rPr lang="en-US" sz="2000" dirty="0" smtClean="0"/>
              <a:t> </a:t>
            </a:r>
            <a:r>
              <a:rPr lang="en-US" sz="2000" dirty="0"/>
              <a:t>need to be maintained, built </a:t>
            </a:r>
            <a:r>
              <a:rPr lang="en-US" sz="2000" dirty="0" smtClean="0"/>
              <a:t>upon, </a:t>
            </a:r>
            <a:r>
              <a:rPr lang="en-US" sz="2000" dirty="0"/>
              <a:t>or leveraged</a:t>
            </a:r>
            <a:r>
              <a:rPr lang="en-US" sz="2000" dirty="0" smtClean="0"/>
              <a:t>.</a:t>
            </a:r>
            <a:endParaRPr lang="en-US" sz="2000" dirty="0"/>
          </a:p>
          <a:p>
            <a:pPr lvl="0">
              <a:spcBef>
                <a:spcPts val="0"/>
              </a:spcBef>
              <a:spcAft>
                <a:spcPts val="1800"/>
              </a:spcAft>
            </a:pPr>
            <a:r>
              <a:rPr lang="en-US" sz="2000" b="1" dirty="0">
                <a:solidFill>
                  <a:srgbClr val="0070C0"/>
                </a:solidFill>
              </a:rPr>
              <a:t>Weaknesses</a:t>
            </a:r>
            <a:r>
              <a:rPr lang="en-US" sz="2000" dirty="0"/>
              <a:t> need to be remedied, </a:t>
            </a:r>
            <a:r>
              <a:rPr lang="en-US" sz="2000" dirty="0" smtClean="0"/>
              <a:t>changed, </a:t>
            </a:r>
            <a:r>
              <a:rPr lang="en-US" sz="2000" dirty="0"/>
              <a:t>or stopped</a:t>
            </a:r>
            <a:r>
              <a:rPr lang="en-US" sz="2000" dirty="0" smtClean="0"/>
              <a:t>.</a:t>
            </a:r>
            <a:endParaRPr lang="en-US" sz="2000" dirty="0"/>
          </a:p>
          <a:p>
            <a:pPr lvl="0">
              <a:spcBef>
                <a:spcPts val="0"/>
              </a:spcBef>
              <a:spcAft>
                <a:spcPts val="1800"/>
              </a:spcAft>
            </a:pPr>
            <a:r>
              <a:rPr lang="en-US" sz="2000" b="1" dirty="0">
                <a:solidFill>
                  <a:srgbClr val="0070C0"/>
                </a:solidFill>
              </a:rPr>
              <a:t>Opportunitie</a:t>
            </a:r>
            <a:r>
              <a:rPr lang="en-US" sz="2000" dirty="0"/>
              <a:t>s need to be </a:t>
            </a:r>
            <a:r>
              <a:rPr lang="en-US" sz="2000" dirty="0" smtClean="0"/>
              <a:t>prioritised</a:t>
            </a:r>
            <a:r>
              <a:rPr lang="en-US" sz="2000" dirty="0"/>
              <a:t>, captured, built </a:t>
            </a:r>
            <a:r>
              <a:rPr lang="en-US" sz="2000" dirty="0" smtClean="0"/>
              <a:t>on, </a:t>
            </a:r>
            <a:r>
              <a:rPr lang="en-US" sz="2000" dirty="0"/>
              <a:t>and </a:t>
            </a:r>
            <a:r>
              <a:rPr lang="en-US" sz="2000" dirty="0" err="1" smtClean="0"/>
              <a:t>optimised</a:t>
            </a:r>
            <a:r>
              <a:rPr lang="en-US" sz="2000" dirty="0" smtClean="0"/>
              <a:t>.</a:t>
            </a:r>
            <a:endParaRPr lang="en-US" sz="2000" dirty="0"/>
          </a:p>
          <a:p>
            <a:pPr lvl="0">
              <a:spcBef>
                <a:spcPts val="0"/>
              </a:spcBef>
              <a:spcAft>
                <a:spcPts val="1800"/>
              </a:spcAft>
            </a:pPr>
            <a:r>
              <a:rPr lang="en-US" sz="2000" b="1" dirty="0">
                <a:solidFill>
                  <a:srgbClr val="0070C0"/>
                </a:solidFill>
              </a:rPr>
              <a:t>Threats</a:t>
            </a:r>
            <a:r>
              <a:rPr lang="en-US" sz="2000" dirty="0"/>
              <a:t> need to be countered or </a:t>
            </a:r>
            <a:r>
              <a:rPr lang="en-US" sz="2000" dirty="0" smtClean="0"/>
              <a:t>minimised </a:t>
            </a:r>
            <a:r>
              <a:rPr lang="en-US" sz="2000" dirty="0"/>
              <a:t>and managed.</a:t>
            </a:r>
          </a:p>
          <a:p>
            <a:pPr marL="44450" lvl="0" indent="0">
              <a:spcBef>
                <a:spcPts val="0"/>
              </a:spcBef>
              <a:spcAft>
                <a:spcPts val="1800"/>
              </a:spcAft>
              <a:buNone/>
            </a:pPr>
            <a:endParaRPr lang="en-US" sz="2000" dirty="0"/>
          </a:p>
          <a:p>
            <a:endParaRPr lang="en-US" dirty="0"/>
          </a:p>
        </p:txBody>
      </p:sp>
      <p:sp>
        <p:nvSpPr>
          <p:cNvPr id="3" name="Title 2"/>
          <p:cNvSpPr>
            <a:spLocks noGrp="1"/>
          </p:cNvSpPr>
          <p:nvPr>
            <p:ph type="title"/>
          </p:nvPr>
        </p:nvSpPr>
        <p:spPr/>
        <p:txBody>
          <a:bodyPr/>
          <a:lstStyle/>
          <a:p>
            <a:pPr algn="ctr"/>
            <a:r>
              <a:rPr lang="en-US" dirty="0"/>
              <a:t>In </a:t>
            </a:r>
            <a:r>
              <a:rPr lang="en-US" dirty="0" smtClean="0"/>
              <a:t>Summary</a:t>
            </a:r>
            <a:r>
              <a:rPr lang="en-US" dirty="0"/>
              <a:t/>
            </a:r>
            <a:br>
              <a:rPr lang="en-US" dirty="0"/>
            </a:br>
            <a:endParaRPr lang="en-US" dirty="0"/>
          </a:p>
        </p:txBody>
      </p:sp>
    </p:spTree>
    <p:extLst>
      <p:ext uri="{BB962C8B-B14F-4D97-AF65-F5344CB8AC3E}">
        <p14:creationId xmlns:p14="http://schemas.microsoft.com/office/powerpoint/2010/main" val="2660581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977647436"/>
              </p:ext>
            </p:extLst>
          </p:nvPr>
        </p:nvGraphicFramePr>
        <p:xfrm>
          <a:off x="152400" y="1981200"/>
          <a:ext cx="8839200" cy="4495800"/>
        </p:xfrm>
        <a:graphic>
          <a:graphicData uri="http://schemas.openxmlformats.org/drawingml/2006/table">
            <a:tbl>
              <a:tblPr firstRow="1" bandRow="1">
                <a:tableStyleId>{5C22544A-7EE6-4342-B048-85BDC9FD1C3A}</a:tableStyleId>
              </a:tblPr>
              <a:tblGrid>
                <a:gridCol w="4419600"/>
                <a:gridCol w="4419600"/>
              </a:tblGrid>
              <a:tr h="2057402">
                <a:tc>
                  <a:txBody>
                    <a:bodyPr/>
                    <a:lstStyle/>
                    <a:p>
                      <a:pPr>
                        <a:lnSpc>
                          <a:spcPct val="100000"/>
                        </a:lnSpc>
                        <a:spcBef>
                          <a:spcPts val="0"/>
                        </a:spcBef>
                        <a:spcAft>
                          <a:spcPts val="600"/>
                        </a:spcAft>
                      </a:pPr>
                      <a:r>
                        <a:rPr lang="en-US" sz="2000" dirty="0" smtClean="0">
                          <a:solidFill>
                            <a:schemeClr val="tx1"/>
                          </a:solidFill>
                        </a:rPr>
                        <a:t>Strengths</a:t>
                      </a:r>
                      <a:endParaRPr lang="en-US" sz="1800" b="0" i="0" u="none" strike="noStrike" kern="1200" baseline="0" dirty="0" smtClean="0">
                        <a:solidFill>
                          <a:schemeClr val="tx1"/>
                        </a:solidFill>
                        <a:latin typeface="+mn-lt"/>
                        <a:ea typeface="+mn-ea"/>
                        <a:cs typeface="+mn-cs"/>
                      </a:endParaRP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Adequate budget allocation  </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Public health delivery institutions in place</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Political commitment </a:t>
                      </a:r>
                    </a:p>
                    <a:p>
                      <a:pPr marL="285750" indent="-285750">
                        <a:lnSpc>
                          <a:spcPct val="100000"/>
                        </a:lnSpc>
                        <a:spcBef>
                          <a:spcPts val="0"/>
                        </a:spcBef>
                        <a:spcAft>
                          <a:spcPts val="18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Demand for healthcare services</a:t>
                      </a:r>
                      <a:endParaRPr lang="en-US" sz="1800" dirty="0" smtClean="0">
                        <a:solidFill>
                          <a:schemeClr val="tx1"/>
                        </a:solidFill>
                      </a:endParaRPr>
                    </a:p>
                  </a:txBody>
                  <a:tcP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a:lnSpc>
                          <a:spcPct val="100000"/>
                        </a:lnSpc>
                        <a:spcBef>
                          <a:spcPts val="0"/>
                        </a:spcBef>
                        <a:spcAft>
                          <a:spcPts val="600"/>
                        </a:spcAft>
                      </a:pPr>
                      <a:r>
                        <a:rPr lang="en-US" sz="2000" dirty="0" smtClean="0">
                          <a:solidFill>
                            <a:schemeClr val="tx1"/>
                          </a:solidFill>
                        </a:rPr>
                        <a:t>Weaknesses</a:t>
                      </a:r>
                      <a:endParaRPr lang="en-US" sz="1800" dirty="0" smtClean="0">
                        <a:solidFill>
                          <a:schemeClr val="tx1"/>
                        </a:solidFill>
                      </a:endParaRP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Lack of equipment, supplies, and drugs to deliver </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Lack of skilled manpower at health centers </a:t>
                      </a:r>
                    </a:p>
                    <a:p>
                      <a:pPr>
                        <a:lnSpc>
                          <a:spcPct val="100000"/>
                        </a:lnSpc>
                        <a:spcBef>
                          <a:spcPts val="0"/>
                        </a:spcBef>
                        <a:spcAft>
                          <a:spcPts val="600"/>
                        </a:spcAft>
                      </a:pPr>
                      <a:endParaRPr lang="en-US" sz="1800" dirty="0">
                        <a:solidFill>
                          <a:schemeClr val="tx1"/>
                        </a:solidFill>
                      </a:endParaRPr>
                    </a:p>
                  </a:txBody>
                  <a:tcP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2">
                        <a:lumMod val="20000"/>
                        <a:lumOff val="80000"/>
                      </a:schemeClr>
                    </a:solidFill>
                  </a:tcPr>
                </a:tc>
              </a:tr>
              <a:tr h="2400301">
                <a:tc>
                  <a: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en-US" sz="2000" b="1" dirty="0" smtClean="0">
                          <a:solidFill>
                            <a:schemeClr val="tx1"/>
                          </a:solidFill>
                        </a:rPr>
                        <a:t>Opportunities</a:t>
                      </a:r>
                      <a:endParaRPr lang="en-US" sz="1800" b="1" dirty="0" smtClean="0">
                        <a:solidFill>
                          <a:schemeClr val="tx1"/>
                        </a:solidFill>
                      </a:endParaRP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Improved transportation and road connectivity </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One of the highest priority districts of the state </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Good presence of MNGOs/FNGOs and other NGOs </a:t>
                      </a:r>
                      <a:endParaRPr lang="en-US" sz="1800" dirty="0">
                        <a:solidFill>
                          <a:schemeClr val="tx1"/>
                        </a:solidFill>
                      </a:endParaRPr>
                    </a:p>
                  </a:txBody>
                  <a:tcP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a:lnSpc>
                          <a:spcPct val="100000"/>
                        </a:lnSpc>
                        <a:spcBef>
                          <a:spcPts val="0"/>
                        </a:spcBef>
                        <a:spcAft>
                          <a:spcPts val="600"/>
                        </a:spcAft>
                      </a:pPr>
                      <a:r>
                        <a:rPr lang="en-US" sz="2000" b="1" dirty="0" smtClean="0">
                          <a:solidFill>
                            <a:schemeClr val="tx1"/>
                          </a:solidFill>
                        </a:rPr>
                        <a:t>Threats</a:t>
                      </a:r>
                      <a:endParaRPr lang="en-US" sz="1800" b="1" dirty="0" smtClean="0">
                        <a:solidFill>
                          <a:schemeClr val="tx1"/>
                        </a:solidFill>
                      </a:endParaRP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Increasing incidence of non- communicable diseases </a:t>
                      </a:r>
                    </a:p>
                    <a:p>
                      <a:pPr marL="285750" indent="-285750">
                        <a:lnSpc>
                          <a:spcPct val="100000"/>
                        </a:lnSpc>
                        <a:spcBef>
                          <a:spcPts val="0"/>
                        </a:spcBef>
                        <a:spcAft>
                          <a:spcPts val="600"/>
                        </a:spcAft>
                        <a:buClr>
                          <a:srgbClr val="007DC5"/>
                        </a:buClr>
                        <a:buFont typeface="Wingdings" pitchFamily="2" charset="2"/>
                        <a:buChar char="§"/>
                      </a:pPr>
                      <a:r>
                        <a:rPr lang="en-US" sz="1800" b="0" i="0" u="none" strike="noStrike" kern="1200" baseline="0" dirty="0" smtClean="0">
                          <a:solidFill>
                            <a:schemeClr val="tx1"/>
                          </a:solidFill>
                          <a:latin typeface="+mn-lt"/>
                          <a:ea typeface="+mn-ea"/>
                          <a:cs typeface="+mn-cs"/>
                        </a:rPr>
                        <a:t>Natural disasters, especially floods </a:t>
                      </a:r>
                    </a:p>
                    <a:p>
                      <a:pPr marL="0" indent="0">
                        <a:lnSpc>
                          <a:spcPct val="100000"/>
                        </a:lnSpc>
                        <a:spcBef>
                          <a:spcPts val="0"/>
                        </a:spcBef>
                        <a:spcAft>
                          <a:spcPts val="600"/>
                        </a:spcAft>
                        <a:buClr>
                          <a:srgbClr val="007DC5"/>
                        </a:buClr>
                        <a:buFont typeface="Wingdings" pitchFamily="2" charset="2"/>
                        <a:buNone/>
                      </a:pPr>
                      <a:endParaRPr lang="en-US" sz="1800" b="0" i="0" u="none" strike="noStrike" kern="1200" baseline="0" dirty="0" smtClean="0">
                        <a:solidFill>
                          <a:schemeClr val="tx1"/>
                        </a:solidFill>
                        <a:latin typeface="+mn-lt"/>
                        <a:ea typeface="+mn-ea"/>
                        <a:cs typeface="+mn-cs"/>
                      </a:endParaRPr>
                    </a:p>
                    <a:p>
                      <a:pPr>
                        <a:lnSpc>
                          <a:spcPct val="100000"/>
                        </a:lnSpc>
                        <a:spcBef>
                          <a:spcPts val="0"/>
                        </a:spcBef>
                        <a:spcAft>
                          <a:spcPts val="600"/>
                        </a:spcAft>
                      </a:pPr>
                      <a:endParaRPr lang="en-US" sz="1800" b="0" i="0" u="none" strike="noStrike" kern="1200" baseline="0" dirty="0" smtClean="0">
                        <a:solidFill>
                          <a:schemeClr val="tx1"/>
                        </a:solidFill>
                        <a:latin typeface="+mn-lt"/>
                        <a:ea typeface="+mn-ea"/>
                        <a:cs typeface="+mn-cs"/>
                      </a:endParaRPr>
                    </a:p>
                    <a:p>
                      <a:pPr>
                        <a:lnSpc>
                          <a:spcPct val="100000"/>
                        </a:lnSpc>
                        <a:spcBef>
                          <a:spcPts val="0"/>
                        </a:spcBef>
                        <a:spcAft>
                          <a:spcPts val="600"/>
                        </a:spcAft>
                      </a:pPr>
                      <a:endParaRPr lang="en-US" sz="1800" dirty="0">
                        <a:solidFill>
                          <a:schemeClr val="tx1"/>
                        </a:solidFill>
                      </a:endParaRPr>
                    </a:p>
                  </a:txBody>
                  <a:tcP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1">
                        <a:lumMod val="20000"/>
                        <a:lumOff val="80000"/>
                      </a:schemeClr>
                    </a:solidFill>
                  </a:tcPr>
                </a:tc>
              </a:tr>
            </a:tbl>
          </a:graphicData>
        </a:graphic>
      </p:graphicFrame>
      <p:sp>
        <p:nvSpPr>
          <p:cNvPr id="3" name="Title 2"/>
          <p:cNvSpPr>
            <a:spLocks noGrp="1"/>
          </p:cNvSpPr>
          <p:nvPr>
            <p:ph type="title"/>
          </p:nvPr>
        </p:nvSpPr>
        <p:spPr/>
        <p:txBody>
          <a:bodyPr/>
          <a:lstStyle/>
          <a:p>
            <a:r>
              <a:rPr lang="en-US" dirty="0" smtClean="0"/>
              <a:t>SWOT analysis: An example of public health system at the district level </a:t>
            </a:r>
            <a:endParaRPr lang="en-US" dirty="0"/>
          </a:p>
        </p:txBody>
      </p:sp>
    </p:spTree>
    <p:extLst>
      <p:ext uri="{BB962C8B-B14F-4D97-AF65-F5344CB8AC3E}">
        <p14:creationId xmlns:p14="http://schemas.microsoft.com/office/powerpoint/2010/main" val="5964937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733800"/>
            <a:ext cx="6092825" cy="623887"/>
          </a:xfrm>
        </p:spPr>
        <p:txBody>
          <a:bodyPr/>
          <a:lstStyle/>
          <a:p>
            <a:pP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1981200"/>
            <a:ext cx="6096000" cy="1828800"/>
          </a:xfrm>
        </p:spPr>
        <p:txBody>
          <a:bodyPr/>
          <a:lstStyle/>
          <a:p>
            <a:pP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81200"/>
            <a:ext cx="8407400" cy="1785937"/>
          </a:xfrm>
        </p:spPr>
        <p:txBody>
          <a:bodyPr>
            <a:normAutofit fontScale="92500"/>
          </a:bodyPr>
          <a:lstStyle/>
          <a:p>
            <a:pPr>
              <a:spcBef>
                <a:spcPts val="0"/>
              </a:spcBef>
              <a:spcAft>
                <a:spcPts val="600"/>
              </a:spcAft>
            </a:pPr>
            <a:r>
              <a:rPr lang="en-US" sz="2000" dirty="0">
                <a:latin typeface="+mn-lt"/>
              </a:rPr>
              <a:t>Define SWOT analysis (internal and </a:t>
            </a:r>
            <a:r>
              <a:rPr lang="en-US" sz="2000" dirty="0" smtClean="0">
                <a:latin typeface="+mn-lt"/>
              </a:rPr>
              <a:t>external)</a:t>
            </a:r>
          </a:p>
          <a:p>
            <a:pPr lvl="1">
              <a:spcBef>
                <a:spcPts val="0"/>
              </a:spcBef>
              <a:spcAft>
                <a:spcPts val="1800"/>
              </a:spcAft>
            </a:pPr>
            <a:r>
              <a:rPr lang="en-US" sz="1900" dirty="0" smtClean="0">
                <a:latin typeface="+mn-lt"/>
              </a:rPr>
              <a:t>SWOT = </a:t>
            </a:r>
            <a:r>
              <a:rPr lang="en-US" sz="1900" b="1" dirty="0" smtClean="0">
                <a:latin typeface="+mn-lt"/>
              </a:rPr>
              <a:t>S</a:t>
            </a:r>
            <a:r>
              <a:rPr lang="en-US" sz="1900" dirty="0" smtClean="0">
                <a:latin typeface="+mn-lt"/>
              </a:rPr>
              <a:t>trengths, </a:t>
            </a:r>
            <a:r>
              <a:rPr lang="en-US" sz="1900" b="1" dirty="0" smtClean="0">
                <a:latin typeface="+mn-lt"/>
              </a:rPr>
              <a:t>W</a:t>
            </a:r>
            <a:r>
              <a:rPr lang="en-US" sz="1900" dirty="0" smtClean="0">
                <a:latin typeface="+mn-lt"/>
              </a:rPr>
              <a:t>eaknesses, </a:t>
            </a:r>
            <a:r>
              <a:rPr lang="en-US" sz="1900" b="1" dirty="0" smtClean="0">
                <a:latin typeface="+mn-lt"/>
              </a:rPr>
              <a:t>O</a:t>
            </a:r>
            <a:r>
              <a:rPr lang="en-US" sz="1900" dirty="0" smtClean="0">
                <a:latin typeface="+mn-lt"/>
              </a:rPr>
              <a:t>pportunities, </a:t>
            </a:r>
            <a:r>
              <a:rPr lang="en-US" sz="1900" b="1" dirty="0" smtClean="0">
                <a:latin typeface="+mn-lt"/>
              </a:rPr>
              <a:t>T</a:t>
            </a:r>
            <a:r>
              <a:rPr lang="en-US" sz="1900" dirty="0" smtClean="0">
                <a:latin typeface="+mn-lt"/>
              </a:rPr>
              <a:t>hreats</a:t>
            </a:r>
            <a:endParaRPr lang="en-US" sz="1900" dirty="0">
              <a:latin typeface="+mn-lt"/>
            </a:endParaRPr>
          </a:p>
          <a:p>
            <a:pPr>
              <a:spcBef>
                <a:spcPts val="0"/>
              </a:spcBef>
              <a:spcAft>
                <a:spcPts val="600"/>
              </a:spcAft>
            </a:pPr>
            <a:r>
              <a:rPr lang="en-US" sz="2000" dirty="0">
                <a:latin typeface="+mn-lt"/>
              </a:rPr>
              <a:t>Understand the steps in conducting a SWOT </a:t>
            </a:r>
            <a:r>
              <a:rPr lang="en-US" sz="2000" dirty="0" smtClean="0">
                <a:latin typeface="+mn-lt"/>
              </a:rPr>
              <a:t>analysis</a:t>
            </a:r>
            <a:endParaRPr lang="en-US" sz="2000" dirty="0" smtClean="0">
              <a:latin typeface="Tw Cen MT" pitchFamily="34" charset="0"/>
            </a:endParaRPr>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Learning objectives </a:t>
            </a:r>
            <a:endParaRPr lang="en-US" dirty="0"/>
          </a:p>
        </p:txBody>
      </p:sp>
    </p:spTree>
    <p:extLst>
      <p:ext uri="{BB962C8B-B14F-4D97-AF65-F5344CB8AC3E}">
        <p14:creationId xmlns:p14="http://schemas.microsoft.com/office/powerpoint/2010/main" val="1632794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981200"/>
            <a:ext cx="7772400" cy="4224337"/>
          </a:xfrm>
        </p:spPr>
        <p:txBody>
          <a:bodyPr>
            <a:normAutofit lnSpcReduction="10000"/>
          </a:bodyPr>
          <a:lstStyle/>
          <a:p>
            <a:pPr>
              <a:lnSpc>
                <a:spcPct val="90000"/>
              </a:lnSpc>
              <a:spcBef>
                <a:spcPts val="0"/>
              </a:spcBef>
              <a:spcAft>
                <a:spcPts val="1800"/>
              </a:spcAft>
            </a:pPr>
            <a:r>
              <a:rPr lang="en-US" sz="2000" dirty="0" smtClean="0">
                <a:latin typeface="+mn-lt"/>
              </a:rPr>
              <a:t>Assesses </a:t>
            </a:r>
            <a:r>
              <a:rPr lang="en-US" sz="2000" dirty="0">
                <a:latin typeface="+mn-lt"/>
              </a:rPr>
              <a:t>the feasibility of achieving identified goals, based on internal and financial capabilities or </a:t>
            </a:r>
            <a:r>
              <a:rPr lang="en-US" sz="2000" dirty="0" smtClean="0">
                <a:latin typeface="+mn-lt"/>
              </a:rPr>
              <a:t>challenges</a:t>
            </a:r>
            <a:endParaRPr lang="en-US" sz="2000" dirty="0" smtClean="0">
              <a:latin typeface="+mn-lt"/>
            </a:endParaRPr>
          </a:p>
          <a:p>
            <a:pPr>
              <a:lnSpc>
                <a:spcPct val="90000"/>
              </a:lnSpc>
              <a:spcBef>
                <a:spcPts val="0"/>
              </a:spcBef>
              <a:spcAft>
                <a:spcPts val="1800"/>
              </a:spcAft>
            </a:pPr>
            <a:r>
              <a:rPr lang="en-US" sz="2000" dirty="0" smtClean="0">
                <a:latin typeface="+mn-lt"/>
              </a:rPr>
              <a:t>Helps </a:t>
            </a:r>
            <a:r>
              <a:rPr lang="en-US" sz="2000" dirty="0">
                <a:latin typeface="+mn-lt"/>
              </a:rPr>
              <a:t>to identify critical factors </a:t>
            </a:r>
            <a:endParaRPr lang="en-US" sz="2000" dirty="0" smtClean="0">
              <a:latin typeface="+mn-lt"/>
            </a:endParaRPr>
          </a:p>
          <a:p>
            <a:pPr>
              <a:lnSpc>
                <a:spcPct val="90000"/>
              </a:lnSpc>
              <a:spcBef>
                <a:spcPts val="0"/>
              </a:spcBef>
              <a:spcAft>
                <a:spcPts val="1800"/>
              </a:spcAft>
            </a:pPr>
            <a:r>
              <a:rPr lang="en-US" sz="2000" dirty="0" smtClean="0">
                <a:latin typeface="+mn-lt"/>
              </a:rPr>
              <a:t>Internal </a:t>
            </a:r>
            <a:r>
              <a:rPr lang="en-US" sz="2000" dirty="0">
                <a:latin typeface="+mn-lt"/>
              </a:rPr>
              <a:t>analyses: strengths &amp; </a:t>
            </a:r>
            <a:r>
              <a:rPr lang="en-US" sz="2000" dirty="0" smtClean="0">
                <a:latin typeface="+mn-lt"/>
              </a:rPr>
              <a:t>weaknesses</a:t>
            </a:r>
            <a:endParaRPr lang="en-US" sz="2000" dirty="0" smtClean="0">
              <a:latin typeface="+mn-lt"/>
            </a:endParaRPr>
          </a:p>
          <a:p>
            <a:pPr>
              <a:lnSpc>
                <a:spcPct val="90000"/>
              </a:lnSpc>
              <a:spcBef>
                <a:spcPts val="0"/>
              </a:spcBef>
              <a:spcAft>
                <a:spcPts val="1800"/>
              </a:spcAft>
            </a:pPr>
            <a:r>
              <a:rPr lang="en-US" sz="2000" dirty="0" smtClean="0">
                <a:latin typeface="+mn-lt"/>
              </a:rPr>
              <a:t>External </a:t>
            </a:r>
            <a:r>
              <a:rPr lang="en-US" sz="2000" dirty="0">
                <a:latin typeface="+mn-lt"/>
              </a:rPr>
              <a:t>analyses: opportunities &amp; threats</a:t>
            </a:r>
          </a:p>
          <a:p>
            <a:pPr marL="45720" indent="0" algn="ctr" eaLnBrk="1" fontAlgn="auto" hangingPunct="1">
              <a:spcBef>
                <a:spcPts val="0"/>
              </a:spcBef>
              <a:spcAft>
                <a:spcPts val="1800"/>
              </a:spcAft>
              <a:buFont typeface="Wingdings 2" pitchFamily="18" charset="2"/>
              <a:buNone/>
              <a:defRPr/>
            </a:pPr>
            <a:endParaRPr lang="en-US" dirty="0" smtClean="0">
              <a:latin typeface="Tw Cen MT" pitchFamily="34" charset="0"/>
            </a:endParaRPr>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What is SWOT analysis?</a:t>
            </a:r>
            <a:endParaRPr lang="en-US" dirty="0"/>
          </a:p>
        </p:txBody>
      </p:sp>
    </p:spTree>
    <p:extLst>
      <p:ext uri="{BB962C8B-B14F-4D97-AF65-F5344CB8AC3E}">
        <p14:creationId xmlns:p14="http://schemas.microsoft.com/office/powerpoint/2010/main" val="1510680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 </a:t>
            </a:r>
            <a:r>
              <a:rPr lang="en-US" dirty="0"/>
              <a:t/>
            </a:r>
            <a:br>
              <a:rPr lang="en-US" dirty="0"/>
            </a:br>
            <a:r>
              <a:rPr lang="en-US" dirty="0" smtClean="0"/>
              <a:t>External environment</a:t>
            </a:r>
            <a:r>
              <a:rPr lang="en-US" dirty="0"/>
              <a:t/>
            </a:r>
            <a:br>
              <a:rPr lang="en-US" dirty="0"/>
            </a:br>
            <a:endParaRPr lang="en-US" dirty="0"/>
          </a:p>
        </p:txBody>
      </p:sp>
      <p:sp>
        <p:nvSpPr>
          <p:cNvPr id="5" name="Rectangle 3"/>
          <p:cNvSpPr>
            <a:spLocks noGrp="1" noChangeArrowheads="1"/>
          </p:cNvSpPr>
          <p:nvPr>
            <p:ph idx="1"/>
          </p:nvPr>
        </p:nvSpPr>
        <p:spPr>
          <a:xfrm>
            <a:off x="381000" y="1905000"/>
            <a:ext cx="6096000" cy="2852737"/>
          </a:xfrm>
        </p:spPr>
        <p:txBody>
          <a:bodyPr>
            <a:normAutofit/>
          </a:bodyPr>
          <a:lstStyle/>
          <a:p>
            <a:pPr>
              <a:lnSpc>
                <a:spcPct val="90000"/>
              </a:lnSpc>
              <a:spcBef>
                <a:spcPts val="0"/>
              </a:spcBef>
              <a:spcAft>
                <a:spcPts val="600"/>
              </a:spcAft>
            </a:pPr>
            <a:r>
              <a:rPr lang="en-US" sz="2000" dirty="0">
                <a:effectLst/>
                <a:latin typeface="+mn-lt"/>
              </a:rPr>
              <a:t>Defined</a:t>
            </a:r>
          </a:p>
          <a:p>
            <a:pPr lvl="1">
              <a:lnSpc>
                <a:spcPct val="90000"/>
              </a:lnSpc>
              <a:spcBef>
                <a:spcPts val="0"/>
              </a:spcBef>
              <a:spcAft>
                <a:spcPts val="600"/>
              </a:spcAft>
            </a:pPr>
            <a:r>
              <a:rPr lang="en-US" sz="1800" dirty="0">
                <a:latin typeface="+mn-lt"/>
              </a:rPr>
              <a:t>Not under the direct control of the </a:t>
            </a:r>
            <a:r>
              <a:rPr lang="en-US" sz="1800" dirty="0" smtClean="0">
                <a:latin typeface="+mn-lt"/>
              </a:rPr>
              <a:t>organisation</a:t>
            </a:r>
            <a:endParaRPr lang="en-US" sz="1800" dirty="0">
              <a:latin typeface="+mn-lt"/>
            </a:endParaRPr>
          </a:p>
          <a:p>
            <a:pPr lvl="1">
              <a:lnSpc>
                <a:spcPct val="90000"/>
              </a:lnSpc>
              <a:spcBef>
                <a:spcPts val="0"/>
              </a:spcBef>
              <a:spcAft>
                <a:spcPts val="1800"/>
              </a:spcAft>
            </a:pPr>
            <a:r>
              <a:rPr lang="en-US" sz="1800" dirty="0">
                <a:latin typeface="+mn-lt"/>
              </a:rPr>
              <a:t>Challenge or </a:t>
            </a:r>
            <a:r>
              <a:rPr lang="en-US" sz="1800" dirty="0" smtClean="0">
                <a:latin typeface="+mn-lt"/>
              </a:rPr>
              <a:t>opportunity</a:t>
            </a:r>
            <a:endParaRPr lang="en-US" sz="2000" dirty="0" smtClean="0">
              <a:effectLst/>
              <a:latin typeface="+mn-lt"/>
            </a:endParaRPr>
          </a:p>
          <a:p>
            <a:pPr>
              <a:lnSpc>
                <a:spcPct val="90000"/>
              </a:lnSpc>
              <a:spcBef>
                <a:spcPts val="0"/>
              </a:spcBef>
              <a:spcAft>
                <a:spcPts val="600"/>
              </a:spcAft>
            </a:pPr>
            <a:r>
              <a:rPr lang="en-US" sz="2000" dirty="0" smtClean="0">
                <a:effectLst/>
                <a:latin typeface="+mn-lt"/>
              </a:rPr>
              <a:t>Example</a:t>
            </a:r>
            <a:endParaRPr lang="en-US" sz="2000" dirty="0">
              <a:effectLst/>
              <a:latin typeface="+mn-lt"/>
            </a:endParaRPr>
          </a:p>
          <a:p>
            <a:pPr lvl="1">
              <a:lnSpc>
                <a:spcPct val="90000"/>
              </a:lnSpc>
              <a:spcBef>
                <a:spcPts val="0"/>
              </a:spcBef>
              <a:spcAft>
                <a:spcPts val="600"/>
              </a:spcAft>
            </a:pPr>
            <a:r>
              <a:rPr lang="en-US" sz="1800" dirty="0">
                <a:latin typeface="+mn-lt"/>
              </a:rPr>
              <a:t>Political climate</a:t>
            </a:r>
          </a:p>
          <a:p>
            <a:pPr lvl="1">
              <a:lnSpc>
                <a:spcPct val="90000"/>
              </a:lnSpc>
              <a:spcBef>
                <a:spcPts val="0"/>
              </a:spcBef>
              <a:spcAft>
                <a:spcPts val="600"/>
              </a:spcAft>
            </a:pPr>
            <a:r>
              <a:rPr lang="en-US" sz="1800" dirty="0">
                <a:latin typeface="+mn-lt"/>
              </a:rPr>
              <a:t>Economy</a:t>
            </a:r>
          </a:p>
        </p:txBody>
      </p:sp>
    </p:spTree>
    <p:extLst>
      <p:ext uri="{BB962C8B-B14F-4D97-AF65-F5344CB8AC3E}">
        <p14:creationId xmlns:p14="http://schemas.microsoft.com/office/powerpoint/2010/main" val="33830216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981200"/>
            <a:ext cx="7391400" cy="4406900"/>
          </a:xfrm>
        </p:spPr>
        <p:txBody>
          <a:bodyPr>
            <a:normAutofit/>
          </a:bodyPr>
          <a:lstStyle/>
          <a:p>
            <a:pPr>
              <a:lnSpc>
                <a:spcPct val="90000"/>
              </a:lnSpc>
              <a:spcBef>
                <a:spcPts val="0"/>
              </a:spcBef>
              <a:spcAft>
                <a:spcPts val="1800"/>
              </a:spcAft>
            </a:pPr>
            <a:r>
              <a:rPr lang="en-US" sz="2000" dirty="0">
                <a:latin typeface="+mn-lt"/>
              </a:rPr>
              <a:t>Integrates quantitative and qualitative information for </a:t>
            </a:r>
            <a:r>
              <a:rPr lang="en-US" sz="2000" dirty="0" smtClean="0">
                <a:latin typeface="+mn-lt"/>
              </a:rPr>
              <a:t>decisionmaking </a:t>
            </a:r>
            <a:endParaRPr lang="en-US" sz="2000" dirty="0">
              <a:latin typeface="+mn-lt"/>
            </a:endParaRPr>
          </a:p>
          <a:p>
            <a:pPr>
              <a:lnSpc>
                <a:spcPct val="90000"/>
              </a:lnSpc>
              <a:spcBef>
                <a:spcPts val="0"/>
              </a:spcBef>
              <a:spcAft>
                <a:spcPts val="1800"/>
              </a:spcAft>
            </a:pPr>
            <a:r>
              <a:rPr lang="en-US" sz="2000" dirty="0">
                <a:latin typeface="+mn-lt"/>
              </a:rPr>
              <a:t>Encourages participation of external and internal stakeholders</a:t>
            </a:r>
          </a:p>
          <a:p>
            <a:pPr>
              <a:lnSpc>
                <a:spcPct val="90000"/>
              </a:lnSpc>
              <a:spcBef>
                <a:spcPts val="0"/>
              </a:spcBef>
              <a:spcAft>
                <a:spcPts val="1800"/>
              </a:spcAft>
            </a:pPr>
            <a:r>
              <a:rPr lang="en-US" sz="2000" dirty="0">
                <a:latin typeface="+mn-lt"/>
              </a:rPr>
              <a:t>Identifies characteristics that are outside the control of the </a:t>
            </a:r>
            <a:r>
              <a:rPr lang="en-US" sz="2000" dirty="0" smtClean="0">
                <a:latin typeface="+mn-lt"/>
              </a:rPr>
              <a:t>organisation</a:t>
            </a:r>
            <a:endParaRPr lang="en-US" sz="2000" dirty="0">
              <a:latin typeface="+mn-lt"/>
            </a:endParaRPr>
          </a:p>
          <a:p>
            <a:pPr>
              <a:spcBef>
                <a:spcPts val="0"/>
              </a:spcBef>
              <a:spcAft>
                <a:spcPts val="1800"/>
              </a:spcAft>
            </a:pPr>
            <a:endParaRPr lang="en-US" sz="1800" dirty="0">
              <a:latin typeface="+mn-lt"/>
            </a:endParaRPr>
          </a:p>
        </p:txBody>
      </p:sp>
      <p:sp>
        <p:nvSpPr>
          <p:cNvPr id="3" name="Title 2"/>
          <p:cNvSpPr>
            <a:spLocks noGrp="1"/>
          </p:cNvSpPr>
          <p:nvPr>
            <p:ph type="title"/>
          </p:nvPr>
        </p:nvSpPr>
        <p:spPr/>
        <p:txBody>
          <a:bodyPr/>
          <a:lstStyle/>
          <a:p>
            <a:pPr algn="ctr"/>
            <a:r>
              <a:rPr lang="en-US" dirty="0" smtClean="0"/>
              <a:t>Environmental analysis</a:t>
            </a:r>
            <a:endParaRPr lang="en-US" dirty="0"/>
          </a:p>
        </p:txBody>
      </p:sp>
    </p:spTree>
    <p:extLst>
      <p:ext uri="{BB962C8B-B14F-4D97-AF65-F5344CB8AC3E}">
        <p14:creationId xmlns:p14="http://schemas.microsoft.com/office/powerpoint/2010/main" val="3577974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905000"/>
            <a:ext cx="8407400" cy="3810000"/>
          </a:xfrm>
        </p:spPr>
        <p:txBody>
          <a:bodyPr>
            <a:normAutofit/>
          </a:bodyPr>
          <a:lstStyle/>
          <a:p>
            <a:pPr lvl="0">
              <a:spcBef>
                <a:spcPts val="0"/>
              </a:spcBef>
              <a:spcAft>
                <a:spcPts val="1800"/>
              </a:spcAft>
            </a:pPr>
            <a:r>
              <a:rPr lang="en-US" sz="2000" b="1" dirty="0">
                <a:solidFill>
                  <a:srgbClr val="0070C0"/>
                </a:solidFill>
              </a:rPr>
              <a:t>Internal Analysis:</a:t>
            </a:r>
            <a:r>
              <a:rPr lang="en-US" sz="2000" dirty="0">
                <a:solidFill>
                  <a:srgbClr val="0070C0"/>
                </a:solidFill>
              </a:rPr>
              <a:t> </a:t>
            </a:r>
            <a:r>
              <a:rPr lang="en-US" sz="2000" dirty="0"/>
              <a:t>Examine the capabilities of your </a:t>
            </a:r>
            <a:r>
              <a:rPr lang="en-US" sz="2000" dirty="0" smtClean="0"/>
              <a:t>programme. </a:t>
            </a:r>
            <a:r>
              <a:rPr lang="en-US" sz="2000" dirty="0"/>
              <a:t>This can be done by </a:t>
            </a:r>
            <a:r>
              <a:rPr lang="en-US" sz="2000" dirty="0" smtClean="0"/>
              <a:t>analysing </a:t>
            </a:r>
            <a:r>
              <a:rPr lang="en-US" sz="2000" dirty="0"/>
              <a:t>your </a:t>
            </a:r>
            <a:r>
              <a:rPr lang="en-US" sz="2000" dirty="0" smtClean="0"/>
              <a:t>programme's </a:t>
            </a:r>
            <a:r>
              <a:rPr lang="en-US" sz="2000" b="1" dirty="0">
                <a:solidFill>
                  <a:srgbClr val="0070C0"/>
                </a:solidFill>
              </a:rPr>
              <a:t>strengths</a:t>
            </a:r>
            <a:r>
              <a:rPr lang="en-US" sz="2000" dirty="0">
                <a:solidFill>
                  <a:srgbClr val="0070C0"/>
                </a:solidFill>
              </a:rPr>
              <a:t> and </a:t>
            </a:r>
            <a:r>
              <a:rPr lang="en-US" sz="2000" b="1" dirty="0">
                <a:solidFill>
                  <a:srgbClr val="0070C0"/>
                </a:solidFill>
              </a:rPr>
              <a:t>weaknesses</a:t>
            </a:r>
            <a:r>
              <a:rPr lang="en-US" sz="2000" dirty="0" smtClean="0"/>
              <a:t>.</a:t>
            </a:r>
            <a:endParaRPr lang="en-US" sz="2000" dirty="0"/>
          </a:p>
          <a:p>
            <a:pPr lvl="0">
              <a:spcBef>
                <a:spcPts val="0"/>
              </a:spcBef>
              <a:spcAft>
                <a:spcPts val="1800"/>
              </a:spcAft>
            </a:pPr>
            <a:r>
              <a:rPr lang="en-US" sz="2000" b="1" dirty="0">
                <a:solidFill>
                  <a:srgbClr val="0070C0"/>
                </a:solidFill>
              </a:rPr>
              <a:t>External Analysis:</a:t>
            </a:r>
            <a:r>
              <a:rPr lang="en-US" sz="2000" dirty="0">
                <a:solidFill>
                  <a:srgbClr val="0070C0"/>
                </a:solidFill>
              </a:rPr>
              <a:t> </a:t>
            </a:r>
            <a:r>
              <a:rPr lang="en-US" sz="2000" dirty="0"/>
              <a:t>Look at the main points in the environmental analysis, and identify those points that pose </a:t>
            </a:r>
            <a:r>
              <a:rPr lang="en-US" sz="2000" b="1" dirty="0">
                <a:solidFill>
                  <a:srgbClr val="0070C0"/>
                </a:solidFill>
              </a:rPr>
              <a:t>opportunities</a:t>
            </a:r>
            <a:r>
              <a:rPr lang="en-US" sz="2000" dirty="0"/>
              <a:t> for your </a:t>
            </a:r>
            <a:r>
              <a:rPr lang="en-US" sz="2000" dirty="0" smtClean="0"/>
              <a:t>programme </a:t>
            </a:r>
            <a:r>
              <a:rPr lang="en-US" sz="2000" dirty="0"/>
              <a:t>and those that pose </a:t>
            </a:r>
            <a:r>
              <a:rPr lang="en-US" sz="2000" b="1" dirty="0">
                <a:solidFill>
                  <a:srgbClr val="0070C0"/>
                </a:solidFill>
              </a:rPr>
              <a:t>threats</a:t>
            </a:r>
            <a:r>
              <a:rPr lang="en-US" sz="2000" dirty="0"/>
              <a:t> or obstacles to </a:t>
            </a:r>
            <a:r>
              <a:rPr lang="en-US" sz="2000" dirty="0" smtClean="0"/>
              <a:t>performance</a:t>
            </a:r>
            <a:r>
              <a:rPr lang="en-US" sz="2000" dirty="0"/>
              <a:t>. </a:t>
            </a:r>
            <a:endParaRPr lang="en-US" sz="2000" dirty="0" smtClean="0"/>
          </a:p>
        </p:txBody>
      </p:sp>
      <p:sp>
        <p:nvSpPr>
          <p:cNvPr id="3" name="Title 2"/>
          <p:cNvSpPr>
            <a:spLocks noGrp="1"/>
          </p:cNvSpPr>
          <p:nvPr>
            <p:ph type="title"/>
          </p:nvPr>
        </p:nvSpPr>
        <p:spPr/>
        <p:txBody>
          <a:bodyPr/>
          <a:lstStyle/>
          <a:p>
            <a:pPr algn="ctr"/>
            <a:r>
              <a:rPr lang="en-US" dirty="0"/>
              <a:t>How to u</a:t>
            </a:r>
            <a:r>
              <a:rPr lang="en-US" dirty="0" smtClean="0"/>
              <a:t>se it?</a:t>
            </a:r>
            <a:endParaRPr lang="en-US" dirty="0"/>
          </a:p>
        </p:txBody>
      </p:sp>
    </p:spTree>
    <p:extLst>
      <p:ext uri="{BB962C8B-B14F-4D97-AF65-F5344CB8AC3E}">
        <p14:creationId xmlns:p14="http://schemas.microsoft.com/office/powerpoint/2010/main" val="3580587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860986636"/>
              </p:ext>
            </p:extLst>
          </p:nvPr>
        </p:nvGraphicFramePr>
        <p:xfrm>
          <a:off x="0" y="1524000"/>
          <a:ext cx="9144000" cy="5315903"/>
        </p:xfrm>
        <a:graphic>
          <a:graphicData uri="http://schemas.openxmlformats.org/drawingml/2006/table">
            <a:tbl>
              <a:tblPr firstRow="1" bandRow="1">
                <a:tableStyleId>{5C22544A-7EE6-4342-B048-85BDC9FD1C3A}</a:tableStyleId>
              </a:tblPr>
              <a:tblGrid>
                <a:gridCol w="4495800"/>
                <a:gridCol w="4648200"/>
              </a:tblGrid>
              <a:tr h="5315903">
                <a:tc>
                  <a:txBody>
                    <a:bodyPr/>
                    <a:lstStyle/>
                    <a:p>
                      <a:pPr>
                        <a:lnSpc>
                          <a:spcPct val="100000"/>
                        </a:lnSpc>
                        <a:spcBef>
                          <a:spcPts val="0"/>
                        </a:spcBef>
                        <a:spcAft>
                          <a:spcPts val="1200"/>
                        </a:spcAft>
                      </a:pPr>
                      <a:r>
                        <a:rPr lang="en-US" sz="1700" dirty="0" smtClean="0">
                          <a:solidFill>
                            <a:schemeClr val="tx1"/>
                          </a:solidFill>
                          <a:latin typeface="+mn-lt"/>
                        </a:rPr>
                        <a:t>External</a:t>
                      </a:r>
                      <a:r>
                        <a:rPr lang="en-US" sz="1700" baseline="0" dirty="0" smtClean="0">
                          <a:solidFill>
                            <a:schemeClr val="tx1"/>
                          </a:solidFill>
                          <a:latin typeface="+mn-lt"/>
                        </a:rPr>
                        <a:t> Factors</a:t>
                      </a:r>
                      <a:endParaRPr lang="en-US" sz="1700" b="0" i="0" u="none" strike="noStrike" kern="1200" baseline="0" dirty="0" smtClean="0">
                        <a:solidFill>
                          <a:schemeClr val="tx1"/>
                        </a:solidFill>
                        <a:latin typeface="+mn-lt"/>
                        <a:ea typeface="+mn-ea"/>
                        <a:cs typeface="+mn-cs"/>
                      </a:endParaRPr>
                    </a:p>
                    <a:p>
                      <a:pPr marL="285750" lvl="0" indent="-285750">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High proportion of rural population</a:t>
                      </a:r>
                    </a:p>
                    <a:p>
                      <a:pPr marL="285750" lvl="0" indent="-285750">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40%</a:t>
                      </a:r>
                      <a:r>
                        <a:rPr lang="en-GB" sz="1700" b="0" i="0" u="none" strike="noStrike" kern="1200" baseline="0" dirty="0" smtClean="0">
                          <a:solidFill>
                            <a:schemeClr val="tx1"/>
                          </a:solidFill>
                          <a:latin typeface="+mn-lt"/>
                          <a:ea typeface="+mn-ea"/>
                          <a:cs typeface="+mn-cs"/>
                        </a:rPr>
                        <a:t> of the state’s population lives below the poverty line</a:t>
                      </a:r>
                      <a:endParaRPr lang="en-US" sz="1700" b="0" i="0" u="none" strike="noStrike" kern="1200" baseline="0" dirty="0" smtClean="0">
                        <a:solidFill>
                          <a:schemeClr val="tx1"/>
                        </a:solidFill>
                        <a:latin typeface="+mn-lt"/>
                        <a:ea typeface="+mn-ea"/>
                        <a:cs typeface="+mn-cs"/>
                      </a:endParaRPr>
                    </a:p>
                    <a:p>
                      <a:pPr marL="285750" lvl="0" indent="-285750">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Increasing level of literacy and awareness of health and human rights</a:t>
                      </a:r>
                    </a:p>
                    <a:p>
                      <a:pPr marL="285750" lvl="0" indent="-285750">
                        <a:lnSpc>
                          <a:spcPct val="100000"/>
                        </a:lnSpc>
                        <a:spcBef>
                          <a:spcPts val="0"/>
                        </a:spcBef>
                        <a:spcAft>
                          <a:spcPts val="1200"/>
                        </a:spcAft>
                        <a:buClr>
                          <a:srgbClr val="007DC5"/>
                        </a:buClr>
                        <a:buFont typeface="Wingdings" pitchFamily="2" charset="2"/>
                        <a:buChar char="§"/>
                      </a:pPr>
                      <a:r>
                        <a:rPr lang="en-GB" sz="1700" b="0" i="0" u="none" strike="noStrike" kern="1200" baseline="0" dirty="0" smtClean="0">
                          <a:solidFill>
                            <a:schemeClr val="tx1"/>
                          </a:solidFill>
                          <a:latin typeface="+mn-lt"/>
                          <a:ea typeface="+mn-ea"/>
                          <a:cs typeface="+mn-cs"/>
                        </a:rPr>
                        <a:t>Large disparity exists between rural &amp; urban fertility &amp; mortality indicators</a:t>
                      </a:r>
                    </a:p>
                    <a:p>
                      <a:pPr marL="285750" marR="0" lvl="0" indent="-285750" algn="l" defTabSz="914400" rtl="0" eaLnBrk="1" fontAlgn="auto" latinLnBrk="0" hangingPunct="1">
                        <a:lnSpc>
                          <a:spcPct val="100000"/>
                        </a:lnSpc>
                        <a:spcBef>
                          <a:spcPts val="0"/>
                        </a:spcBef>
                        <a:spcAft>
                          <a:spcPts val="1200"/>
                        </a:spcAft>
                        <a:buClr>
                          <a:srgbClr val="007DC5"/>
                        </a:buClr>
                        <a:buSzTx/>
                        <a:buFont typeface="Wingdings" pitchFamily="2" charset="2"/>
                        <a:buChar char="§"/>
                        <a:tabLst/>
                        <a:defRPr/>
                      </a:pPr>
                      <a:r>
                        <a:rPr lang="en-US" sz="1700" b="0" i="0" u="none" strike="noStrike" kern="1200" baseline="0" dirty="0" smtClean="0">
                          <a:solidFill>
                            <a:schemeClr val="tx1"/>
                          </a:solidFill>
                          <a:latin typeface="+mn-lt"/>
                          <a:ea typeface="+mn-ea"/>
                          <a:cs typeface="+mn-cs"/>
                        </a:rPr>
                        <a:t>Donors play a supportive role but create a relationship of dependency</a:t>
                      </a: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The state spends less than 5% of its GDP on healthcare, and private sector accounts for higher percentage of overall health </a:t>
                      </a:r>
                      <a:r>
                        <a:rPr lang="en-US" sz="1700" b="0" i="0" u="none" strike="noStrike" kern="1200" baseline="0" dirty="0" smtClean="0">
                          <a:solidFill>
                            <a:schemeClr val="tx1"/>
                          </a:solidFill>
                          <a:latin typeface="+mn-lt"/>
                          <a:ea typeface="+mn-ea"/>
                          <a:cs typeface="+mn-cs"/>
                        </a:rPr>
                        <a:t>expenditures</a:t>
                      </a:r>
                      <a:endParaRPr lang="en-US" sz="1700" b="0" i="0" u="none" strike="noStrike" kern="1200" baseline="0" dirty="0" smtClean="0">
                        <a:solidFill>
                          <a:schemeClr val="tx1"/>
                        </a:solidFill>
                        <a:latin typeface="+mn-lt"/>
                        <a:ea typeface="+mn-ea"/>
                        <a:cs typeface="+mn-cs"/>
                      </a:endParaRPr>
                    </a:p>
                  </a:txBody>
                  <a:tcPr marL="274320" marR="274320">
                    <a:solidFill>
                      <a:schemeClr val="accent1">
                        <a:lumMod val="20000"/>
                        <a:lumOff val="80000"/>
                      </a:schemeClr>
                    </a:solidFill>
                  </a:tcPr>
                </a:tc>
                <a:tc>
                  <a:txBody>
                    <a:bodyPr/>
                    <a:lstStyle/>
                    <a:p>
                      <a:pPr>
                        <a:lnSpc>
                          <a:spcPct val="100000"/>
                        </a:lnSpc>
                        <a:spcBef>
                          <a:spcPts val="0"/>
                        </a:spcBef>
                        <a:spcAft>
                          <a:spcPts val="1200"/>
                        </a:spcAft>
                      </a:pPr>
                      <a:r>
                        <a:rPr lang="en-US" sz="1700" dirty="0" smtClean="0">
                          <a:solidFill>
                            <a:schemeClr val="tx1"/>
                          </a:solidFill>
                        </a:rPr>
                        <a:t>Internal Factors</a:t>
                      </a:r>
                      <a:endParaRPr lang="en-US" sz="1700" dirty="0" smtClean="0">
                        <a:solidFill>
                          <a:schemeClr val="tx1"/>
                        </a:solidFill>
                      </a:endParaRP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Facilities are under-staffed and ill equipped, especially in rural areas</a:t>
                      </a: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Staff are poorly motivated and have few management skills, especially in rural areas</a:t>
                      </a: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Physicians do not take up postings in remote areas due to professional and social isolation, low-quality housing and school facilities for families, and salaries that are not competitive</a:t>
                      </a: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Clinics frequently experience stockouts</a:t>
                      </a:r>
                    </a:p>
                    <a:p>
                      <a:pPr marL="285750" lvl="0" indent="-285750" algn="l" defTabSz="914400" rtl="0" eaLnBrk="1" latinLnBrk="0" hangingPunct="1">
                        <a:lnSpc>
                          <a:spcPct val="100000"/>
                        </a:lnSpc>
                        <a:spcBef>
                          <a:spcPts val="0"/>
                        </a:spcBef>
                        <a:spcAft>
                          <a:spcPts val="1200"/>
                        </a:spcAft>
                        <a:buClr>
                          <a:srgbClr val="007DC5"/>
                        </a:buClr>
                        <a:buFont typeface="Wingdings" pitchFamily="2" charset="2"/>
                        <a:buChar char="§"/>
                      </a:pPr>
                      <a:r>
                        <a:rPr lang="en-US" sz="1700" b="0" i="0" u="none" strike="noStrike" kern="1200" baseline="0" dirty="0" smtClean="0">
                          <a:solidFill>
                            <a:schemeClr val="tx1"/>
                          </a:solidFill>
                          <a:latin typeface="+mn-lt"/>
                          <a:ea typeface="+mn-ea"/>
                          <a:cs typeface="+mn-cs"/>
                        </a:rPr>
                        <a:t>Infrastructure is in a state of disrepair due to poor attention and capacity for maintenance</a:t>
                      </a:r>
                      <a:endParaRPr lang="en-US" sz="1700" b="0" i="0" u="none" strike="noStrike" kern="1200" baseline="0" dirty="0">
                        <a:solidFill>
                          <a:schemeClr val="tx1"/>
                        </a:solidFill>
                        <a:latin typeface="+mn-lt"/>
                        <a:ea typeface="+mn-ea"/>
                        <a:cs typeface="+mn-cs"/>
                      </a:endParaRPr>
                    </a:p>
                  </a:txBody>
                  <a:tcPr marL="274320" marR="274320">
                    <a:solidFill>
                      <a:schemeClr val="accent2">
                        <a:lumMod val="20000"/>
                        <a:lumOff val="80000"/>
                      </a:schemeClr>
                    </a:solidFill>
                  </a:tcPr>
                </a:tc>
              </a:tr>
            </a:tbl>
          </a:graphicData>
        </a:graphic>
      </p:graphicFrame>
      <p:sp>
        <p:nvSpPr>
          <p:cNvPr id="3" name="Title 2"/>
          <p:cNvSpPr>
            <a:spLocks noGrp="1"/>
          </p:cNvSpPr>
          <p:nvPr>
            <p:ph type="title"/>
          </p:nvPr>
        </p:nvSpPr>
        <p:spPr/>
        <p:txBody>
          <a:bodyPr/>
          <a:lstStyle/>
          <a:p>
            <a:pPr algn="ctr"/>
            <a:r>
              <a:rPr lang="en-US" dirty="0" smtClean="0"/>
              <a:t>Example: External &amp; Internal Factors</a:t>
            </a:r>
            <a:endParaRPr lang="en-US" dirty="0"/>
          </a:p>
        </p:txBody>
      </p:sp>
    </p:spTree>
    <p:extLst>
      <p:ext uri="{BB962C8B-B14F-4D97-AF65-F5344CB8AC3E}">
        <p14:creationId xmlns:p14="http://schemas.microsoft.com/office/powerpoint/2010/main" val="8219893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06032648"/>
              </p:ext>
            </p:extLst>
          </p:nvPr>
        </p:nvGraphicFramePr>
        <p:xfrm>
          <a:off x="152400" y="1981200"/>
          <a:ext cx="8839200" cy="4205478"/>
        </p:xfrm>
        <a:graphic>
          <a:graphicData uri="http://schemas.openxmlformats.org/drawingml/2006/table">
            <a:tbl>
              <a:tblPr firstRow="1" firstCol="1" bandRow="1">
                <a:tableStyleId>{5C22544A-7EE6-4342-B048-85BDC9FD1C3A}</a:tableStyleId>
              </a:tblPr>
              <a:tblGrid>
                <a:gridCol w="2997200"/>
                <a:gridCol w="2870199"/>
                <a:gridCol w="2971801"/>
              </a:tblGrid>
              <a:tr h="838200">
                <a:tc>
                  <a:txBody>
                    <a:bodyPr/>
                    <a:lstStyle/>
                    <a:p>
                      <a:pPr algn="l">
                        <a:lnSpc>
                          <a:spcPct val="100000"/>
                        </a:lnSpc>
                        <a:spcAft>
                          <a:spcPts val="0"/>
                        </a:spcAft>
                      </a:pPr>
                      <a:endParaRPr lang="en-US" sz="2000" dirty="0">
                        <a:solidFill>
                          <a:schemeClr val="tx1"/>
                        </a:solidFill>
                        <a:effectLst/>
                        <a:latin typeface="Calibri"/>
                        <a:cs typeface="Times New Roman"/>
                      </a:endParaRPr>
                    </a:p>
                  </a:txBody>
                  <a:tcPr marL="47625" marR="47625" marT="47625" marB="47625">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en-US" sz="2000" dirty="0" smtClean="0">
                          <a:solidFill>
                            <a:schemeClr val="tx1"/>
                          </a:solidFill>
                          <a:effectLst/>
                        </a:rPr>
                        <a:t>Positive/Helpful</a:t>
                      </a:r>
                      <a:endParaRPr lang="en-US" sz="2000" dirty="0">
                        <a:solidFill>
                          <a:schemeClr val="tx1"/>
                        </a:solidFill>
                        <a:effectLst/>
                      </a:endParaRPr>
                    </a:p>
                    <a:p>
                      <a:pPr marL="0" marR="0" algn="l">
                        <a:lnSpc>
                          <a:spcPct val="100000"/>
                        </a:lnSpc>
                        <a:spcBef>
                          <a:spcPts val="0"/>
                        </a:spcBef>
                        <a:spcAft>
                          <a:spcPts val="0"/>
                        </a:spcAft>
                      </a:pPr>
                      <a:r>
                        <a:rPr lang="en-US" sz="2000" dirty="0">
                          <a:solidFill>
                            <a:schemeClr val="tx1"/>
                          </a:solidFill>
                          <a:effectLst/>
                        </a:rPr>
                        <a:t>to achieving the goal</a:t>
                      </a:r>
                      <a:endParaRPr lang="en-US" sz="2000" dirty="0">
                        <a:solidFill>
                          <a:schemeClr val="tx1"/>
                        </a:solidFill>
                        <a:effectLst/>
                        <a:latin typeface="Calibri"/>
                        <a:ea typeface="Calibri"/>
                        <a:cs typeface="Times New Roman"/>
                      </a:endParaRPr>
                    </a:p>
                  </a:txBody>
                  <a:tcPr marL="47625" marR="47625" marT="47625" marB="47625">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l">
                        <a:lnSpc>
                          <a:spcPct val="100000"/>
                        </a:lnSpc>
                        <a:spcBef>
                          <a:spcPts val="0"/>
                        </a:spcBef>
                        <a:spcAft>
                          <a:spcPts val="0"/>
                        </a:spcAft>
                      </a:pPr>
                      <a:r>
                        <a:rPr lang="en-US" sz="2000" dirty="0" smtClean="0">
                          <a:solidFill>
                            <a:schemeClr val="tx1"/>
                          </a:solidFill>
                          <a:effectLst/>
                        </a:rPr>
                        <a:t>Negative/Harmful/Risks to </a:t>
                      </a:r>
                      <a:r>
                        <a:rPr lang="en-US" sz="2000" dirty="0">
                          <a:solidFill>
                            <a:schemeClr val="tx1"/>
                          </a:solidFill>
                          <a:effectLst/>
                        </a:rPr>
                        <a:t>achieving the goal </a:t>
                      </a:r>
                      <a:endParaRPr lang="en-US" sz="2000" dirty="0">
                        <a:solidFill>
                          <a:schemeClr val="tx1"/>
                        </a:solidFill>
                        <a:effectLst/>
                        <a:latin typeface="Calibri"/>
                        <a:ea typeface="Calibri"/>
                        <a:cs typeface="Times New Roman"/>
                      </a:endParaRPr>
                    </a:p>
                  </a:txBody>
                  <a:tcPr marL="47625" marR="47625" marT="47625" marB="47625">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lumMod val="40000"/>
                        <a:lumOff val="60000"/>
                      </a:schemeClr>
                    </a:solidFill>
                  </a:tcPr>
                </a:tc>
              </a:tr>
              <a:tr h="1625600">
                <a:tc>
                  <a:txBody>
                    <a:bodyPr/>
                    <a:lstStyle/>
                    <a:p>
                      <a:pPr marL="0" marR="0" algn="l">
                        <a:lnSpc>
                          <a:spcPct val="100000"/>
                        </a:lnSpc>
                        <a:spcBef>
                          <a:spcPts val="0"/>
                        </a:spcBef>
                        <a:spcAft>
                          <a:spcPts val="0"/>
                        </a:spcAft>
                      </a:pPr>
                      <a:r>
                        <a:rPr lang="en-US" sz="2000" dirty="0" smtClean="0">
                          <a:solidFill>
                            <a:schemeClr val="tx1"/>
                          </a:solidFill>
                          <a:effectLst/>
                        </a:rPr>
                        <a:t>Internal </a:t>
                      </a:r>
                      <a:r>
                        <a:rPr lang="en-US" sz="2000" dirty="0">
                          <a:solidFill>
                            <a:schemeClr val="tx1"/>
                          </a:solidFill>
                          <a:effectLst/>
                        </a:rPr>
                        <a:t>Origin</a:t>
                      </a:r>
                    </a:p>
                    <a:p>
                      <a:pPr marL="0" marR="0" algn="l">
                        <a:lnSpc>
                          <a:spcPct val="100000"/>
                        </a:lnSpc>
                        <a:spcBef>
                          <a:spcPts val="0"/>
                        </a:spcBef>
                        <a:spcAft>
                          <a:spcPts val="0"/>
                        </a:spcAft>
                      </a:pPr>
                      <a:r>
                        <a:rPr lang="en-US" sz="1800" dirty="0" smtClean="0">
                          <a:solidFill>
                            <a:schemeClr val="tx1"/>
                          </a:solidFill>
                          <a:effectLst/>
                        </a:rPr>
                        <a:t>facts/factors </a:t>
                      </a:r>
                      <a:r>
                        <a:rPr lang="en-US" sz="1800" dirty="0">
                          <a:solidFill>
                            <a:schemeClr val="tx1"/>
                          </a:solidFill>
                          <a:effectLst/>
                        </a:rPr>
                        <a:t>of the </a:t>
                      </a:r>
                      <a:r>
                        <a:rPr lang="en-US" sz="1800" dirty="0" smtClean="0">
                          <a:solidFill>
                            <a:schemeClr val="tx1"/>
                          </a:solidFill>
                          <a:effectLst/>
                        </a:rPr>
                        <a:t>programme</a:t>
                      </a:r>
                      <a:endParaRPr lang="en-US" sz="1800" dirty="0">
                        <a:solidFill>
                          <a:schemeClr val="tx1"/>
                        </a:solidFill>
                        <a:effectLst/>
                        <a:latin typeface="Calibri"/>
                        <a:ea typeface="Calibri"/>
                        <a:cs typeface="Times New Roman"/>
                      </a:endParaRPr>
                    </a:p>
                  </a:txBody>
                  <a:tcPr marL="47625" marR="47625" marT="47625" marB="47625">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algn="l">
                        <a:lnSpc>
                          <a:spcPct val="100000"/>
                        </a:lnSpc>
                        <a:spcBef>
                          <a:spcPts val="0"/>
                        </a:spcBef>
                        <a:spcAft>
                          <a:spcPts val="0"/>
                        </a:spcAft>
                      </a:pPr>
                      <a:r>
                        <a:rPr lang="en-US" sz="2000" b="1" dirty="0">
                          <a:solidFill>
                            <a:schemeClr val="tx1"/>
                          </a:solidFill>
                          <a:effectLst/>
                        </a:rPr>
                        <a:t>Strengths</a:t>
                      </a:r>
                    </a:p>
                    <a:p>
                      <a:pPr marL="0" marR="0" algn="l">
                        <a:lnSpc>
                          <a:spcPct val="100000"/>
                        </a:lnSpc>
                        <a:spcBef>
                          <a:spcPts val="0"/>
                        </a:spcBef>
                        <a:spcAft>
                          <a:spcPts val="0"/>
                        </a:spcAft>
                      </a:pPr>
                      <a:r>
                        <a:rPr lang="en-US" sz="1800" dirty="0" smtClean="0">
                          <a:solidFill>
                            <a:schemeClr val="tx1"/>
                          </a:solidFill>
                          <a:effectLst/>
                        </a:rPr>
                        <a:t>Things that are good now—maintain them, build on them, and use them as leverage</a:t>
                      </a:r>
                      <a:endParaRPr lang="en-US" sz="1800" dirty="0">
                        <a:solidFill>
                          <a:schemeClr val="tx1"/>
                        </a:solidFill>
                        <a:effectLst/>
                        <a:latin typeface="Calibri"/>
                        <a:ea typeface="Calibri"/>
                        <a:cs typeface="Times New Roman"/>
                      </a:endParaRPr>
                    </a:p>
                  </a:txBody>
                  <a:tcPr marL="47625" marR="47625" marT="47625" marB="47625">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algn="l">
                        <a:lnSpc>
                          <a:spcPct val="100000"/>
                        </a:lnSpc>
                        <a:spcBef>
                          <a:spcPts val="0"/>
                        </a:spcBef>
                        <a:spcAft>
                          <a:spcPts val="0"/>
                        </a:spcAft>
                      </a:pPr>
                      <a:r>
                        <a:rPr lang="en-US" sz="2000" b="1" dirty="0">
                          <a:solidFill>
                            <a:schemeClr val="tx1"/>
                          </a:solidFill>
                          <a:effectLst/>
                        </a:rPr>
                        <a:t>Weaknesses</a:t>
                      </a:r>
                    </a:p>
                    <a:p>
                      <a:pPr marL="0" marR="0" algn="l">
                        <a:lnSpc>
                          <a:spcPct val="100000"/>
                        </a:lnSpc>
                        <a:spcBef>
                          <a:spcPts val="0"/>
                        </a:spcBef>
                        <a:spcAft>
                          <a:spcPts val="0"/>
                        </a:spcAft>
                      </a:pPr>
                      <a:r>
                        <a:rPr lang="en-US" sz="1800" dirty="0">
                          <a:solidFill>
                            <a:schemeClr val="tx1"/>
                          </a:solidFill>
                          <a:effectLst/>
                        </a:rPr>
                        <a:t>Things that are bad </a:t>
                      </a:r>
                      <a:r>
                        <a:rPr lang="en-US" sz="1800" dirty="0" smtClean="0">
                          <a:solidFill>
                            <a:schemeClr val="tx1"/>
                          </a:solidFill>
                          <a:effectLst/>
                        </a:rPr>
                        <a:t>now—remedy</a:t>
                      </a:r>
                      <a:r>
                        <a:rPr lang="en-US" sz="1800" dirty="0">
                          <a:solidFill>
                            <a:schemeClr val="tx1"/>
                          </a:solidFill>
                          <a:effectLst/>
                        </a:rPr>
                        <a:t>, </a:t>
                      </a:r>
                      <a:r>
                        <a:rPr lang="en-US" sz="1800" dirty="0" smtClean="0">
                          <a:solidFill>
                            <a:schemeClr val="tx1"/>
                          </a:solidFill>
                          <a:effectLst/>
                        </a:rPr>
                        <a:t>change, </a:t>
                      </a:r>
                      <a:r>
                        <a:rPr lang="en-US" sz="1800" dirty="0">
                          <a:solidFill>
                            <a:schemeClr val="tx1"/>
                          </a:solidFill>
                          <a:effectLst/>
                        </a:rPr>
                        <a:t>or stop </a:t>
                      </a:r>
                      <a:r>
                        <a:rPr lang="en-US" sz="1800" dirty="0" smtClean="0">
                          <a:solidFill>
                            <a:schemeClr val="tx1"/>
                          </a:solidFill>
                          <a:effectLst/>
                        </a:rPr>
                        <a:t>them</a:t>
                      </a:r>
                      <a:endParaRPr lang="en-US" sz="1800" dirty="0">
                        <a:solidFill>
                          <a:schemeClr val="tx1"/>
                        </a:solidFill>
                        <a:effectLst/>
                        <a:latin typeface="Calibri"/>
                        <a:ea typeface="Calibri"/>
                        <a:cs typeface="Times New Roman"/>
                      </a:endParaRPr>
                    </a:p>
                  </a:txBody>
                  <a:tcPr marL="47625" marR="47625" marT="47625" marB="47625">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r>
              <a:tr h="1741678">
                <a:tc>
                  <a:txBody>
                    <a:bodyPr/>
                    <a:lstStyle/>
                    <a:p>
                      <a:pPr marL="0" marR="0" algn="l">
                        <a:lnSpc>
                          <a:spcPct val="100000"/>
                        </a:lnSpc>
                        <a:spcBef>
                          <a:spcPts val="0"/>
                        </a:spcBef>
                        <a:spcAft>
                          <a:spcPts val="0"/>
                        </a:spcAft>
                      </a:pPr>
                      <a:r>
                        <a:rPr lang="en-US" sz="2000" dirty="0" smtClean="0">
                          <a:solidFill>
                            <a:schemeClr val="tx1"/>
                          </a:solidFill>
                          <a:effectLst/>
                        </a:rPr>
                        <a:t>External </a:t>
                      </a:r>
                      <a:r>
                        <a:rPr lang="en-US" sz="2000" dirty="0">
                          <a:solidFill>
                            <a:schemeClr val="tx1"/>
                          </a:solidFill>
                          <a:effectLst/>
                        </a:rPr>
                        <a:t>Origin</a:t>
                      </a:r>
                    </a:p>
                    <a:p>
                      <a:pPr marL="0" marR="0" algn="l">
                        <a:lnSpc>
                          <a:spcPct val="100000"/>
                        </a:lnSpc>
                        <a:spcBef>
                          <a:spcPts val="0"/>
                        </a:spcBef>
                        <a:spcAft>
                          <a:spcPts val="0"/>
                        </a:spcAft>
                      </a:pPr>
                      <a:r>
                        <a:rPr lang="en-US" sz="1800" dirty="0" smtClean="0">
                          <a:solidFill>
                            <a:schemeClr val="tx1"/>
                          </a:solidFill>
                          <a:effectLst/>
                        </a:rPr>
                        <a:t>facts/factors </a:t>
                      </a:r>
                      <a:r>
                        <a:rPr lang="en-US" sz="1800" dirty="0">
                          <a:solidFill>
                            <a:schemeClr val="tx1"/>
                          </a:solidFill>
                          <a:effectLst/>
                        </a:rPr>
                        <a:t>of the environment in which the </a:t>
                      </a:r>
                      <a:r>
                        <a:rPr lang="en-US" sz="1800" dirty="0" smtClean="0">
                          <a:solidFill>
                            <a:schemeClr val="tx1"/>
                          </a:solidFill>
                          <a:effectLst/>
                        </a:rPr>
                        <a:t>programme </a:t>
                      </a:r>
                      <a:r>
                        <a:rPr lang="en-US" sz="1800" dirty="0">
                          <a:solidFill>
                            <a:schemeClr val="tx1"/>
                          </a:solidFill>
                          <a:effectLst/>
                        </a:rPr>
                        <a:t>operates</a:t>
                      </a:r>
                      <a:endParaRPr lang="en-US" sz="1800" dirty="0">
                        <a:solidFill>
                          <a:schemeClr val="tx1"/>
                        </a:solidFill>
                        <a:effectLst/>
                        <a:latin typeface="Calibri"/>
                        <a:ea typeface="Calibri"/>
                        <a:cs typeface="Times New Roman"/>
                      </a:endParaRPr>
                    </a:p>
                  </a:txBody>
                  <a:tcPr marL="47625" marR="47625" marT="47625" marB="47625">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1">
                        <a:lumMod val="40000"/>
                        <a:lumOff val="60000"/>
                      </a:schemeClr>
                    </a:solidFill>
                  </a:tcPr>
                </a:tc>
                <a:tc>
                  <a:txBody>
                    <a:bodyPr/>
                    <a:lstStyle/>
                    <a:p>
                      <a:pPr marL="0" marR="0" algn="l">
                        <a:lnSpc>
                          <a:spcPct val="100000"/>
                        </a:lnSpc>
                        <a:spcBef>
                          <a:spcPts val="0"/>
                        </a:spcBef>
                        <a:spcAft>
                          <a:spcPts val="0"/>
                        </a:spcAft>
                      </a:pPr>
                      <a:r>
                        <a:rPr lang="en-US" sz="2000" b="1" dirty="0">
                          <a:solidFill>
                            <a:schemeClr val="tx1"/>
                          </a:solidFill>
                          <a:effectLst/>
                        </a:rPr>
                        <a:t>Opportunities</a:t>
                      </a:r>
                    </a:p>
                    <a:p>
                      <a:pPr marL="0" marR="0" algn="l">
                        <a:lnSpc>
                          <a:spcPct val="100000"/>
                        </a:lnSpc>
                        <a:spcBef>
                          <a:spcPts val="0"/>
                        </a:spcBef>
                        <a:spcAft>
                          <a:spcPts val="0"/>
                        </a:spcAft>
                      </a:pPr>
                      <a:r>
                        <a:rPr lang="en-US" sz="1800" dirty="0">
                          <a:solidFill>
                            <a:schemeClr val="tx1"/>
                          </a:solidFill>
                          <a:effectLst/>
                        </a:rPr>
                        <a:t>Things that are good for the </a:t>
                      </a:r>
                      <a:r>
                        <a:rPr lang="en-US" sz="1800" dirty="0" smtClean="0">
                          <a:solidFill>
                            <a:schemeClr val="tx1"/>
                          </a:solidFill>
                          <a:effectLst/>
                        </a:rPr>
                        <a:t>future—prioritise </a:t>
                      </a:r>
                      <a:r>
                        <a:rPr lang="en-US" sz="1800" dirty="0">
                          <a:solidFill>
                            <a:schemeClr val="tx1"/>
                          </a:solidFill>
                          <a:effectLst/>
                        </a:rPr>
                        <a:t>them, capture them, build on </a:t>
                      </a:r>
                      <a:r>
                        <a:rPr lang="en-US" sz="1800" dirty="0" smtClean="0">
                          <a:solidFill>
                            <a:schemeClr val="tx1"/>
                          </a:solidFill>
                          <a:effectLst/>
                        </a:rPr>
                        <a:t>and optimise them</a:t>
                      </a:r>
                      <a:endParaRPr lang="en-US" sz="1800" dirty="0">
                        <a:solidFill>
                          <a:schemeClr val="tx1"/>
                        </a:solidFill>
                        <a:effectLst/>
                        <a:latin typeface="Calibri"/>
                        <a:ea typeface="Calibri"/>
                        <a:cs typeface="Times New Roman"/>
                      </a:endParaRPr>
                    </a:p>
                  </a:txBody>
                  <a:tcPr marL="47625" marR="47625" marT="47625" marB="47625">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lumMod val="40000"/>
                        <a:lumOff val="60000"/>
                      </a:schemeClr>
                    </a:solidFill>
                  </a:tcPr>
                </a:tc>
                <a:tc>
                  <a:txBody>
                    <a:bodyPr/>
                    <a:lstStyle/>
                    <a:p>
                      <a:pPr marL="0" marR="0" algn="l">
                        <a:lnSpc>
                          <a:spcPct val="100000"/>
                        </a:lnSpc>
                        <a:spcBef>
                          <a:spcPts val="0"/>
                        </a:spcBef>
                        <a:spcAft>
                          <a:spcPts val="0"/>
                        </a:spcAft>
                      </a:pPr>
                      <a:r>
                        <a:rPr lang="en-US" sz="2000" b="1" dirty="0">
                          <a:solidFill>
                            <a:schemeClr val="tx1"/>
                          </a:solidFill>
                          <a:effectLst/>
                        </a:rPr>
                        <a:t>Threats</a:t>
                      </a:r>
                    </a:p>
                    <a:p>
                      <a:pPr marL="0" marR="0" algn="l">
                        <a:lnSpc>
                          <a:spcPct val="100000"/>
                        </a:lnSpc>
                        <a:spcBef>
                          <a:spcPts val="0"/>
                        </a:spcBef>
                        <a:spcAft>
                          <a:spcPts val="0"/>
                        </a:spcAft>
                      </a:pPr>
                      <a:r>
                        <a:rPr lang="en-US" sz="1800" dirty="0">
                          <a:solidFill>
                            <a:schemeClr val="tx1"/>
                          </a:solidFill>
                          <a:effectLst/>
                        </a:rPr>
                        <a:t>Things that are bad for the </a:t>
                      </a:r>
                      <a:r>
                        <a:rPr lang="en-US" sz="1800" dirty="0" smtClean="0">
                          <a:solidFill>
                            <a:schemeClr val="tx1"/>
                          </a:solidFill>
                          <a:effectLst/>
                        </a:rPr>
                        <a:t>future—put </a:t>
                      </a:r>
                      <a:r>
                        <a:rPr lang="en-US" sz="1800" dirty="0">
                          <a:solidFill>
                            <a:schemeClr val="tx1"/>
                          </a:solidFill>
                          <a:effectLst/>
                        </a:rPr>
                        <a:t>in plans to manage </a:t>
                      </a:r>
                      <a:r>
                        <a:rPr lang="en-US" sz="1800" dirty="0" smtClean="0">
                          <a:solidFill>
                            <a:schemeClr val="tx1"/>
                          </a:solidFill>
                          <a:effectLst/>
                        </a:rPr>
                        <a:t>or </a:t>
                      </a:r>
                      <a:r>
                        <a:rPr lang="en-US" sz="1800" dirty="0">
                          <a:solidFill>
                            <a:schemeClr val="tx1"/>
                          </a:solidFill>
                          <a:effectLst/>
                        </a:rPr>
                        <a:t>counter </a:t>
                      </a:r>
                      <a:r>
                        <a:rPr lang="en-US" sz="1800" dirty="0" smtClean="0">
                          <a:solidFill>
                            <a:schemeClr val="tx1"/>
                          </a:solidFill>
                          <a:effectLst/>
                        </a:rPr>
                        <a:t>them</a:t>
                      </a:r>
                      <a:endParaRPr lang="en-US" sz="1800" dirty="0">
                        <a:solidFill>
                          <a:schemeClr val="tx1"/>
                        </a:solidFill>
                        <a:effectLst/>
                      </a:endParaRPr>
                    </a:p>
                  </a:txBody>
                  <a:tcPr marL="47625" marR="47625" marT="47625" marB="47625">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lumMod val="40000"/>
                        <a:lumOff val="60000"/>
                      </a:schemeClr>
                    </a:solidFill>
                  </a:tcPr>
                </a:tc>
              </a:tr>
            </a:tbl>
          </a:graphicData>
        </a:graphic>
      </p:graphicFrame>
      <p:sp>
        <p:nvSpPr>
          <p:cNvPr id="3" name="Title 2"/>
          <p:cNvSpPr>
            <a:spLocks noGrp="1"/>
          </p:cNvSpPr>
          <p:nvPr>
            <p:ph type="title"/>
          </p:nvPr>
        </p:nvSpPr>
        <p:spPr/>
        <p:txBody>
          <a:bodyPr/>
          <a:lstStyle/>
          <a:p>
            <a:pPr algn="ctr"/>
            <a:r>
              <a:rPr lang="en-US" dirty="0"/>
              <a:t>Overview </a:t>
            </a:r>
            <a:r>
              <a:rPr lang="en-US" dirty="0" smtClean="0"/>
              <a:t>of SWOT matrix</a:t>
            </a:r>
            <a:endParaRPr lang="en-US" dirty="0"/>
          </a:p>
        </p:txBody>
      </p:sp>
    </p:spTree>
    <p:extLst>
      <p:ext uri="{BB962C8B-B14F-4D97-AF65-F5344CB8AC3E}">
        <p14:creationId xmlns:p14="http://schemas.microsoft.com/office/powerpoint/2010/main" val="2224259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Overview</a:t>
            </a:r>
            <a:endParaRPr lang="en-US" dirty="0"/>
          </a:p>
        </p:txBody>
      </p:sp>
      <p:sp>
        <p:nvSpPr>
          <p:cNvPr id="10" name="Oval 9"/>
          <p:cNvSpPr/>
          <p:nvPr/>
        </p:nvSpPr>
        <p:spPr>
          <a:xfrm>
            <a:off x="2667000" y="2002971"/>
            <a:ext cx="4038600" cy="3962400"/>
          </a:xfrm>
          <a:prstGeom prst="ellipse">
            <a:avLst/>
          </a:prstGeom>
          <a:solidFill>
            <a:schemeClr val="accent1">
              <a:lumMod val="20000"/>
              <a:lumOff val="80000"/>
            </a:schemeClr>
          </a:solidFill>
          <a:ln w="28575">
            <a:noFill/>
          </a:ln>
          <a:effectLst>
            <a:outerShdw blurRad="50800" dist="38100" dir="8100000" algn="tr"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1" name="Content Placeholder 10"/>
          <p:cNvSpPr>
            <a:spLocks noGrp="1"/>
          </p:cNvSpPr>
          <p:nvPr>
            <p:ph idx="1"/>
          </p:nvPr>
        </p:nvSpPr>
        <p:spPr>
          <a:xfrm>
            <a:off x="3124200" y="2422071"/>
            <a:ext cx="3086100" cy="3064329"/>
          </a:xfrm>
          <a:prstGeom prst="ellipse">
            <a:avLst/>
          </a:prstGeom>
          <a:solidFill>
            <a:schemeClr val="accent2">
              <a:lumMod val="20000"/>
              <a:lumOff val="80000"/>
            </a:schemeClr>
          </a:solidFill>
          <a:ln w="19050">
            <a:noFill/>
          </a:ln>
          <a:effectLst>
            <a:outerShdw blurRad="50800" dist="38100" dir="8100000" algn="tr"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normAutofit/>
          </a:bodyPr>
          <a:lstStyle/>
          <a:p>
            <a:pPr marL="44450" indent="0" algn="ctr">
              <a:buNone/>
            </a:pPr>
            <a:r>
              <a:rPr lang="en-US" sz="2000" dirty="0" smtClean="0"/>
              <a:t>Strengths</a:t>
            </a:r>
            <a:endParaRPr lang="en-US" sz="2000" dirty="0" smtClean="0"/>
          </a:p>
          <a:p>
            <a:pPr marL="44450" indent="0" algn="ctr">
              <a:buNone/>
            </a:pPr>
            <a:endParaRPr lang="en-US" sz="2000" dirty="0"/>
          </a:p>
          <a:p>
            <a:pPr marL="44450" indent="0" algn="ctr">
              <a:buNone/>
            </a:pPr>
            <a:r>
              <a:rPr lang="en-US" sz="2000" dirty="0"/>
              <a:t> </a:t>
            </a:r>
            <a:r>
              <a:rPr lang="en-US" sz="2000" dirty="0" smtClean="0"/>
              <a:t>  </a:t>
            </a:r>
            <a:r>
              <a:rPr lang="en-US" sz="2000" dirty="0" smtClean="0"/>
              <a:t>  Weaknesses</a:t>
            </a:r>
            <a:endParaRPr lang="en-US" sz="2000" dirty="0"/>
          </a:p>
        </p:txBody>
      </p:sp>
      <p:cxnSp>
        <p:nvCxnSpPr>
          <p:cNvPr id="13" name="Straight Connector 12"/>
          <p:cNvCxnSpPr>
            <a:stCxn id="11" idx="2"/>
            <a:endCxn id="11" idx="6"/>
          </p:cNvCxnSpPr>
          <p:nvPr/>
        </p:nvCxnSpPr>
        <p:spPr>
          <a:xfrm>
            <a:off x="3124200" y="3954236"/>
            <a:ext cx="30861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2089445" y="3754181"/>
            <a:ext cx="1066800" cy="400110"/>
          </a:xfrm>
          <a:prstGeom prst="rect">
            <a:avLst/>
          </a:prstGeom>
          <a:solidFill>
            <a:schemeClr val="accent2">
              <a:lumMod val="20000"/>
              <a:lumOff val="80000"/>
            </a:schemeClr>
          </a:solidFill>
          <a:ln w="19050">
            <a:no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000" dirty="0" smtClean="0"/>
              <a:t>Threats</a:t>
            </a:r>
            <a:endParaRPr lang="en-US" sz="1600" dirty="0"/>
          </a:p>
        </p:txBody>
      </p:sp>
      <p:sp>
        <p:nvSpPr>
          <p:cNvPr id="17" name="TextBox 16"/>
          <p:cNvSpPr txBox="1"/>
          <p:nvPr/>
        </p:nvSpPr>
        <p:spPr>
          <a:xfrm rot="5400000">
            <a:off x="5732562" y="3754181"/>
            <a:ext cx="1768928" cy="400110"/>
          </a:xfrm>
          <a:prstGeom prst="rect">
            <a:avLst/>
          </a:prstGeom>
          <a:solidFill>
            <a:schemeClr val="accent2">
              <a:lumMod val="20000"/>
              <a:lumOff val="80000"/>
            </a:schemeClr>
          </a:solidFill>
          <a:ln w="28575">
            <a:no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000" dirty="0" smtClean="0">
                <a:latin typeface="+mn-lt"/>
              </a:rPr>
              <a:t>Opportunities</a:t>
            </a:r>
            <a:endParaRPr lang="en-US" sz="2000" dirty="0">
              <a:latin typeface="+mn-lt"/>
            </a:endParaRPr>
          </a:p>
        </p:txBody>
      </p:sp>
      <p:sp>
        <p:nvSpPr>
          <p:cNvPr id="19" name="TextBox 18"/>
          <p:cNvSpPr txBox="1"/>
          <p:nvPr/>
        </p:nvSpPr>
        <p:spPr>
          <a:xfrm>
            <a:off x="1219200" y="2133600"/>
            <a:ext cx="1143001" cy="400110"/>
          </a:xfrm>
          <a:prstGeom prst="rect">
            <a:avLst/>
          </a:prstGeom>
          <a:solidFill>
            <a:schemeClr val="accent1">
              <a:lumMod val="20000"/>
              <a:lumOff val="80000"/>
            </a:schemeClr>
          </a:solidFill>
          <a:ln w="28575">
            <a:noFill/>
          </a:ln>
          <a:effectLst>
            <a:outerShdw blurRad="50800" dist="38100" dir="8100000" algn="tr"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t>Resist</a:t>
            </a:r>
            <a:endParaRPr lang="en-US" sz="2000" dirty="0"/>
          </a:p>
        </p:txBody>
      </p:sp>
      <p:sp>
        <p:nvSpPr>
          <p:cNvPr id="20" name="TextBox 19"/>
          <p:cNvSpPr txBox="1"/>
          <p:nvPr/>
        </p:nvSpPr>
        <p:spPr>
          <a:xfrm>
            <a:off x="6866709" y="5557940"/>
            <a:ext cx="1134291" cy="400110"/>
          </a:xfrm>
          <a:prstGeom prst="rect">
            <a:avLst/>
          </a:prstGeom>
          <a:solidFill>
            <a:schemeClr val="accent1">
              <a:lumMod val="20000"/>
              <a:lumOff val="80000"/>
            </a:schemeClr>
          </a:solidFill>
          <a:ln w="28575">
            <a:noFill/>
          </a:ln>
          <a:effectLst>
            <a:outerShdw blurRad="50800" dist="38100" dir="8100000" algn="tr"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latin typeface="+mn-lt"/>
              </a:rPr>
              <a:t>Explore</a:t>
            </a:r>
            <a:endParaRPr lang="en-US" sz="2000" dirty="0">
              <a:latin typeface="+mn-lt"/>
            </a:endParaRPr>
          </a:p>
        </p:txBody>
      </p:sp>
      <p:sp>
        <p:nvSpPr>
          <p:cNvPr id="21" name="TextBox 20"/>
          <p:cNvSpPr txBox="1"/>
          <p:nvPr/>
        </p:nvSpPr>
        <p:spPr>
          <a:xfrm>
            <a:off x="6770915" y="2048300"/>
            <a:ext cx="1001485" cy="400110"/>
          </a:xfrm>
          <a:prstGeom prst="rect">
            <a:avLst/>
          </a:prstGeom>
          <a:solidFill>
            <a:schemeClr val="accent1">
              <a:lumMod val="20000"/>
              <a:lumOff val="80000"/>
            </a:schemeClr>
          </a:solidFill>
          <a:ln w="28575">
            <a:noFill/>
          </a:ln>
          <a:effectLst>
            <a:outerShdw blurRad="50800" dist="38100" dir="8100000" algn="tr"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t>Exploit</a:t>
            </a:r>
            <a:endParaRPr lang="en-US" sz="2000" dirty="0">
              <a:latin typeface="+mn-lt"/>
            </a:endParaRPr>
          </a:p>
        </p:txBody>
      </p:sp>
      <p:sp>
        <p:nvSpPr>
          <p:cNvPr id="22" name="TextBox 21"/>
          <p:cNvSpPr txBox="1"/>
          <p:nvPr/>
        </p:nvSpPr>
        <p:spPr>
          <a:xfrm>
            <a:off x="1219200" y="5557940"/>
            <a:ext cx="990600" cy="400110"/>
          </a:xfrm>
          <a:prstGeom prst="rect">
            <a:avLst/>
          </a:prstGeom>
          <a:solidFill>
            <a:schemeClr val="accent1">
              <a:lumMod val="20000"/>
              <a:lumOff val="80000"/>
            </a:schemeClr>
          </a:solidFill>
          <a:ln w="28575">
            <a:noFill/>
          </a:ln>
          <a:effectLst>
            <a:outerShdw blurRad="50800" dist="38100" dir="8100000" algn="tr"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latin typeface="+mn-lt"/>
              </a:rPr>
              <a:t>Forget</a:t>
            </a:r>
          </a:p>
        </p:txBody>
      </p:sp>
    </p:spTree>
    <p:extLst>
      <p:ext uri="{BB962C8B-B14F-4D97-AF65-F5344CB8AC3E}">
        <p14:creationId xmlns:p14="http://schemas.microsoft.com/office/powerpoint/2010/main" val="5782167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1_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3213</TotalTime>
  <Words>698</Words>
  <Application>Microsoft Office PowerPoint</Application>
  <PresentationFormat>On-screen Show (4:3)</PresentationFormat>
  <Paragraphs>108</Paragraphs>
  <Slides>13</Slides>
  <Notes>8</Notes>
  <HiddenSlides>0</HiddenSlides>
  <MMClips>0</MMClips>
  <ScaleCrop>false</ScaleCrop>
  <HeadingPairs>
    <vt:vector size="4" baseType="variant">
      <vt:variant>
        <vt:lpstr>Theme</vt:lpstr>
      </vt:variant>
      <vt:variant>
        <vt:i4>7</vt:i4>
      </vt:variant>
      <vt:variant>
        <vt:lpstr>Slide Titles</vt:lpstr>
      </vt:variant>
      <vt:variant>
        <vt:i4>13</vt:i4>
      </vt:variant>
    </vt:vector>
  </HeadingPairs>
  <TitlesOfParts>
    <vt:vector size="20" baseType="lpstr">
      <vt:lpstr>Grid 1</vt:lpstr>
      <vt:lpstr>Grid 2</vt:lpstr>
      <vt:lpstr>Grid 3</vt:lpstr>
      <vt:lpstr>Grid 4</vt:lpstr>
      <vt:lpstr>Grid 5</vt:lpstr>
      <vt:lpstr>Grid 6</vt:lpstr>
      <vt:lpstr>1_Grid 3</vt:lpstr>
      <vt:lpstr>SWOT: A Tool for Situational Analysis</vt:lpstr>
      <vt:lpstr>Learning objectives </vt:lpstr>
      <vt:lpstr>What is SWOT analysis?</vt:lpstr>
      <vt:lpstr>  External environment </vt:lpstr>
      <vt:lpstr>Environmental analysis</vt:lpstr>
      <vt:lpstr>How to use it?</vt:lpstr>
      <vt:lpstr>Example: External &amp; Internal Factors</vt:lpstr>
      <vt:lpstr>Overview of SWOT matrix</vt:lpstr>
      <vt:lpstr>Overview</vt:lpstr>
      <vt:lpstr>How to do a SWOT</vt:lpstr>
      <vt:lpstr>In Summary </vt:lpstr>
      <vt:lpstr>SWOT analysis: An example of public health system at the district level </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423</cp:revision>
  <cp:lastPrinted>2011-12-02T07:15:13Z</cp:lastPrinted>
  <dcterms:created xsi:type="dcterms:W3CDTF">2011-02-01T16:22:15Z</dcterms:created>
  <dcterms:modified xsi:type="dcterms:W3CDTF">2012-02-02T21:02:36Z</dcterms:modified>
</cp:coreProperties>
</file>