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Lst>
  <p:notesMasterIdLst>
    <p:notesMasterId r:id="rId29"/>
  </p:notesMasterIdLst>
  <p:handoutMasterIdLst>
    <p:handoutMasterId r:id="rId30"/>
  </p:handoutMasterIdLst>
  <p:sldIdLst>
    <p:sldId id="256" r:id="rId7"/>
    <p:sldId id="352" r:id="rId8"/>
    <p:sldId id="340" r:id="rId9"/>
    <p:sldId id="349" r:id="rId10"/>
    <p:sldId id="350" r:id="rId11"/>
    <p:sldId id="351" r:id="rId12"/>
    <p:sldId id="337" r:id="rId13"/>
    <p:sldId id="346" r:id="rId14"/>
    <p:sldId id="347" r:id="rId15"/>
    <p:sldId id="338" r:id="rId16"/>
    <p:sldId id="348" r:id="rId17"/>
    <p:sldId id="335" r:id="rId18"/>
    <p:sldId id="309" r:id="rId19"/>
    <p:sldId id="339" r:id="rId20"/>
    <p:sldId id="307" r:id="rId21"/>
    <p:sldId id="306" r:id="rId22"/>
    <p:sldId id="304" r:id="rId23"/>
    <p:sldId id="302" r:id="rId24"/>
    <p:sldId id="318" r:id="rId25"/>
    <p:sldId id="317" r:id="rId26"/>
    <p:sldId id="315" r:id="rId27"/>
    <p:sldId id="271" r:id="rId28"/>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9520" autoAdjust="0"/>
  </p:normalViewPr>
  <p:slideViewPr>
    <p:cSldViewPr>
      <p:cViewPr>
        <p:scale>
          <a:sx n="90" d="100"/>
          <a:sy n="90" d="100"/>
        </p:scale>
        <p:origin x="-1524" y="-23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5.7791878272384654E-2"/>
          <c:y val="3.2064128256513023E-2"/>
          <c:w val="0.59543147310941757"/>
          <c:h val="0.7014217411200353"/>
        </c:manualLayout>
      </c:layout>
      <c:barChart>
        <c:barDir val="col"/>
        <c:grouping val="clustered"/>
        <c:varyColors val="0"/>
        <c:ser>
          <c:idx val="0"/>
          <c:order val="0"/>
          <c:tx>
            <c:strRef>
              <c:f>Sheet1!$A$2:$E$2</c:f>
              <c:strCache>
                <c:ptCount val="1"/>
                <c:pt idx="0">
                  <c:v>Want more sons than daughters</c:v>
                </c:pt>
              </c:strCache>
            </c:strRef>
          </c:tx>
          <c:invertIfNegative val="0"/>
          <c:dLbls>
            <c:txPr>
              <a:bodyPr/>
              <a:lstStyle/>
              <a:p>
                <a:pPr>
                  <a:defRPr sz="1400" baseline="0"/>
                </a:pPr>
                <a:endParaRPr lang="en-US"/>
              </a:p>
            </c:txPr>
            <c:showLegendKey val="0"/>
            <c:showVal val="1"/>
            <c:showCatName val="0"/>
            <c:showSerName val="0"/>
            <c:showPercent val="0"/>
            <c:showBubbleSize val="0"/>
            <c:showLeaderLines val="0"/>
          </c:dLbls>
          <c:cat>
            <c:strRef>
              <c:f>Sheet1!$F$1:$N$1</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Sheet1!$F$2:$N$2</c:f>
              <c:numCache>
                <c:formatCode>General</c:formatCode>
                <c:ptCount val="9"/>
                <c:pt idx="0">
                  <c:v>32.799999999999997</c:v>
                </c:pt>
                <c:pt idx="1">
                  <c:v>24.2</c:v>
                </c:pt>
                <c:pt idx="2">
                  <c:v>30.8</c:v>
                </c:pt>
                <c:pt idx="3">
                  <c:v>28.1</c:v>
                </c:pt>
                <c:pt idx="4">
                  <c:v>34.299999999999997</c:v>
                </c:pt>
                <c:pt idx="5">
                  <c:v>33.5</c:v>
                </c:pt>
                <c:pt idx="6">
                  <c:v>39.200000000000003</c:v>
                </c:pt>
                <c:pt idx="7">
                  <c:v>20.7</c:v>
                </c:pt>
                <c:pt idx="8">
                  <c:v>22.4</c:v>
                </c:pt>
              </c:numCache>
            </c:numRef>
          </c:val>
        </c:ser>
        <c:ser>
          <c:idx val="1"/>
          <c:order val="1"/>
          <c:tx>
            <c:strRef>
              <c:f>Sheet1!$A$3:$E$3</c:f>
              <c:strCache>
                <c:ptCount val="1"/>
                <c:pt idx="0">
                  <c:v>Want more daughters than sons</c:v>
                </c:pt>
              </c:strCache>
            </c:strRef>
          </c:tx>
          <c:invertIfNegative val="0"/>
          <c:dLbls>
            <c:dLbl>
              <c:idx val="0"/>
              <c:layout>
                <c:manualLayout>
                  <c:x val="9.0792421239659707E-3"/>
                  <c:y val="8.0160320641282558E-3"/>
                </c:manualLayout>
              </c:layout>
              <c:showLegendKey val="0"/>
              <c:showVal val="1"/>
              <c:showCatName val="0"/>
              <c:showSerName val="0"/>
              <c:showPercent val="0"/>
              <c:showBubbleSize val="0"/>
            </c:dLbl>
            <c:dLbl>
              <c:idx val="1"/>
              <c:layout>
                <c:manualLayout>
                  <c:x val="6.0528280826439799E-3"/>
                  <c:y val="5.3440213760855048E-3"/>
                </c:manualLayout>
              </c:layout>
              <c:showLegendKey val="0"/>
              <c:showVal val="1"/>
              <c:showCatName val="0"/>
              <c:showSerName val="0"/>
              <c:showPercent val="0"/>
              <c:showBubbleSize val="0"/>
            </c:dLbl>
            <c:dLbl>
              <c:idx val="2"/>
              <c:layout>
                <c:manualLayout>
                  <c:x val="3.0264140413219899E-3"/>
                  <c:y val="1.3360053440213761E-2"/>
                </c:manualLayout>
              </c:layout>
              <c:showLegendKey val="0"/>
              <c:showVal val="1"/>
              <c:showCatName val="0"/>
              <c:showSerName val="0"/>
              <c:showPercent val="0"/>
              <c:showBubbleSize val="0"/>
            </c:dLbl>
            <c:dLbl>
              <c:idx val="3"/>
              <c:layout>
                <c:manualLayout>
                  <c:x val="1.0592449144626965E-2"/>
                  <c:y val="5.3440213760855048E-3"/>
                </c:manualLayout>
              </c:layout>
              <c:showLegendKey val="0"/>
              <c:showVal val="1"/>
              <c:showCatName val="0"/>
              <c:showSerName val="0"/>
              <c:showPercent val="0"/>
              <c:showBubbleSize val="0"/>
            </c:dLbl>
            <c:dLbl>
              <c:idx val="4"/>
              <c:layout>
                <c:manualLayout>
                  <c:x val="0"/>
                  <c:y val="8.0160320641282558E-3"/>
                </c:manualLayout>
              </c:layout>
              <c:showLegendKey val="0"/>
              <c:showVal val="1"/>
              <c:showCatName val="0"/>
              <c:showSerName val="0"/>
              <c:showPercent val="0"/>
              <c:showBubbleSize val="0"/>
            </c:dLbl>
            <c:dLbl>
              <c:idx val="5"/>
              <c:layout>
                <c:manualLayout>
                  <c:x val="4.5396210619829298E-3"/>
                  <c:y val="1.068804275217101E-2"/>
                </c:manualLayout>
              </c:layout>
              <c:showLegendKey val="0"/>
              <c:showVal val="1"/>
              <c:showCatName val="0"/>
              <c:showSerName val="0"/>
              <c:showPercent val="0"/>
              <c:showBubbleSize val="0"/>
            </c:dLbl>
            <c:dLbl>
              <c:idx val="6"/>
              <c:layout>
                <c:manualLayout>
                  <c:x val="4.5396210619829853E-3"/>
                  <c:y val="2.6720106880427524E-3"/>
                </c:manualLayout>
              </c:layout>
              <c:showLegendKey val="0"/>
              <c:showVal val="1"/>
              <c:showCatName val="0"/>
              <c:showSerName val="0"/>
              <c:showPercent val="0"/>
              <c:showBubbleSize val="0"/>
            </c:dLbl>
            <c:dLbl>
              <c:idx val="7"/>
              <c:layout>
                <c:manualLayout>
                  <c:x val="9.0792421239659707E-3"/>
                  <c:y val="0"/>
                </c:manualLayout>
              </c:layout>
              <c:showLegendKey val="0"/>
              <c:showVal val="1"/>
              <c:showCatName val="0"/>
              <c:showSerName val="0"/>
              <c:showPercent val="0"/>
              <c:showBubbleSize val="0"/>
            </c:dLbl>
            <c:dLbl>
              <c:idx val="8"/>
              <c:layout>
                <c:manualLayout>
                  <c:x val="6.0528280826439799E-3"/>
                  <c:y val="8.0160320641282558E-3"/>
                </c:manualLayout>
              </c:layout>
              <c:showLegendKey val="0"/>
              <c:showVal val="1"/>
              <c:showCatName val="0"/>
              <c:showSerName val="0"/>
              <c:showPercent val="0"/>
              <c:showBubbleSize val="0"/>
            </c:dLbl>
            <c:txPr>
              <a:bodyPr/>
              <a:lstStyle/>
              <a:p>
                <a:pPr>
                  <a:defRPr sz="1400" baseline="0"/>
                </a:pPr>
                <a:endParaRPr lang="en-US"/>
              </a:p>
            </c:txPr>
            <c:showLegendKey val="0"/>
            <c:showVal val="1"/>
            <c:showCatName val="0"/>
            <c:showSerName val="0"/>
            <c:showPercent val="0"/>
            <c:showBubbleSize val="0"/>
            <c:showLeaderLines val="0"/>
          </c:dLbls>
          <c:cat>
            <c:strRef>
              <c:f>Sheet1!$F$1:$N$1</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Sheet1!$F$3:$N$3</c:f>
              <c:numCache>
                <c:formatCode>General</c:formatCode>
                <c:ptCount val="9"/>
                <c:pt idx="0">
                  <c:v>3.6</c:v>
                </c:pt>
                <c:pt idx="1">
                  <c:v>2.4</c:v>
                </c:pt>
                <c:pt idx="2">
                  <c:v>1.8</c:v>
                </c:pt>
                <c:pt idx="3">
                  <c:v>2.2999999999999998</c:v>
                </c:pt>
                <c:pt idx="4">
                  <c:v>1.3</c:v>
                </c:pt>
                <c:pt idx="5">
                  <c:v>1.7</c:v>
                </c:pt>
                <c:pt idx="6">
                  <c:v>1.2</c:v>
                </c:pt>
                <c:pt idx="7">
                  <c:v>2.1</c:v>
                </c:pt>
                <c:pt idx="8">
                  <c:v>2.6</c:v>
                </c:pt>
              </c:numCache>
            </c:numRef>
          </c:val>
        </c:ser>
        <c:dLbls>
          <c:showLegendKey val="0"/>
          <c:showVal val="0"/>
          <c:showCatName val="0"/>
          <c:showSerName val="0"/>
          <c:showPercent val="0"/>
          <c:showBubbleSize val="0"/>
        </c:dLbls>
        <c:gapWidth val="150"/>
        <c:axId val="32457856"/>
        <c:axId val="32459392"/>
      </c:barChart>
      <c:catAx>
        <c:axId val="32457856"/>
        <c:scaling>
          <c:orientation val="minMax"/>
        </c:scaling>
        <c:delete val="0"/>
        <c:axPos val="b"/>
        <c:majorTickMark val="out"/>
        <c:minorTickMark val="none"/>
        <c:tickLblPos val="nextTo"/>
        <c:txPr>
          <a:bodyPr/>
          <a:lstStyle/>
          <a:p>
            <a:pPr>
              <a:defRPr sz="1400" baseline="0"/>
            </a:pPr>
            <a:endParaRPr lang="en-US"/>
          </a:p>
        </c:txPr>
        <c:crossAx val="32459392"/>
        <c:crosses val="autoZero"/>
        <c:auto val="1"/>
        <c:lblAlgn val="ctr"/>
        <c:lblOffset val="100"/>
        <c:noMultiLvlLbl val="0"/>
      </c:catAx>
      <c:valAx>
        <c:axId val="32459392"/>
        <c:scaling>
          <c:orientation val="minMax"/>
        </c:scaling>
        <c:delete val="0"/>
        <c:axPos val="l"/>
        <c:numFmt formatCode="General" sourceLinked="1"/>
        <c:majorTickMark val="out"/>
        <c:minorTickMark val="none"/>
        <c:tickLblPos val="nextTo"/>
        <c:crossAx val="32457856"/>
        <c:crosses val="autoZero"/>
        <c:crossBetween val="between"/>
      </c:valAx>
    </c:plotArea>
    <c:legend>
      <c:legendPos val="r"/>
      <c:layout/>
      <c:overlay val="0"/>
      <c:txPr>
        <a:bodyPr/>
        <a:lstStyle/>
        <a:p>
          <a:pPr>
            <a:defRPr sz="1400" baseline="0"/>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Sheet1!$A$39:$B$39</c:f>
              <c:strCache>
                <c:ptCount val="1"/>
                <c:pt idx="0">
                  <c:v>Total Wanted Fertility Rate</c:v>
                </c:pt>
              </c:strCache>
            </c:strRef>
          </c:tx>
          <c:marker>
            <c:symbol val="none"/>
          </c:marker>
          <c:dLbls>
            <c:txPr>
              <a:bodyPr/>
              <a:lstStyle/>
              <a:p>
                <a:pPr>
                  <a:defRPr sz="1400" baseline="0"/>
                </a:pPr>
                <a:endParaRPr lang="en-US"/>
              </a:p>
            </c:txPr>
            <c:showLegendKey val="0"/>
            <c:showVal val="1"/>
            <c:showCatName val="0"/>
            <c:showSerName val="0"/>
            <c:showPercent val="0"/>
            <c:showBubbleSize val="0"/>
            <c:showLeaderLines val="0"/>
          </c:dLbls>
          <c:cat>
            <c:strRef>
              <c:f>Sheet1!$C$38:$K$38</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Sheet1!$C$39:$K$39</c:f>
              <c:numCache>
                <c:formatCode>General</c:formatCode>
                <c:ptCount val="9"/>
                <c:pt idx="0">
                  <c:v>2.1</c:v>
                </c:pt>
                <c:pt idx="1">
                  <c:v>1.8</c:v>
                </c:pt>
                <c:pt idx="2">
                  <c:v>2.1</c:v>
                </c:pt>
                <c:pt idx="3">
                  <c:v>2.1</c:v>
                </c:pt>
                <c:pt idx="4">
                  <c:v>2.2000000000000002</c:v>
                </c:pt>
                <c:pt idx="5">
                  <c:v>2.2999999999999998</c:v>
                </c:pt>
                <c:pt idx="6">
                  <c:v>2.4</c:v>
                </c:pt>
                <c:pt idx="7">
                  <c:v>1.8</c:v>
                </c:pt>
                <c:pt idx="8">
                  <c:v>1.9</c:v>
                </c:pt>
              </c:numCache>
            </c:numRef>
          </c:val>
          <c:smooth val="0"/>
        </c:ser>
        <c:ser>
          <c:idx val="1"/>
          <c:order val="1"/>
          <c:tx>
            <c:strRef>
              <c:f>Sheet1!$A$40:$B$40</c:f>
              <c:strCache>
                <c:ptCount val="1"/>
                <c:pt idx="0">
                  <c:v>Total Fertility Rate</c:v>
                </c:pt>
              </c:strCache>
            </c:strRef>
          </c:tx>
          <c:marker>
            <c:symbol val="none"/>
          </c:marker>
          <c:dLbls>
            <c:txPr>
              <a:bodyPr/>
              <a:lstStyle/>
              <a:p>
                <a:pPr>
                  <a:defRPr sz="1400" baseline="0"/>
                </a:pPr>
                <a:endParaRPr lang="en-US"/>
              </a:p>
            </c:txPr>
            <c:showLegendKey val="0"/>
            <c:showVal val="1"/>
            <c:showCatName val="0"/>
            <c:showSerName val="0"/>
            <c:showPercent val="0"/>
            <c:showBubbleSize val="0"/>
            <c:showLeaderLines val="0"/>
          </c:dLbls>
          <c:cat>
            <c:strRef>
              <c:f>Sheet1!$C$38:$K$38</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Sheet1!$C$40:$K$40</c:f>
              <c:numCache>
                <c:formatCode>General</c:formatCode>
                <c:ptCount val="9"/>
                <c:pt idx="0">
                  <c:v>2.6</c:v>
                </c:pt>
                <c:pt idx="1">
                  <c:v>2.4</c:v>
                </c:pt>
                <c:pt idx="2">
                  <c:v>3.1</c:v>
                </c:pt>
                <c:pt idx="3">
                  <c:v>3.3</c:v>
                </c:pt>
                <c:pt idx="4">
                  <c:v>3.2</c:v>
                </c:pt>
                <c:pt idx="5">
                  <c:v>3.8</c:v>
                </c:pt>
                <c:pt idx="6">
                  <c:v>4</c:v>
                </c:pt>
                <c:pt idx="7">
                  <c:v>2.5</c:v>
                </c:pt>
                <c:pt idx="8">
                  <c:v>2.7</c:v>
                </c:pt>
              </c:numCache>
            </c:numRef>
          </c:val>
          <c:smooth val="0"/>
        </c:ser>
        <c:dLbls>
          <c:showLegendKey val="0"/>
          <c:showVal val="0"/>
          <c:showCatName val="0"/>
          <c:showSerName val="0"/>
          <c:showPercent val="0"/>
          <c:showBubbleSize val="0"/>
        </c:dLbls>
        <c:marker val="1"/>
        <c:smooth val="0"/>
        <c:axId val="34183040"/>
        <c:axId val="34184576"/>
      </c:lineChart>
      <c:catAx>
        <c:axId val="34183040"/>
        <c:scaling>
          <c:orientation val="minMax"/>
        </c:scaling>
        <c:delete val="0"/>
        <c:axPos val="b"/>
        <c:majorTickMark val="out"/>
        <c:minorTickMark val="none"/>
        <c:tickLblPos val="nextTo"/>
        <c:txPr>
          <a:bodyPr/>
          <a:lstStyle/>
          <a:p>
            <a:pPr>
              <a:defRPr sz="1400" baseline="0"/>
            </a:pPr>
            <a:endParaRPr lang="en-US"/>
          </a:p>
        </c:txPr>
        <c:crossAx val="34184576"/>
        <c:crosses val="autoZero"/>
        <c:auto val="1"/>
        <c:lblAlgn val="ctr"/>
        <c:lblOffset val="100"/>
        <c:noMultiLvlLbl val="0"/>
      </c:catAx>
      <c:valAx>
        <c:axId val="34184576"/>
        <c:scaling>
          <c:orientation val="minMax"/>
        </c:scaling>
        <c:delete val="0"/>
        <c:axPos val="l"/>
        <c:numFmt formatCode="General" sourceLinked="1"/>
        <c:majorTickMark val="out"/>
        <c:minorTickMark val="none"/>
        <c:tickLblPos val="nextTo"/>
        <c:txPr>
          <a:bodyPr/>
          <a:lstStyle/>
          <a:p>
            <a:pPr>
              <a:defRPr sz="1200" baseline="0"/>
            </a:pPr>
            <a:endParaRPr lang="en-US"/>
          </a:p>
        </c:txPr>
        <c:crossAx val="34183040"/>
        <c:crosses val="autoZero"/>
        <c:crossBetween val="between"/>
      </c:valAx>
    </c:plotArea>
    <c:legend>
      <c:legendPos val="r"/>
      <c:layout/>
      <c:overlay val="0"/>
      <c:txPr>
        <a:bodyPr/>
        <a:lstStyle/>
        <a:p>
          <a:pPr>
            <a:defRPr sz="1400" baseline="0"/>
          </a:pPr>
          <a:endParaRPr lang="en-US"/>
        </a:p>
      </c:txPr>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a:lvl1pPr>
          </a:lstStyle>
          <a:p>
            <a:fld id="{76A99704-72A4-4EC0-8AAE-DBF6F3543B6E}" type="slidenum">
              <a:rPr lang="en-US" smtClean="0"/>
              <a:t>‹#›</a:t>
            </a:fld>
            <a:endParaRPr lang="en-US" dirty="0"/>
          </a:p>
        </p:txBody>
      </p:sp>
    </p:spTree>
    <p:extLst>
      <p:ext uri="{BB962C8B-B14F-4D97-AF65-F5344CB8AC3E}">
        <p14:creationId xmlns:p14="http://schemas.microsoft.com/office/powerpoint/2010/main" val="96508618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027" y="0"/>
            <a:ext cx="2972421" cy="46513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6421" y="4416426"/>
            <a:ext cx="5485158"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027" y="8829675"/>
            <a:ext cx="2972421" cy="465138"/>
          </a:xfrm>
          <a:prstGeom prst="rect">
            <a:avLst/>
          </a:prstGeom>
        </p:spPr>
        <p:txBody>
          <a:bodyPr vert="horz" lIns="91440" tIns="45720" rIns="91440" bIns="45720" rtlCol="0" anchor="b"/>
          <a:lstStyle>
            <a:lvl1pPr algn="r">
              <a:defRPr sz="1200"/>
            </a:lvl1pPr>
          </a:lstStyle>
          <a:p>
            <a:fld id="{157F5483-3D27-485C-B2F6-7EA3628593CF}" type="slidenum">
              <a:rPr lang="en-US" smtClean="0"/>
              <a:t>‹#›</a:t>
            </a:fld>
            <a:endParaRPr lang="en-US" dirty="0"/>
          </a:p>
        </p:txBody>
      </p:sp>
    </p:spTree>
    <p:extLst>
      <p:ext uri="{BB962C8B-B14F-4D97-AF65-F5344CB8AC3E}">
        <p14:creationId xmlns:p14="http://schemas.microsoft.com/office/powerpoint/2010/main" val="420503687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9278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ELA = expected level of achievement</a:t>
            </a:r>
          </a:p>
          <a:p>
            <a:r>
              <a:rPr lang="en-US" dirty="0" smtClean="0"/>
              <a:t>LTT = </a:t>
            </a:r>
            <a:r>
              <a:rPr lang="en-US" sz="1200" kern="1200" dirty="0" smtClean="0">
                <a:solidFill>
                  <a:schemeClr val="tx1"/>
                </a:solidFill>
                <a:effectLst/>
                <a:latin typeface="+mn-lt"/>
                <a:ea typeface="+mn-ea"/>
                <a:cs typeface="+mn-cs"/>
              </a:rPr>
              <a:t>laparoscopic tubectomy</a:t>
            </a:r>
            <a:endParaRPr lang="en-US" dirty="0" smtClean="0"/>
          </a:p>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18</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19</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spcBef>
                <a:spcPts val="800"/>
              </a:spcBef>
            </a:pPr>
            <a:r>
              <a:rPr lang="en-US" sz="2800" dirty="0" smtClean="0"/>
              <a:t>Orientation of CMOs on:</a:t>
            </a:r>
            <a:r>
              <a:rPr lang="en-US" dirty="0" smtClean="0"/>
              <a:t> </a:t>
            </a:r>
          </a:p>
          <a:p>
            <a:pPr lvl="1">
              <a:lnSpc>
                <a:spcPct val="80000"/>
              </a:lnSpc>
              <a:spcBef>
                <a:spcPts val="800"/>
              </a:spcBef>
            </a:pPr>
            <a:r>
              <a:rPr lang="en-US" sz="2200" dirty="0" smtClean="0"/>
              <a:t>NFPIS (National Family Planning Insurance Scheme)</a:t>
            </a:r>
          </a:p>
          <a:p>
            <a:pPr lvl="1">
              <a:lnSpc>
                <a:spcPct val="80000"/>
              </a:lnSpc>
              <a:spcBef>
                <a:spcPts val="800"/>
              </a:spcBef>
            </a:pPr>
            <a:r>
              <a:rPr lang="en-US" sz="2200" dirty="0" smtClean="0"/>
              <a:t>Compensation Scheme (Revised)</a:t>
            </a:r>
          </a:p>
          <a:p>
            <a:pPr lvl="1">
              <a:lnSpc>
                <a:spcPct val="80000"/>
              </a:lnSpc>
              <a:spcBef>
                <a:spcPts val="800"/>
              </a:spcBef>
            </a:pPr>
            <a:r>
              <a:rPr lang="en-US" sz="2200" dirty="0" smtClean="0"/>
              <a:t>ELA district wise for limiting &amp; spacing methods (based on district unmet need)	Other Abbreviations:</a:t>
            </a:r>
          </a:p>
          <a:p>
            <a:pPr lvl="1">
              <a:lnSpc>
                <a:spcPct val="80000"/>
              </a:lnSpc>
              <a:spcBef>
                <a:spcPts val="800"/>
              </a:spcBef>
            </a:pPr>
            <a:r>
              <a:rPr lang="en-US" sz="2200" dirty="0" smtClean="0"/>
              <a:t>Manpower development (district action plan)</a:t>
            </a:r>
            <a:r>
              <a:rPr lang="en-US" sz="2400" dirty="0" smtClean="0"/>
              <a:t> 				</a:t>
            </a:r>
          </a:p>
          <a:p>
            <a:pPr lvl="2">
              <a:lnSpc>
                <a:spcPct val="80000"/>
              </a:lnSpc>
              <a:spcBef>
                <a:spcPts val="800"/>
              </a:spcBef>
            </a:pPr>
            <a:r>
              <a:rPr lang="en-US" sz="2000" dirty="0" smtClean="0"/>
              <a:t>NSV (MOs)						ANM</a:t>
            </a:r>
            <a:r>
              <a:rPr lang="en-US" sz="2000" baseline="0" dirty="0" smtClean="0"/>
              <a:t> = </a:t>
            </a:r>
            <a:r>
              <a:rPr lang="en-GB" sz="1200" kern="1200" dirty="0" smtClean="0">
                <a:solidFill>
                  <a:schemeClr val="tx1"/>
                </a:solidFill>
                <a:effectLst/>
                <a:latin typeface="+mn-lt"/>
                <a:ea typeface="+mn-ea"/>
                <a:cs typeface="+mn-cs"/>
              </a:rPr>
              <a:t>auxiliary nurse midwife</a:t>
            </a:r>
            <a:endParaRPr lang="en-US" sz="2000" dirty="0" smtClean="0"/>
          </a:p>
          <a:p>
            <a:pPr lvl="2">
              <a:lnSpc>
                <a:spcPct val="80000"/>
              </a:lnSpc>
              <a:spcBef>
                <a:spcPts val="800"/>
              </a:spcBef>
            </a:pPr>
            <a:r>
              <a:rPr lang="en-US" sz="2000" dirty="0" smtClean="0"/>
              <a:t>Minilap/LTT (MOs)					ASHA = </a:t>
            </a:r>
            <a:r>
              <a:rPr lang="en-GB" sz="1200" kern="1200" dirty="0" smtClean="0">
                <a:solidFill>
                  <a:schemeClr val="tx1"/>
                </a:solidFill>
                <a:effectLst/>
                <a:latin typeface="+mn-lt"/>
                <a:ea typeface="+mn-ea"/>
                <a:cs typeface="+mn-cs"/>
              </a:rPr>
              <a:t>accredited social health activist </a:t>
            </a:r>
            <a:endParaRPr lang="en-US" sz="2000" dirty="0" smtClean="0"/>
          </a:p>
          <a:p>
            <a:pPr lvl="2">
              <a:lnSpc>
                <a:spcPct val="80000"/>
              </a:lnSpc>
              <a:spcBef>
                <a:spcPts val="800"/>
              </a:spcBef>
            </a:pPr>
            <a:r>
              <a:rPr lang="en-US" sz="2000" dirty="0" smtClean="0"/>
              <a:t>IUD (MOs/ SNs/ LHVs/ ANMs)				LHV = lady health visitor</a:t>
            </a:r>
          </a:p>
          <a:p>
            <a:pPr lvl="2">
              <a:lnSpc>
                <a:spcPct val="80000"/>
              </a:lnSpc>
              <a:spcBef>
                <a:spcPts val="800"/>
              </a:spcBef>
            </a:pPr>
            <a:r>
              <a:rPr lang="en-US" sz="2000" dirty="0" smtClean="0"/>
              <a:t>ECPs (MOs/ SNs/ LHVs/ ANMs/ ASHAs)				MO = medical officer</a:t>
            </a:r>
          </a:p>
          <a:p>
            <a:pPr lvl="1">
              <a:lnSpc>
                <a:spcPct val="80000"/>
              </a:lnSpc>
              <a:spcBef>
                <a:spcPts val="800"/>
              </a:spcBef>
            </a:pPr>
            <a:r>
              <a:rPr lang="en-US" sz="2200" dirty="0" smtClean="0"/>
              <a:t>Contraceptive updates					SN = staff nurse</a:t>
            </a:r>
          </a:p>
          <a:p>
            <a:pPr lvl="1">
              <a:lnSpc>
                <a:spcPct val="80000"/>
              </a:lnSpc>
              <a:spcBef>
                <a:spcPts val="800"/>
              </a:spcBef>
            </a:pPr>
            <a:r>
              <a:rPr lang="en-US" sz="2200" dirty="0" smtClean="0"/>
              <a:t>District budget allocation and disbursement </a:t>
            </a:r>
          </a:p>
          <a:p>
            <a:pPr lvl="1">
              <a:lnSpc>
                <a:spcPct val="80000"/>
              </a:lnSpc>
              <a:buNone/>
            </a:pPr>
            <a:endParaRPr lang="en-US" sz="2400" dirty="0" smtClean="0"/>
          </a:p>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20</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21</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22</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28434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Before looking at the effect</a:t>
            </a:r>
            <a:r>
              <a:rPr lang="en-US" baseline="0" dirty="0" smtClean="0"/>
              <a:t> rapid population growth will have on social and economic development in India, we present some information on its historical and current population. </a:t>
            </a:r>
            <a:r>
              <a:rPr lang="en-US" dirty="0" smtClean="0"/>
              <a:t>India’s population has almost doubled,</a:t>
            </a:r>
            <a:r>
              <a:rPr lang="en-US" baseline="0" dirty="0" smtClean="0"/>
              <a:t> from 0.7 billion to 1.2 billion, in just 30 years (from 1981 to 2011)</a:t>
            </a:r>
            <a:r>
              <a:rPr lang="en-US" dirty="0" smtClean="0"/>
              <a:t>. The number of people added each decade continues to grow. Each year, the population grows by the size of Australia’s population (21 million).</a:t>
            </a:r>
          </a:p>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785129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DLHS = District Level</a:t>
            </a:r>
            <a:r>
              <a:rPr lang="en-US" baseline="0" dirty="0" smtClean="0"/>
              <a:t> Household Survey</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6</a:t>
            </a:fld>
            <a:endParaRPr lang="en-US" dirty="0"/>
          </a:p>
        </p:txBody>
      </p:sp>
    </p:spTree>
    <p:extLst>
      <p:ext uri="{BB962C8B-B14F-4D97-AF65-F5344CB8AC3E}">
        <p14:creationId xmlns:p14="http://schemas.microsoft.com/office/powerpoint/2010/main" val="50778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NFHS = National Family Health Survey</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8</a:t>
            </a:fld>
            <a:endParaRPr lang="en-US" dirty="0"/>
          </a:p>
        </p:txBody>
      </p:sp>
    </p:spTree>
    <p:extLst>
      <p:ext uri="{BB962C8B-B14F-4D97-AF65-F5344CB8AC3E}">
        <p14:creationId xmlns:p14="http://schemas.microsoft.com/office/powerpoint/2010/main" val="303259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FP = family planning</a:t>
            </a:r>
            <a:endParaRPr lang="en-US" dirty="0"/>
          </a:p>
        </p:txBody>
      </p:sp>
      <p:sp>
        <p:nvSpPr>
          <p:cNvPr id="4" name="Date Placeholder 3"/>
          <p:cNvSpPr>
            <a:spLocks noGrp="1"/>
          </p:cNvSpPr>
          <p:nvPr>
            <p:ph type="dt"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157F5483-3D27-485C-B2F6-7EA3628593CF}" type="slidenum">
              <a:rPr lang="en-US" smtClean="0"/>
              <a:t>12</a:t>
            </a:fld>
            <a:endParaRPr lang="en-US" dirty="0"/>
          </a:p>
        </p:txBody>
      </p:sp>
    </p:spTree>
    <p:extLst>
      <p:ext uri="{BB962C8B-B14F-4D97-AF65-F5344CB8AC3E}">
        <p14:creationId xmlns:p14="http://schemas.microsoft.com/office/powerpoint/2010/main" val="834137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13</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15</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nSpc>
                <a:spcPct val="90000"/>
              </a:lnSpc>
            </a:pPr>
            <a:r>
              <a:rPr lang="en-US" sz="1200" dirty="0" smtClean="0">
                <a:cs typeface="Times New Roman" pitchFamily="18" charset="0"/>
              </a:rPr>
              <a:t>Addressing  unmet need in contraception through ensured delivery of FP services (</a:t>
            </a:r>
            <a:r>
              <a:rPr lang="en-US" sz="1200" b="1" dirty="0" smtClean="0">
                <a:cs typeface="Times New Roman" pitchFamily="18" charset="0"/>
              </a:rPr>
              <a:t>fixed-day service year round, periodic camps)</a:t>
            </a:r>
          </a:p>
          <a:p>
            <a:r>
              <a:rPr lang="en-US" sz="1200" dirty="0" smtClean="0">
                <a:cs typeface="Times New Roman" pitchFamily="18" charset="0"/>
              </a:rPr>
              <a:t>Developing skilled manpower (</a:t>
            </a:r>
            <a:r>
              <a:rPr lang="en-US" sz="1200" b="1" dirty="0" smtClean="0">
                <a:cs typeface="Times New Roman" pitchFamily="18" charset="0"/>
              </a:rPr>
              <a:t>NSV, Minilap, Lap</a:t>
            </a:r>
            <a:r>
              <a:rPr lang="en-US" sz="1200" dirty="0" smtClean="0">
                <a:cs typeface="Times New Roman" pitchFamily="18" charset="0"/>
              </a:rPr>
              <a:t>)</a:t>
            </a:r>
            <a:endParaRPr lang="en-US" sz="1400" dirty="0" smtClean="0"/>
          </a:p>
          <a:p>
            <a:pPr marL="388620" indent="-342900" eaLnBrk="1" fontAlgn="auto" hangingPunct="1">
              <a:spcBef>
                <a:spcPts val="0"/>
              </a:spcBef>
              <a:spcAft>
                <a:spcPts val="0"/>
              </a:spcAft>
              <a:defRPr/>
            </a:pPr>
            <a:r>
              <a:rPr lang="en-US" dirty="0" smtClean="0">
                <a:cs typeface="Times New Roman" pitchFamily="18" charset="0"/>
              </a:rPr>
              <a:t>Increasing male participation through intensive </a:t>
            </a:r>
            <a:r>
              <a:rPr lang="en-US" b="1" dirty="0" smtClean="0">
                <a:cs typeface="Times New Roman" pitchFamily="18" charset="0"/>
              </a:rPr>
              <a:t>promotion of NSV</a:t>
            </a:r>
            <a:endParaRPr lang="en-US" dirty="0" smtClean="0">
              <a:cs typeface="Times New Roman" pitchFamily="18" charset="0"/>
            </a:endParaRPr>
          </a:p>
          <a:p>
            <a:pPr marL="388620" indent="-342900" eaLnBrk="1" fontAlgn="auto" hangingPunct="1">
              <a:spcBef>
                <a:spcPts val="0"/>
              </a:spcBef>
              <a:spcAft>
                <a:spcPts val="0"/>
              </a:spcAft>
              <a:defRPr/>
            </a:pPr>
            <a:r>
              <a:rPr lang="en-US" dirty="0" smtClean="0">
                <a:cs typeface="Times New Roman" pitchFamily="18" charset="0"/>
              </a:rPr>
              <a:t>Promotion of IUDs as a short- &amp; long-term spacing method (</a:t>
            </a:r>
            <a:r>
              <a:rPr lang="en-US" b="1" dirty="0" smtClean="0"/>
              <a:t>augmenting trained service providers in IUDs; introducing social marketing/social franchising for IUDs</a:t>
            </a:r>
            <a:r>
              <a:rPr lang="en-US" b="0" dirty="0" smtClean="0"/>
              <a:t>)</a:t>
            </a:r>
            <a:r>
              <a:rPr lang="en-US" b="1" dirty="0" smtClean="0"/>
              <a:t> </a:t>
            </a:r>
            <a:endParaRPr lang="en-US" dirty="0" smtClean="0">
              <a:cs typeface="Times New Roman" pitchFamily="18" charset="0"/>
            </a:endParaRPr>
          </a:p>
          <a:p>
            <a:pPr marL="388620" indent="-342900" eaLnBrk="1" fontAlgn="auto" hangingPunct="1">
              <a:spcBef>
                <a:spcPts val="0"/>
              </a:spcBef>
              <a:spcAft>
                <a:spcPts val="0"/>
              </a:spcAft>
              <a:defRPr/>
            </a:pPr>
            <a:r>
              <a:rPr lang="en-US" dirty="0" smtClean="0">
                <a:cs typeface="Times New Roman" pitchFamily="18" charset="0"/>
              </a:rPr>
              <a:t>Promotion of ECPs (</a:t>
            </a:r>
            <a:r>
              <a:rPr lang="en-US" b="1" dirty="0" smtClean="0"/>
              <a:t>dissemination through contraceptive updates; allowing advertisement by private sector</a:t>
            </a:r>
            <a:r>
              <a:rPr lang="en-US" b="0" dirty="0" smtClean="0"/>
              <a:t>)</a:t>
            </a:r>
            <a:endParaRPr lang="en-US" b="0" dirty="0" smtClean="0">
              <a:cs typeface="Times New Roman" pitchFamily="18" charset="0"/>
            </a:endParaRPr>
          </a:p>
          <a:p>
            <a:pPr marL="342900" indent="-342900">
              <a:lnSpc>
                <a:spcPct val="90000"/>
              </a:lnSpc>
            </a:pPr>
            <a:r>
              <a:rPr lang="en-US" dirty="0" smtClean="0">
                <a:cs typeface="Times New Roman" pitchFamily="18" charset="0"/>
              </a:rPr>
              <a:t>Ensuring quality care in FP services (</a:t>
            </a:r>
            <a:r>
              <a:rPr lang="en-US" b="1" dirty="0" smtClean="0">
                <a:cs typeface="Times New Roman" pitchFamily="18" charset="0"/>
              </a:rPr>
              <a:t>manual on standards, quality assurance, QAC</a:t>
            </a:r>
            <a:r>
              <a:rPr lang="en-US" b="0" dirty="0" smtClean="0">
                <a:cs typeface="Times New Roman" pitchFamily="18" charset="0"/>
              </a:rPr>
              <a:t>)</a:t>
            </a:r>
          </a:p>
          <a:p>
            <a:pPr marL="342900" indent="-342900">
              <a:lnSpc>
                <a:spcPct val="90000"/>
              </a:lnSpc>
            </a:pPr>
            <a:r>
              <a:rPr lang="en-US" dirty="0" smtClean="0">
                <a:cs typeface="Times New Roman" pitchFamily="18" charset="0"/>
              </a:rPr>
              <a:t>Revised compensation scheme</a:t>
            </a:r>
          </a:p>
          <a:p>
            <a:pPr marL="342900" indent="-342900">
              <a:lnSpc>
                <a:spcPct val="90000"/>
              </a:lnSpc>
            </a:pPr>
            <a:r>
              <a:rPr lang="en-US" dirty="0" smtClean="0">
                <a:cs typeface="Times New Roman" pitchFamily="18" charset="0"/>
              </a:rPr>
              <a:t>Family planning insurance scheme</a:t>
            </a:r>
          </a:p>
          <a:p>
            <a:pPr marL="342900" indent="-342900">
              <a:lnSpc>
                <a:spcPct val="90000"/>
              </a:lnSpc>
            </a:pPr>
            <a:r>
              <a:rPr lang="en-US" dirty="0" smtClean="0">
                <a:cs typeface="Times New Roman" pitchFamily="18" charset="0"/>
              </a:rPr>
              <a:t>Increasing basket of choices (</a:t>
            </a:r>
            <a:r>
              <a:rPr lang="en-US" b="1" dirty="0" smtClean="0">
                <a:cs typeface="Times New Roman" pitchFamily="18" charset="0"/>
              </a:rPr>
              <a:t>once-a-week pills, injectables, implants</a:t>
            </a:r>
            <a:r>
              <a:rPr lang="en-US" dirty="0" smtClean="0">
                <a:cs typeface="Times New Roman" pitchFamily="18" charset="0"/>
              </a:rPr>
              <a:t>) </a:t>
            </a:r>
          </a:p>
          <a:p>
            <a:pPr marL="342900" indent="-342900">
              <a:lnSpc>
                <a:spcPct val="90000"/>
              </a:lnSpc>
            </a:pPr>
            <a:r>
              <a:rPr lang="en-US" dirty="0" smtClean="0">
                <a:cs typeface="Times New Roman" pitchFamily="18" charset="0"/>
              </a:rPr>
              <a:t>Promoting contraception through increased advocacy</a:t>
            </a:r>
          </a:p>
          <a:p>
            <a:endParaRPr lang="en-US" dirty="0" smtClean="0"/>
          </a:p>
          <a:p>
            <a:r>
              <a:rPr lang="en-US" dirty="0" smtClean="0"/>
              <a:t>Abbreviations:</a:t>
            </a:r>
          </a:p>
          <a:p>
            <a:r>
              <a:rPr lang="en-US" dirty="0" smtClean="0"/>
              <a:t>ECP = emergency contraceptive pills</a:t>
            </a:r>
          </a:p>
          <a:p>
            <a:r>
              <a:rPr lang="en-US" dirty="0" smtClean="0"/>
              <a:t>GOI = Government of India</a:t>
            </a:r>
          </a:p>
          <a:p>
            <a:r>
              <a:rPr lang="en-US" dirty="0" smtClean="0"/>
              <a:t>IUD = intrauterine device</a:t>
            </a:r>
          </a:p>
          <a:p>
            <a:r>
              <a:rPr lang="en-US" dirty="0" smtClean="0"/>
              <a:t>NSV = non-scalpel vasectomy</a:t>
            </a:r>
          </a:p>
          <a:p>
            <a:r>
              <a:rPr lang="en-US" dirty="0" smtClean="0"/>
              <a:t>QAC = quality assurance committee</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16</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Abbreviations:</a:t>
            </a:r>
          </a:p>
          <a:p>
            <a:endParaRPr lang="en-US" dirty="0" smtClean="0"/>
          </a:p>
          <a:p>
            <a:r>
              <a:rPr lang="en-US" dirty="0" smtClean="0"/>
              <a:t>CHC = community health centre </a:t>
            </a:r>
          </a:p>
          <a:p>
            <a:r>
              <a:rPr lang="en-US" dirty="0" smtClean="0"/>
              <a:t>DH = district hospital</a:t>
            </a:r>
          </a:p>
          <a:p>
            <a:r>
              <a:rPr lang="en-US" dirty="0" smtClean="0"/>
              <a:t>FRU = first referral unit</a:t>
            </a:r>
          </a:p>
          <a:p>
            <a:r>
              <a:rPr lang="en-US" dirty="0" smtClean="0"/>
              <a:t>NRHM = </a:t>
            </a:r>
            <a:r>
              <a:rPr lang="en-US" sz="1200" kern="1200" dirty="0" smtClean="0">
                <a:solidFill>
                  <a:schemeClr val="tx1"/>
                </a:solidFill>
                <a:effectLst/>
                <a:latin typeface="+mn-lt"/>
                <a:ea typeface="+mn-ea"/>
                <a:cs typeface="+mn-cs"/>
              </a:rPr>
              <a:t>National Rural Health Mission </a:t>
            </a:r>
            <a:endParaRPr lang="en-US" dirty="0" smtClean="0"/>
          </a:p>
          <a:p>
            <a:r>
              <a:rPr lang="en-US" dirty="0" smtClean="0"/>
              <a:t>OT = operating theatre</a:t>
            </a:r>
          </a:p>
          <a:p>
            <a:r>
              <a:rPr lang="en-US" dirty="0" smtClean="0"/>
              <a:t>PHC = primary health centre</a:t>
            </a:r>
          </a:p>
          <a:p>
            <a:r>
              <a:rPr lang="en-US" dirty="0" smtClean="0"/>
              <a:t>PPP = </a:t>
            </a:r>
            <a:r>
              <a:rPr lang="en-US" sz="1200" kern="1200" dirty="0" smtClean="0">
                <a:solidFill>
                  <a:schemeClr val="tx1"/>
                </a:solidFill>
                <a:effectLst/>
                <a:latin typeface="+mn-lt"/>
                <a:ea typeface="+mn-ea"/>
                <a:cs typeface="+mn-cs"/>
              </a:rPr>
              <a:t>public-private partnership</a:t>
            </a:r>
            <a:endParaRPr lang="en-US" dirty="0" smtClean="0"/>
          </a:p>
          <a:p>
            <a:r>
              <a:rPr lang="en-US" dirty="0" smtClean="0"/>
              <a:t>SC= sub-centre</a:t>
            </a:r>
          </a:p>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17</a:t>
            </a:fld>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35898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 name="Picture 12"/>
          <p:cNvPicPr>
            <a:picLocks noChangeAspect="1"/>
          </p:cNvPicPr>
          <p:nvPr userDrawn="1"/>
        </p:nvPicPr>
        <p:blipFill>
          <a:blip r:embed="rId2">
            <a:extLst>
              <a:ext uri="{28A0092B-C50C-407E-A947-70E740481C1C}">
                <a14:useLocalDpi xmlns:a14="http://schemas.microsoft.com/office/drawing/2010/main" val="0"/>
              </a:ext>
            </a:extLst>
          </a:blip>
          <a:srcRect l="6413" t="12102" r="5563" b="12053"/>
          <a:stretch>
            <a:fillRect/>
          </a:stretch>
        </p:blipFill>
        <p:spPr bwMode="auto">
          <a:xfrm>
            <a:off x="6934200" y="5867400"/>
            <a:ext cx="2062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9" name="Date Placeholder 9"/>
          <p:cNvSpPr>
            <a:spLocks noGrp="1"/>
          </p:cNvSpPr>
          <p:nvPr>
            <p:ph type="dt" sz="half" idx="10"/>
          </p:nvPr>
        </p:nvSpPr>
        <p:spPr/>
        <p:txBody>
          <a:bodyPr/>
          <a:lstStyle>
            <a:lvl1pPr>
              <a:defRPr>
                <a:solidFill>
                  <a:schemeClr val="bg1"/>
                </a:solidFill>
              </a:defRPr>
            </a:lvl1pPr>
          </a:lstStyle>
          <a:p>
            <a:pPr>
              <a:defRPr/>
            </a:pPr>
            <a:fld id="{D63F7724-25B7-4C7A-8554-4506C4E4C798}" type="datetimeFigureOut">
              <a:rPr lang="en-US"/>
              <a:pPr>
                <a:defRPr/>
              </a:pPr>
              <a:t>2/2/2012</a:t>
            </a:fld>
            <a:endParaRPr lang="en-US" dirty="0"/>
          </a:p>
        </p:txBody>
      </p:sp>
      <p:sp>
        <p:nvSpPr>
          <p:cNvPr id="10"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CA0D93B3-006F-4D21-B142-3151DBAECF5A}" type="slidenum">
              <a:rPr lang="en-US"/>
              <a:pPr>
                <a:defRPr/>
              </a:pPr>
              <a:t>‹#›</a:t>
            </a:fld>
            <a:endParaRPr lang="en-US" dirty="0"/>
          </a:p>
        </p:txBody>
      </p:sp>
      <p:sp>
        <p:nvSpPr>
          <p:cNvPr id="11"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cxnSp>
        <p:nvCxnSpPr>
          <p:cNvPr id="12"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457200"/>
            <a:ext cx="2167132" cy="719329"/>
          </a:xfrm>
          <a:prstGeom prst="rect">
            <a:avLst/>
          </a:prstGeom>
        </p:spPr>
      </p:pic>
    </p:spTree>
    <p:extLst>
      <p:ext uri="{BB962C8B-B14F-4D97-AF65-F5344CB8AC3E}">
        <p14:creationId xmlns:p14="http://schemas.microsoft.com/office/powerpoint/2010/main" val="1475345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40682441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2044583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7284636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73253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3342138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5641761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15353907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477550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662537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3472749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21516096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42462630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619501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CD081754-7D8D-4AC2-9DAD-64E6C3942B89}" type="datetimeFigureOut">
              <a:rPr lang="en-US" smtClean="0"/>
              <a:pPr>
                <a:defRPr/>
              </a:pPr>
              <a:t>2/2/2012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FF2218D3-A8DE-49D2-90B5-A2F9E5FCC87A}" type="slidenum">
              <a:rPr lang="en-US" smtClean="0"/>
              <a:pPr>
                <a:defRPr/>
              </a:pPr>
              <a:t>‹#›</a:t>
            </a:fld>
            <a:endParaRPr lang="en-US" dirty="0"/>
          </a:p>
        </p:txBody>
      </p:sp>
    </p:spTree>
    <p:extLst>
      <p:ext uri="{BB962C8B-B14F-4D97-AF65-F5344CB8AC3E}">
        <p14:creationId xmlns:p14="http://schemas.microsoft.com/office/powerpoint/2010/main" val="231989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1816299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5990707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5059041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15051693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487362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4187584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69828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7" r:id="rId2"/>
    <p:sldLayoutId id="2147483794" r:id="rId3"/>
    <p:sldLayoutId id="2147483800" r:id="rId4"/>
    <p:sldLayoutId id="2147483791"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546228472"/>
      </p:ext>
    </p:extLst>
  </p:cSld>
  <p:clrMap bg1="lt1" tx1="dk1" bg2="lt2" tx2="dk2" accent1="accent1" accent2="accent2" accent3="accent3" accent4="accent4" accent5="accent5" accent6="accent6" hlink="hlink" folHlink="folHlink"/>
  <p:sldLayoutIdLst>
    <p:sldLayoutId id="2147483819" r:id="rId1"/>
    <p:sldLayoutId id="2147483818" r:id="rId2"/>
    <p:sldLayoutId id="2147483821" r:id="rId3"/>
    <p:sldLayoutId id="214748382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74205148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10797570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7731584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4206106418"/>
      </p:ext>
    </p:extLst>
  </p:cSld>
  <p:clrMap bg1="lt1" tx1="dk1" bg2="lt2" tx2="dk2" accent1="accent1" accent2="accent2" accent3="accent3" accent4="accent4" accent5="accent5" accent6="accent6" hlink="hlink" folHlink="folHlink"/>
  <p:sldLayoutIdLst>
    <p:sldLayoutId id="2147483839"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Microsoft_Excel_97-2003_Worksheet1.xls"/></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cid:AEA65861-9D9B-4C4C-9E18-5A975E727EE9" TargetMode="External"/><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14400" y="2286000"/>
            <a:ext cx="5241034" cy="1600200"/>
          </a:xfrm>
        </p:spPr>
        <p:txBody>
          <a:bodyPr/>
          <a:lstStyle/>
          <a:p>
            <a:r>
              <a:rPr lang="en-US" sz="3600" dirty="0" smtClean="0"/>
              <a:t>Population Stabilisation </a:t>
            </a:r>
            <a:endParaRPr lang="en-US" sz="3600" dirty="0"/>
          </a:p>
        </p:txBody>
      </p:sp>
      <p:sp>
        <p:nvSpPr>
          <p:cNvPr id="22532" name="TextBox 3"/>
          <p:cNvSpPr txBox="1">
            <a:spLocks noChangeArrowheads="1"/>
          </p:cNvSpPr>
          <p:nvPr/>
        </p:nvSpPr>
        <p:spPr bwMode="auto">
          <a:xfrm>
            <a:off x="2667000" y="5867400"/>
            <a:ext cx="4114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Franklin Gothic Medium" pitchFamily="34" charset="0"/>
              </a:defRPr>
            </a:lvl1pPr>
            <a:lvl2pPr marL="742950" indent="-285750" eaLnBrk="0" hangingPunct="0">
              <a:defRPr>
                <a:solidFill>
                  <a:schemeClr val="tx1"/>
                </a:solidFill>
                <a:latin typeface="Franklin Gothic Medium" pitchFamily="34" charset="0"/>
              </a:defRPr>
            </a:lvl2pPr>
            <a:lvl3pPr marL="1143000" indent="-228600" eaLnBrk="0" hangingPunct="0">
              <a:defRPr>
                <a:solidFill>
                  <a:schemeClr val="tx1"/>
                </a:solidFill>
                <a:latin typeface="Franklin Gothic Medium" pitchFamily="34" charset="0"/>
              </a:defRPr>
            </a:lvl3pPr>
            <a:lvl4pPr marL="1600200" indent="-228600" eaLnBrk="0" hangingPunct="0">
              <a:defRPr>
                <a:solidFill>
                  <a:schemeClr val="tx1"/>
                </a:solidFill>
                <a:latin typeface="Franklin Gothic Medium" pitchFamily="34" charset="0"/>
              </a:defRPr>
            </a:lvl4pPr>
            <a:lvl5pPr marL="2057400" indent="-228600" eaLnBrk="0" hangingPunct="0">
              <a:defRPr>
                <a:solidFill>
                  <a:schemeClr val="tx1"/>
                </a:solidFill>
                <a:latin typeface="Franklin Gothic Medium" pitchFamily="34" charset="0"/>
              </a:defRPr>
            </a:lvl5pPr>
            <a:lvl6pPr marL="2514600" indent="-228600" eaLnBrk="0" fontAlgn="base" hangingPunct="0">
              <a:spcBef>
                <a:spcPct val="0"/>
              </a:spcBef>
              <a:spcAft>
                <a:spcPct val="0"/>
              </a:spcAft>
              <a:defRPr>
                <a:solidFill>
                  <a:schemeClr val="tx1"/>
                </a:solidFill>
                <a:latin typeface="Franklin Gothic Medium" pitchFamily="34" charset="0"/>
              </a:defRPr>
            </a:lvl6pPr>
            <a:lvl7pPr marL="2971800" indent="-228600" eaLnBrk="0" fontAlgn="base" hangingPunct="0">
              <a:spcBef>
                <a:spcPct val="0"/>
              </a:spcBef>
              <a:spcAft>
                <a:spcPct val="0"/>
              </a:spcAft>
              <a:defRPr>
                <a:solidFill>
                  <a:schemeClr val="tx1"/>
                </a:solidFill>
                <a:latin typeface="Franklin Gothic Medium" pitchFamily="34" charset="0"/>
              </a:defRPr>
            </a:lvl7pPr>
            <a:lvl8pPr marL="3429000" indent="-228600" eaLnBrk="0" fontAlgn="base" hangingPunct="0">
              <a:spcBef>
                <a:spcPct val="0"/>
              </a:spcBef>
              <a:spcAft>
                <a:spcPct val="0"/>
              </a:spcAft>
              <a:defRPr>
                <a:solidFill>
                  <a:schemeClr val="tx1"/>
                </a:solidFill>
                <a:latin typeface="Franklin Gothic Medium" pitchFamily="34" charset="0"/>
              </a:defRPr>
            </a:lvl8pPr>
            <a:lvl9pPr marL="3886200" indent="-228600" eaLnBrk="0" fontAlgn="base" hangingPunct="0">
              <a:spcBef>
                <a:spcPct val="0"/>
              </a:spcBef>
              <a:spcAft>
                <a:spcPct val="0"/>
              </a:spcAft>
              <a:defRPr>
                <a:solidFill>
                  <a:schemeClr val="tx1"/>
                </a:solidFill>
                <a:latin typeface="Franklin Gothic Medium" pitchFamily="34" charset="0"/>
              </a:defRPr>
            </a:lvl9pPr>
          </a:lstStyle>
          <a:p>
            <a:pPr algn="r" eaLnBrk="1" hangingPunct="1"/>
            <a:r>
              <a:rPr lang="en-US" dirty="0" smtClean="0">
                <a:solidFill>
                  <a:schemeClr val="bg2"/>
                </a:solidFill>
                <a:latin typeface="Century Gothic" pitchFamily="34" charset="0"/>
                <a:cs typeface="Calibri" pitchFamily="34" charset="0"/>
              </a:rPr>
              <a:t>Dr. A. P. Mamgain</a:t>
            </a:r>
          </a:p>
          <a:p>
            <a:pPr algn="r" eaLnBrk="1" hangingPunct="1"/>
            <a:r>
              <a:rPr lang="en-US" dirty="0" smtClean="0">
                <a:solidFill>
                  <a:schemeClr val="bg2"/>
                </a:solidFill>
                <a:latin typeface="Century Gothic" pitchFamily="34" charset="0"/>
                <a:cs typeface="Calibri" pitchFamily="34" charset="0"/>
              </a:rPr>
              <a:t>December 7, 2011</a:t>
            </a:r>
            <a:endParaRPr lang="en-US" dirty="0">
              <a:solidFill>
                <a:schemeClr val="bg2"/>
              </a:solidFill>
              <a:latin typeface="Century Gothic"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667000"/>
            <a:ext cx="6324600" cy="1645920"/>
          </a:xfrm>
        </p:spPr>
        <p:txBody>
          <a:bodyPr/>
          <a:lstStyle/>
          <a:p>
            <a:r>
              <a:rPr lang="en-US" dirty="0" smtClean="0"/>
              <a:t>Opportunities </a:t>
            </a:r>
            <a:endParaRPr lang="en-US" dirty="0"/>
          </a:p>
        </p:txBody>
      </p:sp>
    </p:spTree>
    <p:extLst>
      <p:ext uri="{BB962C8B-B14F-4D97-AF65-F5344CB8AC3E}">
        <p14:creationId xmlns:p14="http://schemas.microsoft.com/office/powerpoint/2010/main" val="22439173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82000" cy="1219200"/>
          </a:xfrm>
        </p:spPr>
        <p:txBody>
          <a:bodyPr/>
          <a:lstStyle/>
          <a:p>
            <a:pPr algn="ctr"/>
            <a:r>
              <a:rPr lang="en-US" sz="2800" dirty="0"/>
              <a:t>Couples want fewer </a:t>
            </a:r>
            <a:r>
              <a:rPr lang="en-US" sz="2800" dirty="0" smtClean="0"/>
              <a:t>children: Desired fertility of couples in state is 1.8</a:t>
            </a:r>
            <a:r>
              <a:rPr lang="en-IN" sz="2800" dirty="0">
                <a:solidFill>
                  <a:schemeClr val="tx2"/>
                </a:solidFill>
              </a:rPr>
              <a:t/>
            </a:r>
            <a:br>
              <a:rPr lang="en-IN" sz="2800" dirty="0">
                <a:solidFill>
                  <a:schemeClr val="tx2"/>
                </a:solidFill>
              </a:rPr>
            </a:br>
            <a:endParaRPr lang="en-US" sz="2800" dirty="0"/>
          </a:p>
        </p:txBody>
      </p:sp>
      <p:sp>
        <p:nvSpPr>
          <p:cNvPr id="4" name="TextBox 3"/>
          <p:cNvSpPr txBox="1">
            <a:spLocks noChangeArrowheads="1"/>
          </p:cNvSpPr>
          <p:nvPr/>
        </p:nvSpPr>
        <p:spPr bwMode="auto">
          <a:xfrm>
            <a:off x="4857750" y="6308724"/>
            <a:ext cx="4071938" cy="304800"/>
          </a:xfrm>
          <a:prstGeom prst="rect">
            <a:avLst/>
          </a:prstGeom>
          <a:noFill/>
          <a:ln w="9525">
            <a:noFill/>
            <a:miter lim="800000"/>
            <a:headEnd/>
            <a:tailEnd/>
          </a:ln>
        </p:spPr>
        <p:txBody>
          <a:bodyPr>
            <a:spAutoFit/>
          </a:bodyPr>
          <a:lstStyle/>
          <a:p>
            <a:pPr algn="r"/>
            <a:r>
              <a:rPr lang="en-US" sz="1400" dirty="0">
                <a:latin typeface="+mn-lt"/>
              </a:rPr>
              <a:t>Source: </a:t>
            </a:r>
            <a:r>
              <a:rPr lang="en-US" sz="1400" dirty="0" smtClean="0">
                <a:latin typeface="+mn-lt"/>
              </a:rPr>
              <a:t>NFHS–3</a:t>
            </a:r>
            <a:r>
              <a:rPr lang="en-US" sz="1400" dirty="0">
                <a:latin typeface="+mn-lt"/>
              </a:rPr>
              <a:t>, </a:t>
            </a:r>
            <a:r>
              <a:rPr lang="en-US" sz="1400" dirty="0" smtClean="0">
                <a:latin typeface="+mn-lt"/>
              </a:rPr>
              <a:t>2005–06</a:t>
            </a:r>
            <a:endParaRPr lang="en-IN" sz="1400" dirty="0">
              <a:latin typeface="+mn-lt"/>
            </a:endParaRPr>
          </a:p>
        </p:txBody>
      </p:sp>
      <p:graphicFrame>
        <p:nvGraphicFramePr>
          <p:cNvPr id="5" name="Chart 4"/>
          <p:cNvGraphicFramePr>
            <a:graphicFrameLocks/>
          </p:cNvGraphicFramePr>
          <p:nvPr>
            <p:extLst>
              <p:ext uri="{D42A27DB-BD31-4B8C-83A1-F6EECF244321}">
                <p14:modId xmlns:p14="http://schemas.microsoft.com/office/powerpoint/2010/main" val="391402575"/>
              </p:ext>
            </p:extLst>
          </p:nvPr>
        </p:nvGraphicFramePr>
        <p:xfrm>
          <a:off x="152400" y="1892668"/>
          <a:ext cx="8915400" cy="481293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47187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pPr algn="ctr"/>
            <a:r>
              <a:rPr lang="en-US" dirty="0" smtClean="0">
                <a:latin typeface="Calibri" pitchFamily="34" charset="0"/>
              </a:rPr>
              <a:t>…and unmet </a:t>
            </a:r>
            <a:r>
              <a:rPr lang="en-US" dirty="0">
                <a:latin typeface="Calibri" pitchFamily="34" charset="0"/>
              </a:rPr>
              <a:t>n</a:t>
            </a:r>
            <a:r>
              <a:rPr lang="en-US" dirty="0" smtClean="0">
                <a:latin typeface="Calibri" pitchFamily="34" charset="0"/>
              </a:rPr>
              <a:t>eed </a:t>
            </a:r>
            <a:r>
              <a:rPr lang="en-US" dirty="0">
                <a:latin typeface="Calibri" pitchFamily="34" charset="0"/>
              </a:rPr>
              <a:t>r</a:t>
            </a:r>
            <a:r>
              <a:rPr lang="en-US" dirty="0" smtClean="0">
                <a:latin typeface="Calibri" pitchFamily="34" charset="0"/>
              </a:rPr>
              <a:t>emains </a:t>
            </a:r>
            <a:r>
              <a:rPr lang="en-US" dirty="0" smtClean="0">
                <a:latin typeface="Calibri" pitchFamily="34" charset="0"/>
              </a:rPr>
              <a:t>high</a:t>
            </a:r>
            <a:endParaRPr lang="en-US" dirty="0"/>
          </a:p>
        </p:txBody>
      </p:sp>
      <p:graphicFrame>
        <p:nvGraphicFramePr>
          <p:cNvPr id="5" name="Group 4"/>
          <p:cNvGraphicFramePr>
            <a:graphicFrameLocks noGrp="1"/>
          </p:cNvGraphicFramePr>
          <p:nvPr>
            <p:extLst>
              <p:ext uri="{D42A27DB-BD31-4B8C-83A1-F6EECF244321}">
                <p14:modId xmlns:p14="http://schemas.microsoft.com/office/powerpoint/2010/main" val="671565343"/>
              </p:ext>
            </p:extLst>
          </p:nvPr>
        </p:nvGraphicFramePr>
        <p:xfrm>
          <a:off x="304798" y="1571625"/>
          <a:ext cx="8339167" cy="4835733"/>
        </p:xfrm>
        <a:graphic>
          <a:graphicData uri="http://schemas.openxmlformats.org/drawingml/2006/table">
            <a:tbl>
              <a:tblPr/>
              <a:tblGrid>
                <a:gridCol w="1667833"/>
                <a:gridCol w="1667834"/>
                <a:gridCol w="1667833"/>
                <a:gridCol w="1667834"/>
                <a:gridCol w="1667833"/>
              </a:tblGrid>
              <a:tr h="8741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States/ INDIA</a:t>
                      </a:r>
                      <a:endParaRPr kumimoji="0" lang="en-IN" sz="1800" b="1" i="0" u="none" strike="noStrike" cap="none" normalizeH="0" baseline="0" dirty="0" smtClean="0">
                        <a:ln>
                          <a:noFill/>
                        </a:ln>
                        <a:solidFill>
                          <a:schemeClr val="tx1"/>
                        </a:solidFill>
                        <a:effectLst/>
                        <a:latin typeface="+mn-lt"/>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Not using  any modern FP method</a:t>
                      </a:r>
                      <a:endParaRPr kumimoji="0" lang="en-IN" sz="1800" b="1" i="0" u="none" strike="noStrike" cap="none" normalizeH="0" baseline="0" dirty="0" smtClean="0">
                        <a:ln>
                          <a:noFill/>
                        </a:ln>
                        <a:solidFill>
                          <a:schemeClr val="tx1"/>
                        </a:solidFill>
                        <a:effectLst/>
                        <a:latin typeface="+mn-lt"/>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Unmet need for limiting methods</a:t>
                      </a:r>
                      <a:endParaRPr kumimoji="0" lang="en-IN" sz="1800" b="1" i="0" u="none" strike="noStrike" cap="none" normalizeH="0" baseline="0" dirty="0" smtClean="0">
                        <a:ln>
                          <a:noFill/>
                        </a:ln>
                        <a:solidFill>
                          <a:schemeClr val="tx1"/>
                        </a:solidFill>
                        <a:effectLst/>
                        <a:latin typeface="+mn-lt"/>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Unmet need for spacing methods</a:t>
                      </a:r>
                      <a:endParaRPr kumimoji="0" lang="en-IN" sz="1800" b="1" i="0" u="none" strike="noStrike" cap="none" normalizeH="0" baseline="0" dirty="0" smtClean="0">
                        <a:ln>
                          <a:noFill/>
                        </a:ln>
                        <a:solidFill>
                          <a:schemeClr val="tx1"/>
                        </a:solidFill>
                        <a:effectLst/>
                        <a:latin typeface="+mn-lt"/>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Total unmet need for FP</a:t>
                      </a:r>
                      <a:endParaRPr kumimoji="0" lang="en-IN" sz="1800" b="1" i="0" u="none" strike="noStrike" cap="none" normalizeH="0" baseline="0" dirty="0" smtClean="0">
                        <a:ln>
                          <a:noFill/>
                        </a:ln>
                        <a:solidFill>
                          <a:schemeClr val="tx1"/>
                        </a:solidFill>
                        <a:effectLst/>
                        <a:latin typeface="+mn-lt"/>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Uttarakhand</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42.3</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9.6</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5.2</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14.8</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Rajasthan</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46.0</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7.0</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4.4</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11.4</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Madhya Pradesh</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46.9</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7.6</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5.5</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13.2</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Chhattisgarh</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52.9</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7.6</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5.0</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12.6</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Orissa</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62.2</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10.2</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5.0</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15.2</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Uttar Pradesh</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73.3</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16.7</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7.1</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23.8</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Jharkhand</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69.2</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13.8</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7.5</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21.3</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Bihar</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71.6</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16.4</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mn-lt"/>
                        </a:rPr>
                        <a:t>8.7</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mn-lt"/>
                        </a:rPr>
                        <a:t>25.2</a:t>
                      </a:r>
                      <a:endParaRPr kumimoji="0" lang="en-IN" sz="1800" b="0"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1" i="0" u="none" strike="noStrike" cap="none" normalizeH="0" baseline="0" dirty="0" smtClean="0">
                          <a:ln>
                            <a:noFill/>
                          </a:ln>
                          <a:solidFill>
                            <a:srgbClr val="000000"/>
                          </a:solidFill>
                          <a:effectLst/>
                          <a:latin typeface="+mn-lt"/>
                        </a:rPr>
                        <a:t>INDIA</a:t>
                      </a: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mn-lt"/>
                        </a:rPr>
                        <a:t>52.7</a:t>
                      </a:r>
                      <a:endParaRPr kumimoji="0" lang="en-IN" sz="1800" b="1"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1" i="0" u="none" strike="noStrike" cap="none" normalizeH="0" baseline="0" dirty="0" smtClean="0">
                          <a:ln>
                            <a:noFill/>
                          </a:ln>
                          <a:solidFill>
                            <a:srgbClr val="000000"/>
                          </a:solidFill>
                          <a:effectLst/>
                          <a:latin typeface="+mn-lt"/>
                        </a:rPr>
                        <a:t>9.3</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IN" sz="1800" b="1" i="0" u="none" strike="noStrike" cap="none" normalizeH="0" baseline="0" dirty="0" smtClean="0">
                          <a:ln>
                            <a:noFill/>
                          </a:ln>
                          <a:solidFill>
                            <a:srgbClr val="000000"/>
                          </a:solidFill>
                          <a:effectLst/>
                          <a:latin typeface="+mn-lt"/>
                        </a:rPr>
                        <a:t>5.3</a:t>
                      </a: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mn-lt"/>
                        </a:rPr>
                        <a:t>14.6</a:t>
                      </a:r>
                      <a:endParaRPr kumimoji="0" lang="en-IN" sz="1800" b="1" i="0" u="none" strike="noStrike" cap="none" normalizeH="0" baseline="0" dirty="0" smtClean="0">
                        <a:ln>
                          <a:noFill/>
                        </a:ln>
                        <a:solidFill>
                          <a:srgbClr val="000000"/>
                        </a:solidFill>
                        <a:effectLst/>
                        <a:latin typeface="+mn-lt"/>
                      </a:endParaRPr>
                    </a:p>
                  </a:txBody>
                  <a:tcPr marL="9525" marR="540000"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r>
            </a:tbl>
          </a:graphicData>
        </a:graphic>
      </p:graphicFrame>
      <p:sp>
        <p:nvSpPr>
          <p:cNvPr id="6" name="Rectangle 72"/>
          <p:cNvSpPr>
            <a:spLocks noChangeArrowheads="1"/>
          </p:cNvSpPr>
          <p:nvPr/>
        </p:nvSpPr>
        <p:spPr bwMode="auto">
          <a:xfrm>
            <a:off x="6732588" y="6553200"/>
            <a:ext cx="2161746" cy="307777"/>
          </a:xfrm>
          <a:prstGeom prst="rect">
            <a:avLst/>
          </a:prstGeom>
          <a:noFill/>
          <a:ln w="9525">
            <a:noFill/>
            <a:miter lim="800000"/>
            <a:headEnd/>
            <a:tailEnd/>
          </a:ln>
        </p:spPr>
        <p:txBody>
          <a:bodyPr wrap="none">
            <a:spAutoFit/>
          </a:bodyPr>
          <a:lstStyle/>
          <a:p>
            <a:r>
              <a:rPr lang="en-US" sz="1400" dirty="0">
                <a:latin typeface="Calibri" pitchFamily="34" charset="0"/>
              </a:rPr>
              <a:t>Source: </a:t>
            </a:r>
            <a:r>
              <a:rPr lang="en-US" sz="1400" dirty="0" smtClean="0">
                <a:latin typeface="Calibri" pitchFamily="34" charset="0"/>
              </a:rPr>
              <a:t>DLHS–3</a:t>
            </a:r>
            <a:r>
              <a:rPr lang="en-US" sz="1400" dirty="0">
                <a:latin typeface="Calibri" pitchFamily="34" charset="0"/>
              </a:rPr>
              <a:t>, </a:t>
            </a:r>
            <a:r>
              <a:rPr lang="en-US" sz="1400" dirty="0" smtClean="0">
                <a:latin typeface="Calibri" pitchFamily="34" charset="0"/>
              </a:rPr>
              <a:t>(2007–08)</a:t>
            </a:r>
            <a:endParaRPr lang="en-US" sz="1400" dirty="0">
              <a:latin typeface="Calibri" pitchFamily="34" charset="0"/>
            </a:endParaRPr>
          </a:p>
        </p:txBody>
      </p:sp>
    </p:spTree>
    <p:extLst>
      <p:ext uri="{BB962C8B-B14F-4D97-AF65-F5344CB8AC3E}">
        <p14:creationId xmlns:p14="http://schemas.microsoft.com/office/powerpoint/2010/main" val="2532290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752600"/>
            <a:ext cx="8077200" cy="4406900"/>
          </a:xfrm>
        </p:spPr>
        <p:txBody>
          <a:bodyPr>
            <a:normAutofit/>
          </a:bodyPr>
          <a:lstStyle/>
          <a:p>
            <a:pPr>
              <a:lnSpc>
                <a:spcPct val="120000"/>
              </a:lnSpc>
              <a:spcBef>
                <a:spcPts val="0"/>
              </a:spcBef>
              <a:spcAft>
                <a:spcPts val="1800"/>
              </a:spcAft>
            </a:pPr>
            <a:r>
              <a:rPr lang="en-US" sz="2000" dirty="0" smtClean="0"/>
              <a:t>Stabilises population</a:t>
            </a:r>
            <a:endParaRPr lang="en-US" sz="2000" dirty="0"/>
          </a:p>
          <a:p>
            <a:pPr>
              <a:lnSpc>
                <a:spcPct val="120000"/>
              </a:lnSpc>
              <a:spcBef>
                <a:spcPts val="0"/>
              </a:spcBef>
              <a:spcAft>
                <a:spcPts val="1800"/>
              </a:spcAft>
            </a:pPr>
            <a:r>
              <a:rPr lang="en-US" sz="2000" dirty="0" smtClean="0"/>
              <a:t>Reduces </a:t>
            </a:r>
            <a:r>
              <a:rPr lang="en-US" sz="2000" dirty="0"/>
              <a:t>m</a:t>
            </a:r>
            <a:r>
              <a:rPr lang="en-US" sz="2000" dirty="0" smtClean="0"/>
              <a:t>aternal mortality</a:t>
            </a:r>
            <a:endParaRPr lang="en-US" sz="2000" dirty="0"/>
          </a:p>
          <a:p>
            <a:pPr>
              <a:lnSpc>
                <a:spcPct val="120000"/>
              </a:lnSpc>
              <a:spcBef>
                <a:spcPts val="0"/>
              </a:spcBef>
              <a:spcAft>
                <a:spcPts val="1800"/>
              </a:spcAft>
            </a:pPr>
            <a:r>
              <a:rPr lang="en-US" sz="2000" dirty="0" smtClean="0"/>
              <a:t>Reduces infant </a:t>
            </a:r>
            <a:r>
              <a:rPr lang="en-US" sz="2000" dirty="0"/>
              <a:t>and </a:t>
            </a:r>
            <a:r>
              <a:rPr lang="en-US" sz="2000" dirty="0" smtClean="0"/>
              <a:t>child mortality</a:t>
            </a:r>
          </a:p>
          <a:p>
            <a:pPr>
              <a:lnSpc>
                <a:spcPct val="120000"/>
              </a:lnSpc>
              <a:spcBef>
                <a:spcPts val="0"/>
              </a:spcBef>
              <a:spcAft>
                <a:spcPts val="1800"/>
              </a:spcAft>
            </a:pPr>
            <a:r>
              <a:rPr lang="en-US" sz="2000" dirty="0" smtClean="0"/>
              <a:t>Frees </a:t>
            </a:r>
            <a:r>
              <a:rPr lang="en-US" sz="2000" dirty="0"/>
              <a:t>scarce and vital resources for equitable distribution among the people</a:t>
            </a:r>
          </a:p>
          <a:p>
            <a:pPr>
              <a:lnSpc>
                <a:spcPct val="120000"/>
              </a:lnSpc>
              <a:spcBef>
                <a:spcPts val="0"/>
              </a:spcBef>
              <a:spcAft>
                <a:spcPts val="1800"/>
              </a:spcAft>
            </a:pPr>
            <a:r>
              <a:rPr lang="en-US" sz="2000" dirty="0" smtClean="0"/>
              <a:t>Leads </a:t>
            </a:r>
            <a:r>
              <a:rPr lang="en-US" sz="2000" dirty="0"/>
              <a:t>to economic upliftment of the people</a:t>
            </a:r>
          </a:p>
          <a:p>
            <a:pPr>
              <a:lnSpc>
                <a:spcPct val="120000"/>
              </a:lnSpc>
              <a:spcBef>
                <a:spcPts val="0"/>
              </a:spcBef>
              <a:spcAft>
                <a:spcPts val="1800"/>
              </a:spcAft>
            </a:pPr>
            <a:r>
              <a:rPr lang="en-US" sz="2000" dirty="0" smtClean="0"/>
              <a:t>Improves </a:t>
            </a:r>
            <a:r>
              <a:rPr lang="en-US" sz="2000" dirty="0"/>
              <a:t>the quality of life</a:t>
            </a:r>
          </a:p>
          <a:p>
            <a:pPr>
              <a:lnSpc>
                <a:spcPct val="120000"/>
              </a:lnSpc>
              <a:spcBef>
                <a:spcPts val="0"/>
              </a:spcBef>
              <a:spcAft>
                <a:spcPts val="1800"/>
              </a:spcAft>
            </a:pPr>
            <a:r>
              <a:rPr lang="en-US" sz="2000" dirty="0" smtClean="0"/>
              <a:t>Leads </a:t>
            </a:r>
            <a:r>
              <a:rPr lang="en-US" sz="2000" dirty="0"/>
              <a:t>to all-round progress of the state and the country as a whole</a:t>
            </a:r>
            <a:endParaRPr lang="en-IN" sz="2000" dirty="0"/>
          </a:p>
          <a:p>
            <a:pPr>
              <a:lnSpc>
                <a:spcPct val="90000"/>
              </a:lnSpc>
            </a:pPr>
            <a:endParaRPr lang="en-US" dirty="0"/>
          </a:p>
          <a:p>
            <a:pPr>
              <a:lnSpc>
                <a:spcPct val="90000"/>
              </a:lnSpc>
            </a:pPr>
            <a:endParaRPr lang="en-US" dirty="0"/>
          </a:p>
          <a:p>
            <a:pPr marL="45720" indent="0" eaLnBrk="1" fontAlgn="auto" hangingPunct="1">
              <a:spcAft>
                <a:spcPts val="0"/>
              </a:spcAft>
              <a:buNone/>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Benefits of family planning </a:t>
            </a:r>
            <a:endParaRPr lang="en-US"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514600"/>
            <a:ext cx="6324600" cy="1645920"/>
          </a:xfrm>
        </p:spPr>
        <p:txBody>
          <a:bodyPr/>
          <a:lstStyle/>
          <a:p>
            <a:r>
              <a:rPr lang="en-US" dirty="0" smtClean="0"/>
              <a:t>Future directions</a:t>
            </a:r>
            <a:endParaRPr lang="en-US" dirty="0"/>
          </a:p>
        </p:txBody>
      </p:sp>
    </p:spTree>
    <p:extLst>
      <p:ext uri="{BB962C8B-B14F-4D97-AF65-F5344CB8AC3E}">
        <p14:creationId xmlns:p14="http://schemas.microsoft.com/office/powerpoint/2010/main" val="20469861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871663"/>
            <a:ext cx="8407400" cy="4910137"/>
          </a:xfrm>
        </p:spPr>
        <p:txBody>
          <a:bodyPr>
            <a:normAutofit lnSpcReduction="10000"/>
          </a:bodyPr>
          <a:lstStyle/>
          <a:p>
            <a:pPr indent="-273050">
              <a:lnSpc>
                <a:spcPct val="90000"/>
              </a:lnSpc>
              <a:spcBef>
                <a:spcPts val="0"/>
              </a:spcBef>
              <a:spcAft>
                <a:spcPts val="1800"/>
              </a:spcAft>
            </a:pPr>
            <a:r>
              <a:rPr lang="en-US" sz="2000" dirty="0" smtClean="0"/>
              <a:t>Based </a:t>
            </a:r>
            <a:r>
              <a:rPr lang="en-US" sz="2000" dirty="0"/>
              <a:t>on felt needs of the community </a:t>
            </a:r>
          </a:p>
          <a:p>
            <a:pPr indent="-273050">
              <a:lnSpc>
                <a:spcPct val="90000"/>
              </a:lnSpc>
              <a:spcBef>
                <a:spcPts val="0"/>
              </a:spcBef>
              <a:spcAft>
                <a:spcPts val="1800"/>
              </a:spcAft>
            </a:pPr>
            <a:r>
              <a:rPr lang="en-US" sz="2000" dirty="0" smtClean="0"/>
              <a:t>Target free </a:t>
            </a:r>
          </a:p>
          <a:p>
            <a:pPr indent="-273050">
              <a:lnSpc>
                <a:spcPct val="90000"/>
              </a:lnSpc>
              <a:spcBef>
                <a:spcPts val="0"/>
              </a:spcBef>
              <a:spcAft>
                <a:spcPts val="1800"/>
              </a:spcAft>
            </a:pPr>
            <a:r>
              <a:rPr lang="en-US" sz="2000" dirty="0" smtClean="0"/>
              <a:t>Children </a:t>
            </a:r>
            <a:r>
              <a:rPr lang="en-US" sz="2000" dirty="0"/>
              <a:t>by choice </a:t>
            </a:r>
            <a:r>
              <a:rPr lang="en-US" sz="2000" dirty="0" smtClean="0"/>
              <a:t>and </a:t>
            </a:r>
            <a:r>
              <a:rPr lang="en-US" sz="2000" dirty="0"/>
              <a:t>not </a:t>
            </a:r>
            <a:r>
              <a:rPr lang="en-US" sz="2000" dirty="0" smtClean="0"/>
              <a:t>chance</a:t>
            </a:r>
            <a:endParaRPr lang="en-US" sz="2000" dirty="0" smtClean="0"/>
          </a:p>
          <a:p>
            <a:pPr indent="-273050">
              <a:lnSpc>
                <a:spcPct val="90000"/>
              </a:lnSpc>
              <a:spcBef>
                <a:spcPts val="0"/>
              </a:spcBef>
              <a:spcAft>
                <a:spcPts val="1800"/>
              </a:spcAft>
            </a:pPr>
            <a:r>
              <a:rPr lang="en-US" sz="2000" dirty="0" smtClean="0"/>
              <a:t>Equal </a:t>
            </a:r>
            <a:r>
              <a:rPr lang="en-US" sz="2000" dirty="0"/>
              <a:t>emphasis on both limiting and spacing </a:t>
            </a:r>
            <a:r>
              <a:rPr lang="en-US" sz="2000" dirty="0" smtClean="0"/>
              <a:t>method</a:t>
            </a:r>
            <a:endParaRPr lang="en-US" sz="2000" dirty="0" smtClean="0"/>
          </a:p>
          <a:p>
            <a:pPr indent="-273050">
              <a:lnSpc>
                <a:spcPct val="90000"/>
              </a:lnSpc>
              <a:spcBef>
                <a:spcPts val="0"/>
              </a:spcBef>
              <a:spcAft>
                <a:spcPts val="1800"/>
              </a:spcAft>
            </a:pPr>
            <a:r>
              <a:rPr lang="en-US" sz="2000" dirty="0" smtClean="0"/>
              <a:t>Expected level of achievements—scientific </a:t>
            </a:r>
            <a:r>
              <a:rPr lang="en-US" sz="2000" dirty="0"/>
              <a:t>and statistically significant </a:t>
            </a:r>
            <a:r>
              <a:rPr lang="en-US" sz="2000" dirty="0" smtClean="0"/>
              <a:t>procedure </a:t>
            </a:r>
            <a:r>
              <a:rPr lang="en-US" sz="2000" dirty="0"/>
              <a:t>being formulated for calculating </a:t>
            </a:r>
            <a:r>
              <a:rPr lang="en-US" sz="2000" dirty="0" smtClean="0"/>
              <a:t>statewide </a:t>
            </a:r>
            <a:r>
              <a:rPr lang="en-US" sz="2000" dirty="0"/>
              <a:t>performance level based on unmet </a:t>
            </a:r>
            <a:r>
              <a:rPr lang="en-US" sz="2000" dirty="0" smtClean="0"/>
              <a:t>need</a:t>
            </a:r>
            <a:endParaRPr lang="en-US" sz="20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F</a:t>
            </a:r>
            <a:r>
              <a:rPr lang="en-US" dirty="0" smtClean="0"/>
              <a:t>amily planning interventions</a:t>
            </a:r>
            <a:endParaRPr lang="en-US"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76400"/>
            <a:ext cx="8686800" cy="4876800"/>
          </a:xfrm>
        </p:spPr>
        <p:txBody>
          <a:bodyPr>
            <a:noAutofit/>
          </a:bodyPr>
          <a:lstStyle/>
          <a:p>
            <a:pPr indent="-273050">
              <a:lnSpc>
                <a:spcPct val="90000"/>
              </a:lnSpc>
              <a:spcBef>
                <a:spcPts val="0"/>
              </a:spcBef>
              <a:spcAft>
                <a:spcPts val="1400"/>
              </a:spcAft>
            </a:pPr>
            <a:r>
              <a:rPr lang="en-US" sz="1800" dirty="0"/>
              <a:t>Addressing </a:t>
            </a:r>
            <a:r>
              <a:rPr lang="en-US" sz="1800" dirty="0" smtClean="0"/>
              <a:t>unmet </a:t>
            </a:r>
            <a:r>
              <a:rPr lang="en-US" sz="1800" dirty="0"/>
              <a:t>need in contraception through </a:t>
            </a:r>
            <a:r>
              <a:rPr lang="en-US" sz="1800" dirty="0" smtClean="0"/>
              <a:t>ensured </a:t>
            </a:r>
            <a:r>
              <a:rPr lang="en-US" sz="1800" dirty="0"/>
              <a:t>delivery of </a:t>
            </a:r>
            <a:r>
              <a:rPr lang="en-US" sz="1800" dirty="0" smtClean="0"/>
              <a:t>FP services</a:t>
            </a:r>
            <a:endParaRPr lang="en-US" sz="1800" dirty="0"/>
          </a:p>
          <a:p>
            <a:pPr indent="-273050">
              <a:lnSpc>
                <a:spcPct val="90000"/>
              </a:lnSpc>
              <a:spcBef>
                <a:spcPts val="0"/>
              </a:spcBef>
              <a:spcAft>
                <a:spcPts val="1400"/>
              </a:spcAft>
            </a:pPr>
            <a:r>
              <a:rPr lang="en-US" sz="1800" dirty="0"/>
              <a:t>Developing skilled manpower</a:t>
            </a:r>
          </a:p>
          <a:p>
            <a:pPr indent="-273050">
              <a:lnSpc>
                <a:spcPct val="90000"/>
              </a:lnSpc>
              <a:spcBef>
                <a:spcPts val="0"/>
              </a:spcBef>
              <a:spcAft>
                <a:spcPts val="1400"/>
              </a:spcAft>
              <a:defRPr/>
            </a:pPr>
            <a:r>
              <a:rPr lang="en-US" sz="1800" dirty="0"/>
              <a:t>Increasing male participation through intensive promotion of </a:t>
            </a:r>
            <a:r>
              <a:rPr lang="en-US" sz="1800" dirty="0" smtClean="0"/>
              <a:t>non-scalpel vasectomy (NSV)</a:t>
            </a:r>
            <a:endParaRPr lang="en-US" sz="1800" dirty="0"/>
          </a:p>
          <a:p>
            <a:pPr indent="-273050">
              <a:lnSpc>
                <a:spcPct val="90000"/>
              </a:lnSpc>
              <a:spcBef>
                <a:spcPts val="0"/>
              </a:spcBef>
              <a:spcAft>
                <a:spcPts val="1400"/>
              </a:spcAft>
              <a:defRPr/>
            </a:pPr>
            <a:r>
              <a:rPr lang="en-US" sz="1800" dirty="0"/>
              <a:t>Promotion of IUDs</a:t>
            </a:r>
          </a:p>
          <a:p>
            <a:pPr indent="-273050">
              <a:lnSpc>
                <a:spcPct val="90000"/>
              </a:lnSpc>
              <a:spcBef>
                <a:spcPts val="0"/>
              </a:spcBef>
              <a:spcAft>
                <a:spcPts val="1400"/>
              </a:spcAft>
              <a:defRPr/>
            </a:pPr>
            <a:r>
              <a:rPr lang="en-US" sz="1800" dirty="0"/>
              <a:t>Promotion of </a:t>
            </a:r>
            <a:r>
              <a:rPr lang="en-US" sz="1800" dirty="0" smtClean="0"/>
              <a:t>emergency contraceptive pills (ECPs)</a:t>
            </a:r>
            <a:endParaRPr lang="en-US" sz="1800" dirty="0"/>
          </a:p>
          <a:p>
            <a:pPr indent="-273050">
              <a:lnSpc>
                <a:spcPct val="90000"/>
              </a:lnSpc>
              <a:spcBef>
                <a:spcPts val="0"/>
              </a:spcBef>
              <a:spcAft>
                <a:spcPts val="1400"/>
              </a:spcAft>
              <a:defRPr/>
            </a:pPr>
            <a:r>
              <a:rPr lang="en-US" sz="1800" dirty="0"/>
              <a:t>Ensuring quality care in FP services</a:t>
            </a:r>
          </a:p>
          <a:p>
            <a:pPr indent="-273050">
              <a:lnSpc>
                <a:spcPct val="90000"/>
              </a:lnSpc>
              <a:spcBef>
                <a:spcPts val="0"/>
              </a:spcBef>
              <a:spcAft>
                <a:spcPts val="1400"/>
              </a:spcAft>
            </a:pPr>
            <a:r>
              <a:rPr lang="en-US" sz="1800" dirty="0"/>
              <a:t>Revised compensation scheme</a:t>
            </a:r>
          </a:p>
          <a:p>
            <a:pPr indent="-273050">
              <a:lnSpc>
                <a:spcPct val="90000"/>
              </a:lnSpc>
              <a:spcBef>
                <a:spcPts val="0"/>
              </a:spcBef>
              <a:spcAft>
                <a:spcPts val="1400"/>
              </a:spcAft>
            </a:pPr>
            <a:r>
              <a:rPr lang="en-US" sz="1800" dirty="0"/>
              <a:t>Family planning insurance scheme</a:t>
            </a:r>
          </a:p>
          <a:p>
            <a:pPr indent="-273050">
              <a:lnSpc>
                <a:spcPct val="90000"/>
              </a:lnSpc>
              <a:spcBef>
                <a:spcPts val="0"/>
              </a:spcBef>
              <a:spcAft>
                <a:spcPts val="1400"/>
              </a:spcAft>
            </a:pPr>
            <a:r>
              <a:rPr lang="en-US" sz="1800" dirty="0"/>
              <a:t>Increasing basket of choices</a:t>
            </a:r>
          </a:p>
          <a:p>
            <a:pPr indent="-273050">
              <a:lnSpc>
                <a:spcPct val="90000"/>
              </a:lnSpc>
              <a:spcBef>
                <a:spcPts val="0"/>
              </a:spcBef>
              <a:spcAft>
                <a:spcPts val="1400"/>
              </a:spcAft>
            </a:pPr>
            <a:r>
              <a:rPr lang="en-US" sz="1800" dirty="0"/>
              <a:t>Promoting contraception through increased </a:t>
            </a:r>
            <a:r>
              <a:rPr lang="en-US" sz="1800" dirty="0" smtClean="0"/>
              <a:t>advocacy</a:t>
            </a:r>
            <a:endParaRPr lang="en-US" sz="2000" dirty="0"/>
          </a:p>
          <a:p>
            <a:pPr indent="-273050">
              <a:lnSpc>
                <a:spcPct val="90000"/>
              </a:lnSpc>
              <a:spcAft>
                <a:spcPts val="1400"/>
              </a:spcAft>
            </a:pPr>
            <a:endParaRPr lang="en-US" sz="2000" dirty="0"/>
          </a:p>
          <a:p>
            <a:pPr indent="-273050">
              <a:lnSpc>
                <a:spcPct val="90000"/>
              </a:lnSpc>
              <a:spcAft>
                <a:spcPts val="1400"/>
              </a:spcAft>
              <a:defRPr/>
            </a:pPr>
            <a:endParaRPr lang="en-US" sz="2000" dirty="0"/>
          </a:p>
          <a:p>
            <a:pPr indent="-273050">
              <a:lnSpc>
                <a:spcPct val="90000"/>
              </a:lnSpc>
              <a:spcAft>
                <a:spcPts val="1400"/>
              </a:spcAft>
              <a:defRPr/>
            </a:pPr>
            <a:endParaRPr lang="en-US" sz="2000" dirty="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cs typeface="Times New Roman" pitchFamily="18" charset="0"/>
              </a:rPr>
              <a:t>GOI road </a:t>
            </a:r>
            <a:r>
              <a:rPr lang="en-US" dirty="0">
                <a:cs typeface="Times New Roman" pitchFamily="18" charset="0"/>
              </a:rPr>
              <a:t>m</a:t>
            </a:r>
            <a:r>
              <a:rPr lang="en-US" dirty="0" smtClean="0">
                <a:cs typeface="Times New Roman" pitchFamily="18" charset="0"/>
              </a:rPr>
              <a:t>ap</a:t>
            </a:r>
            <a:endParaRPr lang="en-US"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00200"/>
            <a:ext cx="8407400" cy="4953000"/>
          </a:xfrm>
        </p:spPr>
        <p:txBody>
          <a:bodyPr>
            <a:normAutofit fontScale="47500" lnSpcReduction="20000"/>
          </a:bodyPr>
          <a:lstStyle/>
          <a:p>
            <a:pPr>
              <a:lnSpc>
                <a:spcPct val="120000"/>
              </a:lnSpc>
              <a:spcBef>
                <a:spcPts val="0"/>
              </a:spcBef>
            </a:pPr>
            <a:r>
              <a:rPr lang="en-US" sz="4200" dirty="0" smtClean="0"/>
              <a:t>Increase number of service centres</a:t>
            </a:r>
            <a:endParaRPr lang="en-US" sz="4200" dirty="0"/>
          </a:p>
          <a:p>
            <a:pPr lvl="1">
              <a:lnSpc>
                <a:spcPct val="120000"/>
              </a:lnSpc>
              <a:spcBef>
                <a:spcPts val="0"/>
              </a:spcBef>
              <a:spcAft>
                <a:spcPts val="600"/>
              </a:spcAft>
            </a:pPr>
            <a:r>
              <a:rPr lang="en-US" sz="3800" dirty="0" smtClean="0"/>
              <a:t>Ensure availability </a:t>
            </a:r>
            <a:r>
              <a:rPr lang="en-US" sz="3800" dirty="0"/>
              <a:t>of services </a:t>
            </a:r>
          </a:p>
          <a:p>
            <a:pPr lvl="1">
              <a:lnSpc>
                <a:spcPct val="120000"/>
              </a:lnSpc>
              <a:spcBef>
                <a:spcPts val="0"/>
              </a:spcBef>
              <a:spcAft>
                <a:spcPts val="600"/>
              </a:spcAft>
            </a:pPr>
            <a:r>
              <a:rPr lang="en-US" sz="3800" dirty="0" smtClean="0"/>
              <a:t>Ensure accessibility </a:t>
            </a:r>
            <a:r>
              <a:rPr lang="en-US" sz="3800" dirty="0"/>
              <a:t>of services </a:t>
            </a:r>
          </a:p>
          <a:p>
            <a:pPr lvl="1">
              <a:lnSpc>
                <a:spcPct val="120000"/>
              </a:lnSpc>
              <a:spcBef>
                <a:spcPts val="0"/>
              </a:spcBef>
              <a:spcAft>
                <a:spcPts val="600"/>
              </a:spcAft>
            </a:pPr>
            <a:r>
              <a:rPr lang="en-US" sz="3800" dirty="0" smtClean="0"/>
              <a:t>Ensure affordability </a:t>
            </a:r>
            <a:r>
              <a:rPr lang="en-US" sz="3800" dirty="0"/>
              <a:t>of services </a:t>
            </a:r>
            <a:endParaRPr lang="en-US" sz="3800" dirty="0" smtClean="0"/>
          </a:p>
          <a:p>
            <a:pPr marL="365125" lvl="1" indent="-309563">
              <a:lnSpc>
                <a:spcPct val="120000"/>
              </a:lnSpc>
              <a:spcBef>
                <a:spcPts val="0"/>
              </a:spcBef>
              <a:spcAft>
                <a:spcPts val="1800"/>
              </a:spcAft>
              <a:buNone/>
            </a:pPr>
            <a:r>
              <a:rPr lang="en-US" sz="4200" b="1" dirty="0" smtClean="0"/>
              <a:t>	(Upgrading </a:t>
            </a:r>
            <a:r>
              <a:rPr lang="en-US" sz="4200" b="1" dirty="0"/>
              <a:t>DHs, FRUs, CHCs, </a:t>
            </a:r>
            <a:r>
              <a:rPr lang="en-US" sz="4200" b="1" dirty="0" smtClean="0"/>
              <a:t>PHCs, </a:t>
            </a:r>
            <a:r>
              <a:rPr lang="en-US" sz="4200" b="1" dirty="0"/>
              <a:t>&amp; SCs under NRHM</a:t>
            </a:r>
            <a:r>
              <a:rPr lang="en-US" sz="4200" b="1" dirty="0" smtClean="0"/>
              <a:t>)</a:t>
            </a:r>
            <a:endParaRPr lang="en-US" sz="4200" dirty="0"/>
          </a:p>
          <a:p>
            <a:pPr>
              <a:lnSpc>
                <a:spcPct val="120000"/>
              </a:lnSpc>
              <a:spcBef>
                <a:spcPts val="0"/>
              </a:spcBef>
              <a:spcAft>
                <a:spcPts val="1800"/>
              </a:spcAft>
            </a:pPr>
            <a:r>
              <a:rPr lang="en-US" sz="4200" dirty="0"/>
              <a:t>Accreditation of private providers (PPP</a:t>
            </a:r>
            <a:r>
              <a:rPr lang="en-US" sz="4200" dirty="0" smtClean="0"/>
              <a:t>)</a:t>
            </a:r>
            <a:endParaRPr lang="en-US" sz="4200" dirty="0" smtClean="0"/>
          </a:p>
          <a:p>
            <a:pPr>
              <a:lnSpc>
                <a:spcPct val="120000"/>
              </a:lnSpc>
              <a:spcBef>
                <a:spcPts val="0"/>
              </a:spcBef>
              <a:spcAft>
                <a:spcPts val="600"/>
              </a:spcAft>
            </a:pPr>
            <a:r>
              <a:rPr lang="en-US" sz="4200" dirty="0" smtClean="0"/>
              <a:t>Regular fixed-day service year round </a:t>
            </a:r>
            <a:endParaRPr lang="en-US" sz="4200" dirty="0"/>
          </a:p>
          <a:p>
            <a:pPr lvl="1">
              <a:lnSpc>
                <a:spcPct val="120000"/>
              </a:lnSpc>
              <a:spcBef>
                <a:spcPts val="0"/>
              </a:spcBef>
              <a:spcAft>
                <a:spcPts val="600"/>
              </a:spcAft>
            </a:pPr>
            <a:r>
              <a:rPr lang="en-US" sz="3800" dirty="0" smtClean="0"/>
              <a:t>DH: on </a:t>
            </a:r>
            <a:r>
              <a:rPr lang="en-US" sz="3800" dirty="0"/>
              <a:t>demand (</a:t>
            </a:r>
            <a:r>
              <a:rPr lang="en-US" sz="3800" dirty="0" smtClean="0"/>
              <a:t>daily/weekly</a:t>
            </a:r>
            <a:r>
              <a:rPr lang="en-US" sz="3800" dirty="0"/>
              <a:t>)</a:t>
            </a:r>
          </a:p>
          <a:p>
            <a:pPr lvl="1">
              <a:lnSpc>
                <a:spcPct val="120000"/>
              </a:lnSpc>
              <a:spcBef>
                <a:spcPts val="0"/>
              </a:spcBef>
              <a:spcAft>
                <a:spcPts val="600"/>
              </a:spcAft>
            </a:pPr>
            <a:r>
              <a:rPr lang="en-US" sz="3800" dirty="0" smtClean="0"/>
              <a:t>FRU/CHC: weekly/fortnightly/monthly</a:t>
            </a:r>
            <a:endParaRPr lang="en-US" sz="3800" dirty="0"/>
          </a:p>
          <a:p>
            <a:pPr lvl="1">
              <a:lnSpc>
                <a:spcPct val="120000"/>
              </a:lnSpc>
              <a:spcBef>
                <a:spcPts val="0"/>
              </a:spcBef>
              <a:spcAft>
                <a:spcPts val="600"/>
              </a:spcAft>
            </a:pPr>
            <a:r>
              <a:rPr lang="en-US" sz="3800" dirty="0" smtClean="0"/>
              <a:t>PHC: monthly/bimonthly (tubectomy only if OT available)</a:t>
            </a:r>
          </a:p>
          <a:p>
            <a:pPr lvl="1">
              <a:lnSpc>
                <a:spcPct val="120000"/>
              </a:lnSpc>
              <a:spcBef>
                <a:spcPts val="0"/>
              </a:spcBef>
              <a:spcAft>
                <a:spcPts val="600"/>
              </a:spcAft>
            </a:pPr>
            <a:r>
              <a:rPr lang="en-US" sz="3800" dirty="0" smtClean="0"/>
              <a:t>SC: IUD/ECP (on demand)	</a:t>
            </a:r>
            <a:r>
              <a:rPr lang="en-US" sz="4200" dirty="0" smtClean="0"/>
              <a:t>		</a:t>
            </a:r>
          </a:p>
          <a:p>
            <a:pPr marL="404813" indent="-360363">
              <a:lnSpc>
                <a:spcPct val="120000"/>
              </a:lnSpc>
              <a:spcBef>
                <a:spcPts val="0"/>
              </a:spcBef>
              <a:spcAft>
                <a:spcPts val="600"/>
              </a:spcAft>
              <a:buFont typeface="Wingdings" pitchFamily="2" charset="2"/>
              <a:buNone/>
            </a:pPr>
            <a:r>
              <a:rPr lang="en-US" sz="4200" dirty="0"/>
              <a:t>	</a:t>
            </a:r>
            <a:r>
              <a:rPr lang="en-US" sz="3800" b="1" dirty="0" smtClean="0"/>
              <a:t>Tubectomy</a:t>
            </a:r>
            <a:r>
              <a:rPr lang="en-US" sz="3800" dirty="0" smtClean="0"/>
              <a:t>: Wednesday (optional</a:t>
            </a:r>
            <a:r>
              <a:rPr lang="en-US" sz="3800" dirty="0"/>
              <a:t>)</a:t>
            </a:r>
          </a:p>
          <a:p>
            <a:pPr marL="404813" indent="-360363">
              <a:lnSpc>
                <a:spcPct val="120000"/>
              </a:lnSpc>
              <a:spcBef>
                <a:spcPts val="0"/>
              </a:spcBef>
              <a:spcAft>
                <a:spcPts val="600"/>
              </a:spcAft>
              <a:buFont typeface="Wingdings" pitchFamily="2" charset="2"/>
              <a:buNone/>
            </a:pPr>
            <a:r>
              <a:rPr lang="en-US" sz="3800" dirty="0"/>
              <a:t>	</a:t>
            </a:r>
            <a:r>
              <a:rPr lang="en-US" sz="3800" b="1" dirty="0" smtClean="0"/>
              <a:t>Vasectomy:</a:t>
            </a:r>
            <a:r>
              <a:rPr lang="en-US" sz="3800" dirty="0" smtClean="0"/>
              <a:t> Saturday (optional</a:t>
            </a:r>
            <a:r>
              <a:rPr lang="en-US" sz="3800" dirty="0"/>
              <a:t>) </a:t>
            </a:r>
          </a:p>
          <a:p>
            <a:pPr>
              <a:lnSpc>
                <a:spcPct val="120000"/>
              </a:lnSpc>
              <a:spcBef>
                <a:spcPts val="0"/>
              </a:spcBef>
              <a:buFont typeface="Wingdings" pitchFamily="2" charset="2"/>
              <a:buNone/>
            </a:pPr>
            <a:r>
              <a:rPr lang="en-US" sz="3800" dirty="0"/>
              <a:t>	</a:t>
            </a:r>
          </a:p>
        </p:txBody>
      </p:sp>
      <p:sp>
        <p:nvSpPr>
          <p:cNvPr id="3" name="Title 2"/>
          <p:cNvSpPr>
            <a:spLocks noGrp="1"/>
          </p:cNvSpPr>
          <p:nvPr>
            <p:ph type="title"/>
          </p:nvPr>
        </p:nvSpPr>
        <p:spPr/>
        <p:txBody>
          <a:bodyPr/>
          <a:lstStyle/>
          <a:p>
            <a:pPr algn="ctr" eaLnBrk="1" fontAlgn="auto" hangingPunct="1">
              <a:spcAft>
                <a:spcPts val="0"/>
              </a:spcAft>
              <a:defRPr/>
            </a:pPr>
            <a:r>
              <a:rPr lang="en-US" dirty="0"/>
              <a:t>Responsibilities </a:t>
            </a:r>
            <a:r>
              <a:rPr lang="en-US" dirty="0" smtClean="0"/>
              <a:t>of states/districts</a:t>
            </a:r>
            <a:endParaRPr lang="en-US"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76400"/>
            <a:ext cx="8407400" cy="4953000"/>
          </a:xfrm>
        </p:spPr>
        <p:txBody>
          <a:bodyPr>
            <a:normAutofit fontScale="92500" lnSpcReduction="20000"/>
          </a:bodyPr>
          <a:lstStyle/>
          <a:p>
            <a:pPr>
              <a:lnSpc>
                <a:spcPct val="110000"/>
              </a:lnSpc>
              <a:spcBef>
                <a:spcPts val="0"/>
              </a:spcBef>
              <a:spcAft>
                <a:spcPts val="600"/>
              </a:spcAft>
            </a:pPr>
            <a:r>
              <a:rPr lang="en-US" sz="2200" dirty="0"/>
              <a:t>Ensure at least</a:t>
            </a:r>
          </a:p>
          <a:p>
            <a:pPr lvl="1">
              <a:lnSpc>
                <a:spcPct val="110000"/>
              </a:lnSpc>
              <a:spcBef>
                <a:spcPts val="0"/>
              </a:spcBef>
              <a:spcAft>
                <a:spcPts val="600"/>
              </a:spcAft>
            </a:pPr>
            <a:r>
              <a:rPr lang="en-US" sz="1900" dirty="0"/>
              <a:t>One NSV 	</a:t>
            </a:r>
            <a:r>
              <a:rPr lang="en-US" sz="1900" dirty="0" smtClean="0"/>
              <a:t>surgeon </a:t>
            </a:r>
            <a:r>
              <a:rPr lang="en-US" sz="1900" dirty="0"/>
              <a:t>per PHC </a:t>
            </a:r>
            <a:r>
              <a:rPr lang="en-US" sz="1900" dirty="0" smtClean="0"/>
              <a:t>(</a:t>
            </a:r>
            <a:r>
              <a:rPr lang="en-US" sz="1900" dirty="0"/>
              <a:t>ultimate aim) </a:t>
            </a:r>
          </a:p>
          <a:p>
            <a:pPr lvl="1">
              <a:lnSpc>
                <a:spcPct val="110000"/>
              </a:lnSpc>
              <a:spcBef>
                <a:spcPts val="0"/>
              </a:spcBef>
              <a:spcAft>
                <a:spcPts val="600"/>
              </a:spcAft>
            </a:pPr>
            <a:r>
              <a:rPr lang="en-US" sz="1900" dirty="0"/>
              <a:t>One </a:t>
            </a:r>
            <a:r>
              <a:rPr lang="en-US" sz="1900" dirty="0" smtClean="0"/>
              <a:t>tubectomy surgeon </a:t>
            </a:r>
            <a:r>
              <a:rPr lang="en-US" sz="1900" dirty="0"/>
              <a:t>per PHC </a:t>
            </a:r>
            <a:r>
              <a:rPr lang="en-US" sz="1900" dirty="0" smtClean="0"/>
              <a:t>(</a:t>
            </a:r>
            <a:r>
              <a:rPr lang="en-US" sz="1900" dirty="0"/>
              <a:t>ultimate aim)</a:t>
            </a:r>
          </a:p>
          <a:p>
            <a:pPr lvl="1">
              <a:lnSpc>
                <a:spcPct val="110000"/>
              </a:lnSpc>
              <a:spcBef>
                <a:spcPts val="0"/>
              </a:spcBef>
              <a:spcAft>
                <a:spcPts val="1800"/>
              </a:spcAft>
            </a:pPr>
            <a:r>
              <a:rPr lang="en-US" sz="1900" dirty="0"/>
              <a:t>One </a:t>
            </a:r>
            <a:r>
              <a:rPr lang="en-US" sz="1900" dirty="0" smtClean="0"/>
              <a:t>IUD</a:t>
            </a:r>
            <a:r>
              <a:rPr lang="en-US" sz="1900" dirty="0"/>
              <a:t> </a:t>
            </a:r>
            <a:r>
              <a:rPr lang="en-US" sz="1900" dirty="0" smtClean="0"/>
              <a:t>provider per </a:t>
            </a:r>
            <a:r>
              <a:rPr lang="en-US" sz="1900" dirty="0"/>
              <a:t>SC </a:t>
            </a:r>
            <a:r>
              <a:rPr lang="en-US" sz="1900" dirty="0" smtClean="0"/>
              <a:t>(</a:t>
            </a:r>
            <a:r>
              <a:rPr lang="en-US" sz="1900" dirty="0"/>
              <a:t>ultimate aim</a:t>
            </a:r>
            <a:r>
              <a:rPr lang="en-US" sz="1900" dirty="0" smtClean="0"/>
              <a:t>)</a:t>
            </a:r>
            <a:endParaRPr lang="en-US" sz="2200" dirty="0"/>
          </a:p>
          <a:p>
            <a:pPr>
              <a:lnSpc>
                <a:spcPct val="110000"/>
              </a:lnSpc>
              <a:spcBef>
                <a:spcPts val="0"/>
              </a:spcBef>
              <a:spcAft>
                <a:spcPts val="600"/>
              </a:spcAft>
            </a:pPr>
            <a:r>
              <a:rPr lang="en-US" sz="2200" dirty="0" smtClean="0"/>
              <a:t>Effect manpower rationalisation </a:t>
            </a:r>
            <a:endParaRPr lang="en-US" sz="2200" dirty="0"/>
          </a:p>
          <a:p>
            <a:pPr lvl="1">
              <a:lnSpc>
                <a:spcPct val="110000"/>
              </a:lnSpc>
              <a:spcBef>
                <a:spcPts val="0"/>
              </a:spcBef>
              <a:spcAft>
                <a:spcPts val="600"/>
              </a:spcAft>
            </a:pPr>
            <a:r>
              <a:rPr lang="en-US" sz="1900" dirty="0"/>
              <a:t>Manpower </a:t>
            </a:r>
            <a:r>
              <a:rPr lang="en-US" sz="1900" dirty="0" smtClean="0"/>
              <a:t>planning </a:t>
            </a:r>
            <a:r>
              <a:rPr lang="en-US" sz="1900" dirty="0"/>
              <a:t>(based on ELA)</a:t>
            </a:r>
          </a:p>
          <a:p>
            <a:pPr lvl="1">
              <a:lnSpc>
                <a:spcPct val="110000"/>
              </a:lnSpc>
              <a:spcBef>
                <a:spcPts val="0"/>
              </a:spcBef>
              <a:spcAft>
                <a:spcPts val="600"/>
              </a:spcAft>
            </a:pPr>
            <a:r>
              <a:rPr lang="en-US" sz="1900" dirty="0"/>
              <a:t>Manpower </a:t>
            </a:r>
            <a:r>
              <a:rPr lang="en-US" sz="1900" dirty="0" smtClean="0"/>
              <a:t>training </a:t>
            </a:r>
            <a:endParaRPr lang="en-US" sz="1900" dirty="0"/>
          </a:p>
          <a:p>
            <a:pPr lvl="1">
              <a:lnSpc>
                <a:spcPct val="110000"/>
              </a:lnSpc>
              <a:spcBef>
                <a:spcPts val="0"/>
              </a:spcBef>
              <a:spcAft>
                <a:spcPts val="1800"/>
              </a:spcAft>
            </a:pPr>
            <a:r>
              <a:rPr lang="en-US" sz="1900" dirty="0"/>
              <a:t>Manpower </a:t>
            </a:r>
            <a:r>
              <a:rPr lang="en-US" sz="1900" dirty="0" smtClean="0"/>
              <a:t>placement</a:t>
            </a:r>
            <a:endParaRPr lang="en-US" sz="2200" dirty="0"/>
          </a:p>
          <a:p>
            <a:pPr>
              <a:lnSpc>
                <a:spcPct val="110000"/>
              </a:lnSpc>
              <a:spcBef>
                <a:spcPts val="0"/>
              </a:spcBef>
              <a:spcAft>
                <a:spcPts val="600"/>
              </a:spcAft>
            </a:pPr>
            <a:r>
              <a:rPr lang="en-US" sz="2200" dirty="0" smtClean="0"/>
              <a:t>Develop comprehensive training plan </a:t>
            </a:r>
            <a:r>
              <a:rPr lang="en-US" sz="2200" dirty="0"/>
              <a:t>for </a:t>
            </a:r>
          </a:p>
          <a:p>
            <a:pPr lvl="1">
              <a:lnSpc>
                <a:spcPct val="110000"/>
              </a:lnSpc>
              <a:spcBef>
                <a:spcPts val="0"/>
              </a:spcBef>
              <a:spcAft>
                <a:spcPts val="600"/>
              </a:spcAft>
            </a:pPr>
            <a:r>
              <a:rPr lang="en-US" sz="1900" dirty="0"/>
              <a:t>NSV         </a:t>
            </a:r>
          </a:p>
          <a:p>
            <a:pPr lvl="1">
              <a:lnSpc>
                <a:spcPct val="110000"/>
              </a:lnSpc>
              <a:spcBef>
                <a:spcPts val="0"/>
              </a:spcBef>
              <a:spcAft>
                <a:spcPts val="600"/>
              </a:spcAft>
            </a:pPr>
            <a:r>
              <a:rPr lang="en-US" sz="1900" dirty="0"/>
              <a:t>Minilap</a:t>
            </a:r>
          </a:p>
          <a:p>
            <a:pPr lvl="1">
              <a:lnSpc>
                <a:spcPct val="110000"/>
              </a:lnSpc>
              <a:spcBef>
                <a:spcPts val="0"/>
              </a:spcBef>
              <a:spcAft>
                <a:spcPts val="600"/>
              </a:spcAft>
            </a:pPr>
            <a:r>
              <a:rPr lang="en-US" sz="1900" dirty="0"/>
              <a:t>LTT</a:t>
            </a:r>
          </a:p>
          <a:p>
            <a:pPr lvl="1">
              <a:lnSpc>
                <a:spcPct val="110000"/>
              </a:lnSpc>
              <a:spcBef>
                <a:spcPts val="0"/>
              </a:spcBef>
              <a:spcAft>
                <a:spcPts val="600"/>
              </a:spcAft>
            </a:pPr>
            <a:r>
              <a:rPr lang="en-US" sz="1900" dirty="0"/>
              <a:t>IUD</a:t>
            </a:r>
          </a:p>
          <a:p>
            <a:pPr lvl="1">
              <a:lnSpc>
                <a:spcPct val="110000"/>
              </a:lnSpc>
              <a:spcBef>
                <a:spcPts val="0"/>
              </a:spcBef>
              <a:spcAft>
                <a:spcPts val="600"/>
              </a:spcAft>
            </a:pPr>
            <a:r>
              <a:rPr lang="en-US" sz="1900" dirty="0"/>
              <a:t>ECP</a:t>
            </a:r>
          </a:p>
          <a:p>
            <a:pPr marL="274320" eaLnBrk="1" fontAlgn="auto" hangingPunct="1">
              <a:spcBef>
                <a:spcPts val="0"/>
              </a:spcBef>
              <a:spcAft>
                <a:spcPts val="600"/>
              </a:spcAft>
              <a:defRPr/>
            </a:pPr>
            <a:endParaRPr lang="en-US" sz="18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Responsibilities </a:t>
            </a:r>
            <a:r>
              <a:rPr lang="en-US" dirty="0" smtClean="0"/>
              <a:t>of states/districts</a:t>
            </a:r>
            <a:endParaRPr lang="en-US" dirty="0"/>
          </a:p>
        </p:txBody>
      </p:sp>
    </p:spTree>
    <p:extLst>
      <p:ext uri="{BB962C8B-B14F-4D97-AF65-F5344CB8AC3E}">
        <p14:creationId xmlns:p14="http://schemas.microsoft.com/office/powerpoint/2010/main" val="17703316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76400"/>
            <a:ext cx="8839200" cy="4267200"/>
          </a:xfrm>
        </p:spPr>
        <p:txBody>
          <a:bodyPr>
            <a:normAutofit/>
          </a:bodyPr>
          <a:lstStyle/>
          <a:p>
            <a:pPr>
              <a:lnSpc>
                <a:spcPct val="114000"/>
              </a:lnSpc>
              <a:spcBef>
                <a:spcPts val="0"/>
              </a:spcBef>
              <a:spcAft>
                <a:spcPts val="1800"/>
              </a:spcAft>
            </a:pPr>
            <a:r>
              <a:rPr lang="en-US" sz="2000" dirty="0"/>
              <a:t>Appoint </a:t>
            </a:r>
            <a:r>
              <a:rPr lang="en-US" sz="2000" dirty="0" smtClean="0"/>
              <a:t>nodal </a:t>
            </a:r>
            <a:r>
              <a:rPr lang="en-US" sz="2000" dirty="0"/>
              <a:t>officer for </a:t>
            </a:r>
            <a:r>
              <a:rPr lang="en-US" sz="2000" dirty="0" smtClean="0"/>
              <a:t>FP </a:t>
            </a:r>
            <a:r>
              <a:rPr lang="en-US" sz="2000" dirty="0"/>
              <a:t>for </a:t>
            </a:r>
            <a:r>
              <a:rPr lang="en-US" sz="2000" dirty="0" smtClean="0"/>
              <a:t>planning</a:t>
            </a:r>
            <a:r>
              <a:rPr lang="en-US" sz="2000" dirty="0"/>
              <a:t>, </a:t>
            </a:r>
            <a:r>
              <a:rPr lang="en-US" sz="2000" dirty="0" smtClean="0"/>
              <a:t>implementing</a:t>
            </a:r>
            <a:r>
              <a:rPr lang="en-US" sz="2000" dirty="0"/>
              <a:t>, </a:t>
            </a:r>
            <a:r>
              <a:rPr lang="en-US" sz="2000" dirty="0" smtClean="0"/>
              <a:t>monitoring</a:t>
            </a:r>
            <a:r>
              <a:rPr lang="en-US" sz="2000" dirty="0"/>
              <a:t>, </a:t>
            </a:r>
            <a:r>
              <a:rPr lang="en-US" sz="2000" dirty="0" smtClean="0"/>
              <a:t>supervision, and evaluation</a:t>
            </a:r>
          </a:p>
          <a:p>
            <a:pPr>
              <a:lnSpc>
                <a:spcPct val="114000"/>
              </a:lnSpc>
              <a:spcBef>
                <a:spcPts val="0"/>
              </a:spcBef>
              <a:spcAft>
                <a:spcPts val="1800"/>
              </a:spcAft>
            </a:pPr>
            <a:r>
              <a:rPr lang="en-US" sz="2000" dirty="0" smtClean="0"/>
              <a:t>Constitute </a:t>
            </a:r>
            <a:r>
              <a:rPr lang="en-US" sz="2000" dirty="0"/>
              <a:t>QAC at state level (10 members</a:t>
            </a:r>
            <a:r>
              <a:rPr lang="en-US" sz="2000" dirty="0" smtClean="0"/>
              <a:t>)</a:t>
            </a:r>
            <a:endParaRPr lang="en-US" sz="2000" dirty="0"/>
          </a:p>
          <a:p>
            <a:pPr>
              <a:lnSpc>
                <a:spcPct val="114000"/>
              </a:lnSpc>
              <a:spcBef>
                <a:spcPts val="0"/>
              </a:spcBef>
              <a:spcAft>
                <a:spcPts val="1800"/>
              </a:spcAft>
            </a:pPr>
            <a:r>
              <a:rPr lang="en-US" sz="2000" dirty="0" smtClean="0"/>
              <a:t>Constitute </a:t>
            </a:r>
            <a:r>
              <a:rPr lang="en-US" sz="2000" dirty="0"/>
              <a:t>DQAC at </a:t>
            </a:r>
            <a:r>
              <a:rPr lang="en-US" sz="2000" dirty="0" smtClean="0"/>
              <a:t>district </a:t>
            </a:r>
            <a:r>
              <a:rPr lang="en-US" sz="2000" dirty="0"/>
              <a:t>level (9 members</a:t>
            </a:r>
            <a:r>
              <a:rPr lang="en-US" sz="2000" dirty="0" smtClean="0"/>
              <a:t>)</a:t>
            </a:r>
            <a:endParaRPr lang="en-US" sz="2000" dirty="0"/>
          </a:p>
          <a:p>
            <a:pPr>
              <a:lnSpc>
                <a:spcPct val="114000"/>
              </a:lnSpc>
              <a:spcBef>
                <a:spcPts val="0"/>
              </a:spcBef>
              <a:spcAft>
                <a:spcPts val="1800"/>
              </a:spcAft>
            </a:pPr>
            <a:r>
              <a:rPr lang="en-US" sz="2000" dirty="0" smtClean="0"/>
              <a:t>Accredit </a:t>
            </a:r>
            <a:r>
              <a:rPr lang="en-US" sz="2000" dirty="0"/>
              <a:t>facilities </a:t>
            </a:r>
            <a:r>
              <a:rPr lang="en-US" sz="2000" dirty="0" smtClean="0"/>
              <a:t>(public/private/NGO)</a:t>
            </a:r>
          </a:p>
          <a:p>
            <a:pPr>
              <a:lnSpc>
                <a:spcPct val="114000"/>
              </a:lnSpc>
              <a:spcBef>
                <a:spcPts val="0"/>
              </a:spcBef>
              <a:spcAft>
                <a:spcPts val="1800"/>
              </a:spcAft>
            </a:pPr>
            <a:r>
              <a:rPr lang="en-US" sz="2000" dirty="0" smtClean="0"/>
              <a:t>Empanel doctors (public/private/NGO)</a:t>
            </a:r>
            <a:endParaRPr lang="en-US" sz="2000" dirty="0"/>
          </a:p>
          <a:p>
            <a:pPr>
              <a:lnSpc>
                <a:spcPct val="114000"/>
              </a:lnSpc>
              <a:spcBef>
                <a:spcPts val="0"/>
              </a:spcBef>
              <a:spcAft>
                <a:spcPts val="1800"/>
              </a:spcAft>
            </a:pPr>
            <a:r>
              <a:rPr lang="en-US" sz="2000" dirty="0" smtClean="0"/>
              <a:t>Half yearly/quarterly </a:t>
            </a:r>
            <a:r>
              <a:rPr lang="en-US" sz="2000" dirty="0"/>
              <a:t>meetings of </a:t>
            </a:r>
            <a:r>
              <a:rPr lang="en-US" sz="2000" dirty="0" smtClean="0"/>
              <a:t>state/district QAC</a:t>
            </a:r>
            <a:endParaRPr lang="en-US" sz="2000" dirty="0"/>
          </a:p>
          <a:p>
            <a:pPr>
              <a:spcBef>
                <a:spcPts val="0"/>
              </a:spcBef>
              <a:spcAft>
                <a:spcPts val="1800"/>
              </a:spcAft>
              <a:buFontTx/>
              <a:buNone/>
            </a:pPr>
            <a:endParaRPr lang="en-US" sz="2000" dirty="0"/>
          </a:p>
        </p:txBody>
      </p:sp>
      <p:sp>
        <p:nvSpPr>
          <p:cNvPr id="3" name="Title 2"/>
          <p:cNvSpPr>
            <a:spLocks noGrp="1"/>
          </p:cNvSpPr>
          <p:nvPr>
            <p:ph type="title"/>
          </p:nvPr>
        </p:nvSpPr>
        <p:spPr/>
        <p:txBody>
          <a:bodyPr/>
          <a:lstStyle/>
          <a:p>
            <a:pPr algn="ctr" eaLnBrk="1" fontAlgn="auto" hangingPunct="1">
              <a:spcAft>
                <a:spcPts val="0"/>
              </a:spcAft>
              <a:defRPr/>
            </a:pPr>
            <a:r>
              <a:rPr lang="en-US" dirty="0"/>
              <a:t>Action at </a:t>
            </a:r>
            <a:r>
              <a:rPr lang="en-US" dirty="0" smtClean="0"/>
              <a:t>state/district level</a:t>
            </a:r>
            <a:endParaRPr lang="en-US" dirty="0"/>
          </a:p>
        </p:txBody>
      </p:sp>
    </p:spTree>
    <p:extLst>
      <p:ext uri="{BB962C8B-B14F-4D97-AF65-F5344CB8AC3E}">
        <p14:creationId xmlns:p14="http://schemas.microsoft.com/office/powerpoint/2010/main" val="4717410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60400"/>
            <a:ext cx="8382000" cy="863600"/>
          </a:xfrm>
        </p:spPr>
        <p:txBody>
          <a:bodyPr/>
          <a:lstStyle/>
          <a:p>
            <a:r>
              <a:rPr lang="en-US" dirty="0" smtClean="0"/>
              <a:t/>
            </a:r>
            <a:br>
              <a:rPr lang="en-US" dirty="0" smtClean="0"/>
            </a:br>
            <a:r>
              <a:rPr lang="en-US" dirty="0" smtClean="0"/>
              <a:t/>
            </a:r>
            <a:br>
              <a:rPr lang="en-US" dirty="0" smtClean="0"/>
            </a:br>
            <a:r>
              <a:rPr lang="en-US" dirty="0" smtClean="0"/>
              <a:t>India’s </a:t>
            </a:r>
            <a:r>
              <a:rPr lang="en-US" dirty="0" smtClean="0"/>
              <a:t>Population—1.2 </a:t>
            </a:r>
            <a:r>
              <a:rPr lang="en-US" dirty="0"/>
              <a:t>billion people…</a:t>
            </a:r>
            <a:br>
              <a:rPr lang="en-US" dirty="0"/>
            </a:br>
            <a:r>
              <a:rPr lang="en-US" dirty="0"/>
              <a:t/>
            </a:r>
            <a:br>
              <a:rPr lang="en-US" dirty="0"/>
            </a:br>
            <a:r>
              <a:rPr lang="en-US" dirty="0"/>
              <a:t/>
            </a:r>
            <a:br>
              <a:rPr lang="en-US" dirty="0"/>
            </a:br>
            <a:endParaRPr lang="en-US" dirty="0"/>
          </a:p>
        </p:txBody>
      </p:sp>
      <p:sp>
        <p:nvSpPr>
          <p:cNvPr id="3" name="Subtitle 7"/>
          <p:cNvSpPr txBox="1">
            <a:spLocks/>
          </p:cNvSpPr>
          <p:nvPr/>
        </p:nvSpPr>
        <p:spPr bwMode="auto">
          <a:xfrm>
            <a:off x="747568" y="1676400"/>
            <a:ext cx="7313613" cy="589251"/>
          </a:xfrm>
          <a:prstGeom prst="rect">
            <a:avLst/>
          </a:prstGeom>
          <a:noFill/>
          <a:ln w="9525">
            <a:noFill/>
            <a:miter lim="800000"/>
            <a:headEnd/>
            <a:tailEnd/>
          </a:ln>
        </p:spPr>
        <p:txBody>
          <a:bodyPr/>
          <a:lstStyle/>
          <a:p>
            <a:pPr>
              <a:spcBef>
                <a:spcPct val="20000"/>
              </a:spcBef>
              <a:spcAft>
                <a:spcPts val="600"/>
              </a:spcAft>
              <a:buSzPct val="75000"/>
              <a:buFont typeface="Wingdings" pitchFamily="2" charset="2"/>
              <a:buNone/>
            </a:pPr>
            <a:r>
              <a:rPr lang="en-US" sz="2000" dirty="0">
                <a:latin typeface="+mn-lt"/>
              </a:rPr>
              <a:t>Increases by </a:t>
            </a:r>
            <a:r>
              <a:rPr lang="en-US" sz="2000" dirty="0" smtClean="0">
                <a:latin typeface="+mn-lt"/>
              </a:rPr>
              <a:t>same amount as Australia’s population each year</a:t>
            </a:r>
            <a:endParaRPr lang="en-US" sz="2000" dirty="0">
              <a:latin typeface="+mn-lt"/>
            </a:endParaRPr>
          </a:p>
        </p:txBody>
      </p:sp>
      <p:sp>
        <p:nvSpPr>
          <p:cNvPr id="4" name="Text Box 5"/>
          <p:cNvSpPr txBox="1">
            <a:spLocks noChangeArrowheads="1"/>
          </p:cNvSpPr>
          <p:nvPr/>
        </p:nvSpPr>
        <p:spPr bwMode="auto">
          <a:xfrm rot="16200000">
            <a:off x="-32266" y="4120696"/>
            <a:ext cx="2286000" cy="369332"/>
          </a:xfrm>
          <a:prstGeom prst="rect">
            <a:avLst/>
          </a:prstGeom>
          <a:noFill/>
          <a:ln w="9525">
            <a:noFill/>
            <a:miter lim="800000"/>
            <a:headEnd/>
            <a:tailEnd/>
          </a:ln>
        </p:spPr>
        <p:txBody>
          <a:bodyPr>
            <a:spAutoFit/>
          </a:bodyPr>
          <a:lstStyle/>
          <a:p>
            <a:pPr algn="r">
              <a:spcBef>
                <a:spcPts val="300"/>
              </a:spcBef>
              <a:defRPr/>
            </a:pPr>
            <a:r>
              <a:rPr lang="en-US" dirty="0" smtClean="0">
                <a:latin typeface="+mn-lt"/>
                <a:cs typeface="Arial" charset="0"/>
              </a:rPr>
              <a:t>Population</a:t>
            </a:r>
            <a:r>
              <a:rPr lang="en-US" dirty="0" smtClean="0">
                <a:solidFill>
                  <a:schemeClr val="tx2"/>
                </a:solidFill>
                <a:latin typeface="+mn-lt"/>
                <a:cs typeface="Arial" charset="0"/>
              </a:rPr>
              <a:t> </a:t>
            </a:r>
            <a:r>
              <a:rPr lang="en-US" dirty="0" smtClean="0">
                <a:latin typeface="+mn-lt"/>
              </a:rPr>
              <a:t>(</a:t>
            </a:r>
            <a:r>
              <a:rPr lang="en-US" dirty="0" smtClean="0">
                <a:latin typeface="+mn-lt"/>
              </a:rPr>
              <a:t>Billion)</a:t>
            </a:r>
            <a:endParaRPr lang="en-US" dirty="0">
              <a:latin typeface="+mn-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43138430"/>
              </p:ext>
            </p:extLst>
          </p:nvPr>
        </p:nvGraphicFramePr>
        <p:xfrm>
          <a:off x="1470674" y="2247961"/>
          <a:ext cx="6225526" cy="4000439"/>
        </p:xfrm>
        <a:graphic>
          <a:graphicData uri="http://schemas.openxmlformats.org/presentationml/2006/ole">
            <mc:AlternateContent xmlns:mc="http://schemas.openxmlformats.org/markup-compatibility/2006">
              <mc:Choice xmlns:v="urn:schemas-microsoft-com:vml" Requires="v">
                <p:oleObj spid="_x0000_s2103" name="Worksheet" r:id="rId4" imgW="5867310" imgH="3771823" progId="Excel.Sheet.8">
                  <p:embed/>
                </p:oleObj>
              </mc:Choice>
              <mc:Fallback>
                <p:oleObj name="Worksheet" r:id="rId4" imgW="5867310" imgH="3771823" progId="Excel.Sheet.8">
                  <p:embed/>
                  <p:pic>
                    <p:nvPicPr>
                      <p:cNvPr id="0" name="Object 11"/>
                      <p:cNvPicPr>
                        <a:picLocks noChangeAspect="1" noChangeArrowheads="1"/>
                      </p:cNvPicPr>
                      <p:nvPr/>
                    </p:nvPicPr>
                    <p:blipFill>
                      <a:blip r:embed="rId5"/>
                      <a:srcRect/>
                      <a:stretch>
                        <a:fillRect/>
                      </a:stretch>
                    </p:blipFill>
                    <p:spPr bwMode="auto">
                      <a:xfrm>
                        <a:off x="1470674" y="2247961"/>
                        <a:ext cx="6225526" cy="4000439"/>
                      </a:xfrm>
                      <a:prstGeom prst="rect">
                        <a:avLst/>
                      </a:prstGeom>
                      <a:noFill/>
                      <a:ln>
                        <a:noFill/>
                      </a:ln>
                    </p:spPr>
                  </p:pic>
                </p:oleObj>
              </mc:Fallback>
            </mc:AlternateContent>
          </a:graphicData>
        </a:graphic>
      </p:graphicFrame>
      <p:sp>
        <p:nvSpPr>
          <p:cNvPr id="6" name="TextBox 9"/>
          <p:cNvSpPr txBox="1">
            <a:spLocks noChangeArrowheads="1"/>
          </p:cNvSpPr>
          <p:nvPr/>
        </p:nvSpPr>
        <p:spPr bwMode="auto">
          <a:xfrm>
            <a:off x="3810000" y="6284179"/>
            <a:ext cx="4800600" cy="338554"/>
          </a:xfrm>
          <a:prstGeom prst="rect">
            <a:avLst/>
          </a:prstGeom>
          <a:noFill/>
          <a:ln w="9525">
            <a:noFill/>
            <a:miter lim="800000"/>
            <a:headEnd/>
            <a:tailEnd/>
          </a:ln>
        </p:spPr>
        <p:txBody>
          <a:bodyPr wrap="square">
            <a:spAutoFit/>
          </a:bodyPr>
          <a:lstStyle/>
          <a:p>
            <a:r>
              <a:rPr lang="en-US" sz="1600" dirty="0">
                <a:solidFill>
                  <a:schemeClr val="tx2"/>
                </a:solidFill>
                <a:latin typeface="+mn-lt"/>
                <a:cs typeface="Arial" charset="0"/>
              </a:rPr>
              <a:t>Sources: Census of India and Spectrum Projection</a:t>
            </a:r>
            <a:endParaRPr lang="en-US" sz="1600" dirty="0">
              <a:solidFill>
                <a:schemeClr val="tx2"/>
              </a:solidFill>
              <a:latin typeface="+mn-lt"/>
            </a:endParaRPr>
          </a:p>
        </p:txBody>
      </p:sp>
    </p:spTree>
    <p:extLst>
      <p:ext uri="{BB962C8B-B14F-4D97-AF65-F5344CB8AC3E}">
        <p14:creationId xmlns:p14="http://schemas.microsoft.com/office/powerpoint/2010/main" val="1895819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1000"/>
                                        <p:tgtEl>
                                          <p:spTgt spid="3"/>
                                        </p:tgtEl>
                                      </p:cBhvr>
                                    </p:animEffect>
                                    <p:set>
                                      <p:cBhvr>
                                        <p:cTn id="7"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828800"/>
            <a:ext cx="8559800" cy="4495800"/>
          </a:xfrm>
        </p:spPr>
        <p:txBody>
          <a:bodyPr>
            <a:normAutofit/>
          </a:bodyPr>
          <a:lstStyle/>
          <a:p>
            <a:pPr>
              <a:lnSpc>
                <a:spcPct val="80000"/>
              </a:lnSpc>
              <a:spcBef>
                <a:spcPts val="0"/>
              </a:spcBef>
              <a:spcAft>
                <a:spcPts val="600"/>
              </a:spcAft>
            </a:pPr>
            <a:r>
              <a:rPr lang="en-US" dirty="0"/>
              <a:t>Orientation of </a:t>
            </a:r>
            <a:r>
              <a:rPr lang="en-US" dirty="0" smtClean="0"/>
              <a:t>chief medical officers (CMOs) on: </a:t>
            </a:r>
            <a:endParaRPr lang="en-US" dirty="0"/>
          </a:p>
          <a:p>
            <a:pPr lvl="1">
              <a:lnSpc>
                <a:spcPct val="80000"/>
              </a:lnSpc>
              <a:spcBef>
                <a:spcPts val="0"/>
              </a:spcBef>
              <a:spcAft>
                <a:spcPts val="600"/>
              </a:spcAft>
            </a:pPr>
            <a:r>
              <a:rPr lang="en-US" dirty="0" smtClean="0"/>
              <a:t>National </a:t>
            </a:r>
            <a:r>
              <a:rPr lang="en-US" dirty="0"/>
              <a:t>Family Planning Insurance </a:t>
            </a:r>
            <a:r>
              <a:rPr lang="en-US" dirty="0" smtClean="0"/>
              <a:t>Scheme</a:t>
            </a:r>
            <a:endParaRPr lang="en-US" dirty="0"/>
          </a:p>
          <a:p>
            <a:pPr lvl="1">
              <a:lnSpc>
                <a:spcPct val="80000"/>
              </a:lnSpc>
              <a:spcBef>
                <a:spcPts val="0"/>
              </a:spcBef>
              <a:spcAft>
                <a:spcPts val="600"/>
              </a:spcAft>
            </a:pPr>
            <a:r>
              <a:rPr lang="en-US" dirty="0"/>
              <a:t>Compensation Scheme (Revised)</a:t>
            </a:r>
          </a:p>
          <a:p>
            <a:pPr lvl="1">
              <a:lnSpc>
                <a:spcPct val="80000"/>
              </a:lnSpc>
              <a:spcBef>
                <a:spcPts val="0"/>
              </a:spcBef>
              <a:spcAft>
                <a:spcPts val="600"/>
              </a:spcAft>
            </a:pPr>
            <a:r>
              <a:rPr lang="en-US" dirty="0"/>
              <a:t>ELA </a:t>
            </a:r>
            <a:r>
              <a:rPr lang="en-US" dirty="0" smtClean="0"/>
              <a:t>district wide </a:t>
            </a:r>
            <a:r>
              <a:rPr lang="en-US" dirty="0"/>
              <a:t>for limiting </a:t>
            </a:r>
            <a:r>
              <a:rPr lang="en-US" dirty="0" smtClean="0"/>
              <a:t>and </a:t>
            </a:r>
            <a:r>
              <a:rPr lang="en-US" dirty="0"/>
              <a:t>spacing </a:t>
            </a:r>
            <a:r>
              <a:rPr lang="en-US" dirty="0" smtClean="0"/>
              <a:t>methods</a:t>
            </a:r>
            <a:endParaRPr lang="en-US" dirty="0"/>
          </a:p>
          <a:p>
            <a:pPr lvl="1">
              <a:lnSpc>
                <a:spcPct val="80000"/>
              </a:lnSpc>
              <a:spcBef>
                <a:spcPts val="0"/>
              </a:spcBef>
              <a:spcAft>
                <a:spcPts val="600"/>
              </a:spcAft>
            </a:pPr>
            <a:r>
              <a:rPr lang="en-US" dirty="0"/>
              <a:t>Manpower development (district action plan) </a:t>
            </a:r>
          </a:p>
          <a:p>
            <a:pPr lvl="2">
              <a:lnSpc>
                <a:spcPct val="80000"/>
              </a:lnSpc>
              <a:spcBef>
                <a:spcPts val="0"/>
              </a:spcBef>
              <a:spcAft>
                <a:spcPts val="600"/>
              </a:spcAft>
            </a:pPr>
            <a:r>
              <a:rPr lang="en-US" dirty="0"/>
              <a:t>NSV </a:t>
            </a:r>
            <a:r>
              <a:rPr lang="en-US" dirty="0" smtClean="0"/>
              <a:t>(</a:t>
            </a:r>
            <a:r>
              <a:rPr lang="en-US" dirty="0"/>
              <a:t>MOs)</a:t>
            </a:r>
          </a:p>
          <a:p>
            <a:pPr lvl="2">
              <a:lnSpc>
                <a:spcPct val="80000"/>
              </a:lnSpc>
              <a:spcBef>
                <a:spcPts val="0"/>
              </a:spcBef>
              <a:spcAft>
                <a:spcPts val="600"/>
              </a:spcAft>
            </a:pPr>
            <a:r>
              <a:rPr lang="en-US" dirty="0" smtClean="0"/>
              <a:t>Minilap/LTT (MOs</a:t>
            </a:r>
            <a:r>
              <a:rPr lang="en-US" dirty="0"/>
              <a:t>)</a:t>
            </a:r>
          </a:p>
          <a:p>
            <a:pPr lvl="2">
              <a:lnSpc>
                <a:spcPct val="80000"/>
              </a:lnSpc>
              <a:spcBef>
                <a:spcPts val="0"/>
              </a:spcBef>
              <a:spcAft>
                <a:spcPts val="600"/>
              </a:spcAft>
            </a:pPr>
            <a:r>
              <a:rPr lang="en-US" dirty="0"/>
              <a:t>IUD </a:t>
            </a:r>
            <a:r>
              <a:rPr lang="en-US" dirty="0" smtClean="0"/>
              <a:t>(</a:t>
            </a:r>
            <a:r>
              <a:rPr lang="en-US" dirty="0"/>
              <a:t>MOs/ SNs/ LHVs/ ANMs)</a:t>
            </a:r>
          </a:p>
          <a:p>
            <a:pPr lvl="2">
              <a:lnSpc>
                <a:spcPct val="80000"/>
              </a:lnSpc>
              <a:spcBef>
                <a:spcPts val="0"/>
              </a:spcBef>
              <a:spcAft>
                <a:spcPts val="600"/>
              </a:spcAft>
            </a:pPr>
            <a:r>
              <a:rPr lang="en-US" dirty="0"/>
              <a:t>ECPs </a:t>
            </a:r>
            <a:r>
              <a:rPr lang="en-US" dirty="0" smtClean="0"/>
              <a:t>(</a:t>
            </a:r>
            <a:r>
              <a:rPr lang="en-US" dirty="0"/>
              <a:t>MOs/ SNs/ LHVs/ ANMs/ ASHAs)</a:t>
            </a:r>
          </a:p>
          <a:p>
            <a:pPr lvl="1">
              <a:lnSpc>
                <a:spcPct val="80000"/>
              </a:lnSpc>
              <a:spcBef>
                <a:spcPts val="0"/>
              </a:spcBef>
              <a:spcAft>
                <a:spcPts val="600"/>
              </a:spcAft>
            </a:pPr>
            <a:r>
              <a:rPr lang="en-US" dirty="0"/>
              <a:t>Contraceptive updates</a:t>
            </a:r>
          </a:p>
          <a:p>
            <a:pPr lvl="1">
              <a:lnSpc>
                <a:spcPct val="80000"/>
              </a:lnSpc>
              <a:spcBef>
                <a:spcPts val="0"/>
              </a:spcBef>
              <a:spcAft>
                <a:spcPts val="1800"/>
              </a:spcAft>
            </a:pPr>
            <a:r>
              <a:rPr lang="en-US" dirty="0"/>
              <a:t>District budget allocation and </a:t>
            </a:r>
            <a:r>
              <a:rPr lang="en-US" dirty="0" smtClean="0"/>
              <a:t>disbursement</a:t>
            </a:r>
          </a:p>
          <a:p>
            <a:pPr>
              <a:lnSpc>
                <a:spcPct val="80000"/>
              </a:lnSpc>
              <a:spcBef>
                <a:spcPts val="0"/>
              </a:spcBef>
              <a:spcAft>
                <a:spcPts val="600"/>
              </a:spcAft>
            </a:pPr>
            <a:r>
              <a:rPr lang="en-US" dirty="0" smtClean="0"/>
              <a:t>Monthly Review of FP performance with CMOs</a:t>
            </a:r>
          </a:p>
        </p:txBody>
      </p:sp>
      <p:sp>
        <p:nvSpPr>
          <p:cNvPr id="3" name="Title 2"/>
          <p:cNvSpPr>
            <a:spLocks noGrp="1"/>
          </p:cNvSpPr>
          <p:nvPr>
            <p:ph type="title"/>
          </p:nvPr>
        </p:nvSpPr>
        <p:spPr/>
        <p:txBody>
          <a:bodyPr/>
          <a:lstStyle/>
          <a:p>
            <a:pPr algn="ctr" eaLnBrk="1" fontAlgn="auto" hangingPunct="1">
              <a:spcAft>
                <a:spcPts val="0"/>
              </a:spcAft>
              <a:defRPr/>
            </a:pPr>
            <a:r>
              <a:rPr lang="en-US" dirty="0"/>
              <a:t>Action at </a:t>
            </a:r>
            <a:r>
              <a:rPr lang="en-US" dirty="0" smtClean="0"/>
              <a:t>state/district </a:t>
            </a:r>
            <a:r>
              <a:rPr lang="en-US" dirty="0"/>
              <a:t>level</a:t>
            </a:r>
          </a:p>
        </p:txBody>
      </p:sp>
    </p:spTree>
    <p:extLst>
      <p:ext uri="{BB962C8B-B14F-4D97-AF65-F5344CB8AC3E}">
        <p14:creationId xmlns:p14="http://schemas.microsoft.com/office/powerpoint/2010/main" val="4717410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00200"/>
            <a:ext cx="8407400" cy="4648200"/>
          </a:xfrm>
        </p:spPr>
        <p:txBody>
          <a:bodyPr>
            <a:normAutofit/>
          </a:bodyPr>
          <a:lstStyle/>
          <a:p>
            <a:pPr marL="55563" indent="-11113">
              <a:spcBef>
                <a:spcPts val="0"/>
              </a:spcBef>
              <a:spcAft>
                <a:spcPts val="1800"/>
              </a:spcAft>
              <a:buFont typeface="Wingdings" pitchFamily="2" charset="2"/>
              <a:buNone/>
            </a:pPr>
            <a:r>
              <a:rPr lang="en-US" sz="2000" b="1" dirty="0"/>
              <a:t>Lay down benchmarks (performance </a:t>
            </a:r>
            <a:r>
              <a:rPr lang="en-US" sz="2000" b="1" dirty="0" smtClean="0"/>
              <a:t>indicators) and:</a:t>
            </a:r>
            <a:endParaRPr lang="en-US" sz="2000" b="1" dirty="0"/>
          </a:p>
          <a:p>
            <a:pPr>
              <a:spcBef>
                <a:spcPts val="0"/>
              </a:spcBef>
              <a:spcAft>
                <a:spcPts val="1800"/>
              </a:spcAft>
            </a:pPr>
            <a:r>
              <a:rPr lang="en-US" sz="2000" dirty="0" smtClean="0"/>
              <a:t>Rank </a:t>
            </a:r>
            <a:r>
              <a:rPr lang="en-US" sz="2000" dirty="0"/>
              <a:t>d</a:t>
            </a:r>
            <a:r>
              <a:rPr lang="en-US" sz="2000" dirty="0" smtClean="0"/>
              <a:t>istricts</a:t>
            </a:r>
            <a:endParaRPr lang="en-US" sz="2000" dirty="0"/>
          </a:p>
          <a:p>
            <a:pPr>
              <a:spcBef>
                <a:spcPts val="0"/>
              </a:spcBef>
              <a:spcAft>
                <a:spcPts val="1800"/>
              </a:spcAft>
            </a:pPr>
            <a:r>
              <a:rPr lang="en-US" sz="2000" dirty="0"/>
              <a:t>Reward districts</a:t>
            </a:r>
          </a:p>
          <a:p>
            <a:pPr>
              <a:spcBef>
                <a:spcPts val="0"/>
              </a:spcBef>
              <a:spcAft>
                <a:spcPts val="1800"/>
              </a:spcAft>
            </a:pPr>
            <a:r>
              <a:rPr lang="en-US" sz="2000" dirty="0"/>
              <a:t>Reward CMOs (state award</a:t>
            </a:r>
            <a:r>
              <a:rPr lang="en-US" sz="2000" dirty="0" smtClean="0"/>
              <a:t>)</a:t>
            </a:r>
          </a:p>
          <a:p>
            <a:pPr>
              <a:spcBef>
                <a:spcPts val="0"/>
              </a:spcBef>
              <a:spcAft>
                <a:spcPts val="1800"/>
              </a:spcAft>
            </a:pPr>
            <a:r>
              <a:rPr lang="en-US" sz="2000" dirty="0" smtClean="0"/>
              <a:t>Reward block-level MOs</a:t>
            </a:r>
          </a:p>
          <a:p>
            <a:pPr>
              <a:spcBef>
                <a:spcPts val="0"/>
              </a:spcBef>
              <a:spcAft>
                <a:spcPts val="1800"/>
              </a:spcAft>
            </a:pPr>
            <a:r>
              <a:rPr lang="en-US" sz="2000" dirty="0" smtClean="0"/>
              <a:t>Reward grassroot-level workers</a:t>
            </a:r>
            <a:endParaRPr lang="en-US" sz="2000" dirty="0"/>
          </a:p>
          <a:p>
            <a:pPr>
              <a:spcBef>
                <a:spcPts val="0"/>
              </a:spcBef>
              <a:spcAft>
                <a:spcPts val="1800"/>
              </a:spcAft>
            </a:pPr>
            <a:r>
              <a:rPr lang="en-US" sz="2000" dirty="0" smtClean="0"/>
              <a:t>Recommend </a:t>
            </a:r>
            <a:r>
              <a:rPr lang="en-US" sz="2000" dirty="0"/>
              <a:t>for national </a:t>
            </a:r>
            <a:r>
              <a:rPr lang="en-US" sz="2000" dirty="0" smtClean="0"/>
              <a:t>recognition</a:t>
            </a:r>
          </a:p>
          <a:p>
            <a:endParaRPr lang="en-US" sz="2800" dirty="0"/>
          </a:p>
          <a:p>
            <a:endParaRPr lang="en-US" sz="2800" dirty="0"/>
          </a:p>
          <a:p>
            <a:pPr marL="274320" eaLnBrk="1" fontAlgn="auto" hangingPunct="1">
              <a:spcBef>
                <a:spcPts val="0"/>
              </a:spcBef>
              <a:spcAft>
                <a:spcPts val="0"/>
              </a:spcAft>
              <a:defRPr/>
            </a:pPr>
            <a:endParaRPr lang="en-US" dirty="0"/>
          </a:p>
        </p:txBody>
      </p:sp>
      <p:sp>
        <p:nvSpPr>
          <p:cNvPr id="3" name="Title 2"/>
          <p:cNvSpPr>
            <a:spLocks noGrp="1"/>
          </p:cNvSpPr>
          <p:nvPr>
            <p:ph type="title"/>
          </p:nvPr>
        </p:nvSpPr>
        <p:spPr/>
        <p:txBody>
          <a:bodyPr/>
          <a:lstStyle/>
          <a:p>
            <a:pPr algn="ctr" eaLnBrk="1" fontAlgn="auto" hangingPunct="1">
              <a:spcAft>
                <a:spcPts val="0"/>
              </a:spcAft>
              <a:defRPr/>
            </a:pPr>
            <a:r>
              <a:rPr lang="en-US" dirty="0"/>
              <a:t>Action at </a:t>
            </a:r>
            <a:r>
              <a:rPr lang="en-US" dirty="0" smtClean="0"/>
              <a:t>state/district </a:t>
            </a:r>
            <a:r>
              <a:rPr lang="en-US" dirty="0"/>
              <a:t>level</a:t>
            </a:r>
          </a:p>
        </p:txBody>
      </p:sp>
    </p:spTree>
    <p:extLst>
      <p:ext uri="{BB962C8B-B14F-4D97-AF65-F5344CB8AC3E}">
        <p14:creationId xmlns:p14="http://schemas.microsoft.com/office/powerpoint/2010/main" val="4717410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948113"/>
            <a:ext cx="6092825" cy="623887"/>
          </a:xfrm>
        </p:spPr>
        <p:txBody>
          <a:bodyPr/>
          <a:lstStyle/>
          <a:p>
            <a:pPr algn="ct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2119313"/>
            <a:ext cx="6096000" cy="1828800"/>
          </a:xfrm>
        </p:spPr>
        <p:txBody>
          <a:bodyPr/>
          <a:lstStyle/>
          <a:p>
            <a:pPr algn="ct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010" y="469900"/>
            <a:ext cx="8382000" cy="1054100"/>
          </a:xfrm>
        </p:spPr>
        <p:txBody>
          <a:bodyPr/>
          <a:lstStyle/>
          <a:p>
            <a:r>
              <a:rPr lang="en-US" dirty="0"/>
              <a:t>Population of </a:t>
            </a:r>
            <a:r>
              <a:rPr lang="en-US" dirty="0" smtClean="0"/>
              <a:t>individual Indian </a:t>
            </a:r>
            <a:r>
              <a:rPr lang="en-US" dirty="0"/>
              <a:t>states matches those of large countries...</a:t>
            </a:r>
            <a:br>
              <a:rPr lang="en-US" dirty="0"/>
            </a:br>
            <a:endParaRPr lang="en-US" dirty="0"/>
          </a:p>
        </p:txBody>
      </p:sp>
      <p:pic>
        <p:nvPicPr>
          <p:cNvPr id="3" name="Chart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1" y="1612900"/>
            <a:ext cx="8001000" cy="48641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85800" y="1736725"/>
            <a:ext cx="2035175" cy="4460875"/>
          </a:xfrm>
          <a:prstGeom prst="rect">
            <a:avLst/>
          </a:prstGeom>
          <a:noFill/>
        </p:spPr>
        <p:txBody>
          <a:bodyPr>
            <a:spAutoFit/>
          </a:bodyPr>
          <a:lstStyle/>
          <a:p>
            <a:pPr>
              <a:lnSpc>
                <a:spcPts val="1800"/>
              </a:lnSpc>
              <a:spcAft>
                <a:spcPts val="0"/>
              </a:spcAft>
              <a:defRPr/>
            </a:pPr>
            <a:r>
              <a:rPr lang="en-US" sz="1200" dirty="0">
                <a:latin typeface="+mn-lt"/>
                <a:cs typeface="Arial" charset="0"/>
              </a:rPr>
              <a:t>Uttaranchal</a:t>
            </a:r>
          </a:p>
          <a:p>
            <a:pPr>
              <a:lnSpc>
                <a:spcPts val="1800"/>
              </a:lnSpc>
              <a:spcAft>
                <a:spcPts val="0"/>
              </a:spcAft>
              <a:defRPr/>
            </a:pPr>
            <a:r>
              <a:rPr lang="en-US" sz="1200" dirty="0">
                <a:latin typeface="+mn-lt"/>
                <a:cs typeface="Arial" charset="0"/>
              </a:rPr>
              <a:t>Jammu and Kashmir</a:t>
            </a:r>
          </a:p>
          <a:p>
            <a:pPr>
              <a:lnSpc>
                <a:spcPts val="1800"/>
              </a:lnSpc>
              <a:spcAft>
                <a:spcPts val="0"/>
              </a:spcAft>
              <a:defRPr/>
            </a:pPr>
            <a:r>
              <a:rPr lang="en-US" sz="1200" dirty="0">
                <a:latin typeface="+mn-lt"/>
                <a:cs typeface="Arial" charset="0"/>
              </a:rPr>
              <a:t>Delhi</a:t>
            </a:r>
          </a:p>
          <a:p>
            <a:pPr>
              <a:lnSpc>
                <a:spcPts val="1800"/>
              </a:lnSpc>
              <a:spcAft>
                <a:spcPts val="0"/>
              </a:spcAft>
              <a:defRPr/>
            </a:pPr>
            <a:r>
              <a:rPr lang="en-US" sz="1200" dirty="0">
                <a:latin typeface="+mn-lt"/>
                <a:cs typeface="Arial" charset="0"/>
              </a:rPr>
              <a:t>Chhattisgarh</a:t>
            </a:r>
          </a:p>
          <a:p>
            <a:pPr>
              <a:lnSpc>
                <a:spcPts val="1800"/>
              </a:lnSpc>
              <a:spcAft>
                <a:spcPts val="0"/>
              </a:spcAft>
              <a:defRPr/>
            </a:pPr>
            <a:r>
              <a:rPr lang="en-US" sz="1200" dirty="0">
                <a:latin typeface="+mn-lt"/>
                <a:cs typeface="Arial" charset="0"/>
              </a:rPr>
              <a:t>Haryana</a:t>
            </a:r>
          </a:p>
          <a:p>
            <a:pPr>
              <a:lnSpc>
                <a:spcPts val="1800"/>
              </a:lnSpc>
              <a:spcAft>
                <a:spcPts val="0"/>
              </a:spcAft>
              <a:defRPr/>
            </a:pPr>
            <a:r>
              <a:rPr lang="en-US" sz="1200" dirty="0">
                <a:latin typeface="+mn-lt"/>
                <a:cs typeface="Arial" charset="0"/>
              </a:rPr>
              <a:t>Punjab</a:t>
            </a:r>
          </a:p>
          <a:p>
            <a:pPr>
              <a:lnSpc>
                <a:spcPts val="1800"/>
              </a:lnSpc>
              <a:spcAft>
                <a:spcPts val="0"/>
              </a:spcAft>
              <a:defRPr/>
            </a:pPr>
            <a:r>
              <a:rPr lang="en-US" sz="1200" dirty="0">
                <a:latin typeface="+mn-lt"/>
                <a:cs typeface="Arial" charset="0"/>
              </a:rPr>
              <a:t>Assam</a:t>
            </a:r>
          </a:p>
          <a:p>
            <a:pPr>
              <a:lnSpc>
                <a:spcPts val="1800"/>
              </a:lnSpc>
              <a:spcAft>
                <a:spcPts val="0"/>
              </a:spcAft>
              <a:defRPr/>
            </a:pPr>
            <a:r>
              <a:rPr lang="en-US" sz="1200" dirty="0">
                <a:latin typeface="+mn-lt"/>
                <a:cs typeface="Arial" charset="0"/>
              </a:rPr>
              <a:t>Jharkhand</a:t>
            </a:r>
          </a:p>
          <a:p>
            <a:pPr>
              <a:lnSpc>
                <a:spcPts val="1800"/>
              </a:lnSpc>
              <a:spcAft>
                <a:spcPts val="0"/>
              </a:spcAft>
              <a:defRPr/>
            </a:pPr>
            <a:r>
              <a:rPr lang="en-US" sz="1200" dirty="0">
                <a:latin typeface="+mn-lt"/>
                <a:cs typeface="Arial" charset="0"/>
              </a:rPr>
              <a:t>Kerala</a:t>
            </a:r>
          </a:p>
          <a:p>
            <a:pPr>
              <a:lnSpc>
                <a:spcPts val="1800"/>
              </a:lnSpc>
              <a:spcAft>
                <a:spcPts val="0"/>
              </a:spcAft>
              <a:defRPr/>
            </a:pPr>
            <a:r>
              <a:rPr lang="en-US" sz="1200" dirty="0">
                <a:latin typeface="+mn-lt"/>
                <a:cs typeface="Arial" charset="0"/>
              </a:rPr>
              <a:t>Orissa</a:t>
            </a:r>
          </a:p>
          <a:p>
            <a:pPr>
              <a:lnSpc>
                <a:spcPts val="1800"/>
              </a:lnSpc>
              <a:spcAft>
                <a:spcPts val="0"/>
              </a:spcAft>
              <a:defRPr/>
            </a:pPr>
            <a:r>
              <a:rPr lang="en-US" sz="1200" dirty="0">
                <a:latin typeface="+mn-lt"/>
                <a:cs typeface="Arial" charset="0"/>
              </a:rPr>
              <a:t>Gujarat</a:t>
            </a:r>
          </a:p>
          <a:p>
            <a:pPr>
              <a:lnSpc>
                <a:spcPts val="1800"/>
              </a:lnSpc>
              <a:spcAft>
                <a:spcPts val="0"/>
              </a:spcAft>
              <a:defRPr/>
            </a:pPr>
            <a:r>
              <a:rPr lang="en-US" sz="1200" dirty="0">
                <a:latin typeface="+mn-lt"/>
                <a:cs typeface="Arial" charset="0"/>
              </a:rPr>
              <a:t>Rajasthan</a:t>
            </a:r>
          </a:p>
          <a:p>
            <a:pPr>
              <a:lnSpc>
                <a:spcPts val="1800"/>
              </a:lnSpc>
              <a:spcAft>
                <a:spcPts val="0"/>
              </a:spcAft>
              <a:defRPr/>
            </a:pPr>
            <a:r>
              <a:rPr lang="en-US" sz="1200" dirty="0">
                <a:latin typeface="+mn-lt"/>
                <a:cs typeface="Arial" charset="0"/>
              </a:rPr>
              <a:t>Tamil Nadu</a:t>
            </a:r>
          </a:p>
          <a:p>
            <a:pPr>
              <a:lnSpc>
                <a:spcPts val="1800"/>
              </a:lnSpc>
              <a:spcAft>
                <a:spcPts val="0"/>
              </a:spcAft>
              <a:defRPr/>
            </a:pPr>
            <a:r>
              <a:rPr lang="en-US" sz="1200" dirty="0">
                <a:latin typeface="+mn-lt"/>
                <a:cs typeface="Arial" charset="0"/>
              </a:rPr>
              <a:t>Madhya Pradesh</a:t>
            </a:r>
          </a:p>
          <a:p>
            <a:pPr>
              <a:lnSpc>
                <a:spcPts val="1800"/>
              </a:lnSpc>
              <a:spcAft>
                <a:spcPts val="0"/>
              </a:spcAft>
              <a:defRPr/>
            </a:pPr>
            <a:r>
              <a:rPr lang="en-US" sz="1200" dirty="0">
                <a:latin typeface="+mn-lt"/>
                <a:cs typeface="Arial" charset="0"/>
              </a:rPr>
              <a:t>Andhra Pradesh</a:t>
            </a:r>
          </a:p>
          <a:p>
            <a:pPr>
              <a:lnSpc>
                <a:spcPts val="1800"/>
              </a:lnSpc>
              <a:spcAft>
                <a:spcPts val="0"/>
              </a:spcAft>
              <a:defRPr/>
            </a:pPr>
            <a:r>
              <a:rPr lang="en-US" sz="1200" dirty="0">
                <a:latin typeface="+mn-lt"/>
                <a:cs typeface="Arial" charset="0"/>
              </a:rPr>
              <a:t>West Bengal</a:t>
            </a:r>
          </a:p>
          <a:p>
            <a:pPr>
              <a:lnSpc>
                <a:spcPts val="1800"/>
              </a:lnSpc>
              <a:spcAft>
                <a:spcPts val="0"/>
              </a:spcAft>
              <a:defRPr/>
            </a:pPr>
            <a:r>
              <a:rPr lang="en-US" sz="1200" dirty="0">
                <a:latin typeface="+mn-lt"/>
                <a:cs typeface="Arial" charset="0"/>
              </a:rPr>
              <a:t>Bihar</a:t>
            </a:r>
          </a:p>
          <a:p>
            <a:pPr>
              <a:lnSpc>
                <a:spcPts val="1800"/>
              </a:lnSpc>
              <a:spcAft>
                <a:spcPts val="0"/>
              </a:spcAft>
              <a:defRPr/>
            </a:pPr>
            <a:r>
              <a:rPr lang="en-US" sz="1200" dirty="0">
                <a:latin typeface="+mn-lt"/>
                <a:cs typeface="Arial" charset="0"/>
              </a:rPr>
              <a:t>Maharashtra</a:t>
            </a:r>
          </a:p>
          <a:p>
            <a:pPr>
              <a:lnSpc>
                <a:spcPts val="1800"/>
              </a:lnSpc>
              <a:spcAft>
                <a:spcPts val="0"/>
              </a:spcAft>
              <a:defRPr/>
            </a:pPr>
            <a:r>
              <a:rPr lang="en-US" sz="1200" dirty="0">
                <a:latin typeface="+mn-lt"/>
                <a:cs typeface="Arial" charset="0"/>
              </a:rPr>
              <a:t>Uttar Pradesh</a:t>
            </a:r>
          </a:p>
        </p:txBody>
      </p:sp>
      <p:sp>
        <p:nvSpPr>
          <p:cNvPr id="5" name="TextBox 4"/>
          <p:cNvSpPr txBox="1"/>
          <p:nvPr/>
        </p:nvSpPr>
        <p:spPr>
          <a:xfrm>
            <a:off x="6365873" y="1719263"/>
            <a:ext cx="2168527" cy="4478337"/>
          </a:xfrm>
          <a:prstGeom prst="rect">
            <a:avLst/>
          </a:prstGeom>
          <a:noFill/>
        </p:spPr>
        <p:txBody>
          <a:bodyPr wrap="square">
            <a:spAutoFit/>
          </a:bodyPr>
          <a:lstStyle/>
          <a:p>
            <a:pPr algn="r">
              <a:lnSpc>
                <a:spcPts val="1800"/>
              </a:lnSpc>
              <a:spcAft>
                <a:spcPts val="0"/>
              </a:spcAft>
              <a:defRPr/>
            </a:pPr>
            <a:r>
              <a:rPr lang="en-US" sz="1200" dirty="0">
                <a:latin typeface="+mn-lt"/>
                <a:cs typeface="Arial" charset="0"/>
              </a:rPr>
              <a:t>Austria</a:t>
            </a:r>
          </a:p>
          <a:p>
            <a:pPr algn="r">
              <a:lnSpc>
                <a:spcPts val="1800"/>
              </a:lnSpc>
              <a:spcAft>
                <a:spcPts val="0"/>
              </a:spcAft>
              <a:defRPr/>
            </a:pPr>
            <a:r>
              <a:rPr lang="en-US" sz="1200" dirty="0">
                <a:latin typeface="+mn-lt"/>
                <a:cs typeface="Arial" charset="0"/>
              </a:rPr>
              <a:t>Belgium</a:t>
            </a:r>
          </a:p>
          <a:p>
            <a:pPr algn="r">
              <a:lnSpc>
                <a:spcPts val="1800"/>
              </a:lnSpc>
              <a:spcAft>
                <a:spcPts val="0"/>
              </a:spcAft>
              <a:defRPr/>
            </a:pPr>
            <a:r>
              <a:rPr lang="en-US" sz="1200" dirty="0">
                <a:latin typeface="+mn-lt"/>
                <a:cs typeface="Arial" charset="0"/>
              </a:rPr>
              <a:t>Cambodia</a:t>
            </a:r>
          </a:p>
          <a:p>
            <a:pPr algn="r">
              <a:lnSpc>
                <a:spcPts val="1800"/>
              </a:lnSpc>
              <a:spcAft>
                <a:spcPts val="0"/>
              </a:spcAft>
              <a:defRPr/>
            </a:pPr>
            <a:r>
              <a:rPr lang="en-US" sz="1200" dirty="0">
                <a:latin typeface="+mn-lt"/>
                <a:cs typeface="Arial" charset="0"/>
              </a:rPr>
              <a:t>Ghana</a:t>
            </a:r>
          </a:p>
          <a:p>
            <a:pPr algn="r">
              <a:lnSpc>
                <a:spcPts val="1800"/>
              </a:lnSpc>
              <a:spcAft>
                <a:spcPts val="0"/>
              </a:spcAft>
              <a:defRPr/>
            </a:pPr>
            <a:r>
              <a:rPr lang="en-US" sz="1200" dirty="0">
                <a:latin typeface="+mn-lt"/>
                <a:cs typeface="Arial" charset="0"/>
              </a:rPr>
              <a:t>Romania</a:t>
            </a:r>
          </a:p>
          <a:p>
            <a:pPr algn="r">
              <a:lnSpc>
                <a:spcPts val="1800"/>
              </a:lnSpc>
              <a:spcAft>
                <a:spcPts val="0"/>
              </a:spcAft>
              <a:defRPr/>
            </a:pPr>
            <a:r>
              <a:rPr lang="en-US" sz="1200" dirty="0">
                <a:latin typeface="+mn-lt"/>
                <a:cs typeface="Arial" charset="0"/>
              </a:rPr>
              <a:t>Peru</a:t>
            </a:r>
          </a:p>
          <a:p>
            <a:pPr algn="r">
              <a:lnSpc>
                <a:spcPts val="1800"/>
              </a:lnSpc>
              <a:spcAft>
                <a:spcPts val="0"/>
              </a:spcAft>
              <a:defRPr/>
            </a:pPr>
            <a:r>
              <a:rPr lang="en-US" sz="1200" dirty="0">
                <a:latin typeface="+mn-lt"/>
                <a:cs typeface="Arial" charset="0"/>
              </a:rPr>
              <a:t>Uzbekistan</a:t>
            </a:r>
          </a:p>
          <a:p>
            <a:pPr algn="r">
              <a:lnSpc>
                <a:spcPts val="1800"/>
              </a:lnSpc>
              <a:spcAft>
                <a:spcPts val="0"/>
              </a:spcAft>
              <a:defRPr/>
            </a:pPr>
            <a:r>
              <a:rPr lang="en-US" sz="1200" dirty="0">
                <a:latin typeface="+mn-lt"/>
                <a:cs typeface="Arial" charset="0"/>
              </a:rPr>
              <a:t>Uganda</a:t>
            </a:r>
          </a:p>
          <a:p>
            <a:pPr algn="r">
              <a:lnSpc>
                <a:spcPts val="1800"/>
              </a:lnSpc>
              <a:spcAft>
                <a:spcPts val="0"/>
              </a:spcAft>
              <a:defRPr/>
            </a:pPr>
            <a:r>
              <a:rPr lang="en-US" sz="1200" dirty="0">
                <a:latin typeface="+mn-lt"/>
                <a:cs typeface="Arial" charset="0"/>
              </a:rPr>
              <a:t>Canada</a:t>
            </a:r>
          </a:p>
          <a:p>
            <a:pPr algn="r">
              <a:lnSpc>
                <a:spcPts val="1800"/>
              </a:lnSpc>
              <a:spcAft>
                <a:spcPts val="0"/>
              </a:spcAft>
              <a:defRPr/>
            </a:pPr>
            <a:r>
              <a:rPr lang="en-US" sz="1200" dirty="0">
                <a:latin typeface="+mn-lt"/>
                <a:cs typeface="Arial" charset="0"/>
              </a:rPr>
              <a:t>Argentina</a:t>
            </a:r>
          </a:p>
          <a:p>
            <a:pPr algn="r">
              <a:lnSpc>
                <a:spcPts val="1800"/>
              </a:lnSpc>
              <a:spcAft>
                <a:spcPts val="0"/>
              </a:spcAft>
              <a:defRPr/>
            </a:pPr>
            <a:r>
              <a:rPr lang="en-US" sz="1200" dirty="0">
                <a:latin typeface="+mn-lt"/>
                <a:cs typeface="Arial" charset="0"/>
              </a:rPr>
              <a:t>South Africa</a:t>
            </a:r>
          </a:p>
          <a:p>
            <a:pPr algn="r">
              <a:lnSpc>
                <a:spcPts val="1800"/>
              </a:lnSpc>
              <a:spcAft>
                <a:spcPts val="0"/>
              </a:spcAft>
              <a:defRPr/>
            </a:pPr>
            <a:r>
              <a:rPr lang="en-US" sz="1200" dirty="0">
                <a:latin typeface="+mn-lt"/>
                <a:cs typeface="Arial" charset="0"/>
              </a:rPr>
              <a:t>Italy</a:t>
            </a:r>
          </a:p>
          <a:p>
            <a:pPr algn="r">
              <a:lnSpc>
                <a:spcPts val="1800"/>
              </a:lnSpc>
              <a:spcAft>
                <a:spcPts val="0"/>
              </a:spcAft>
              <a:defRPr/>
            </a:pPr>
            <a:r>
              <a:rPr lang="en-US" sz="1200" dirty="0">
                <a:latin typeface="+mn-lt"/>
                <a:cs typeface="Arial" charset="0"/>
              </a:rPr>
              <a:t>France</a:t>
            </a:r>
          </a:p>
          <a:p>
            <a:pPr algn="r">
              <a:lnSpc>
                <a:spcPts val="1800"/>
              </a:lnSpc>
              <a:spcAft>
                <a:spcPts val="0"/>
              </a:spcAft>
              <a:defRPr/>
            </a:pPr>
            <a:r>
              <a:rPr lang="en-US" sz="1200" dirty="0">
                <a:latin typeface="+mn-lt"/>
                <a:cs typeface="Arial" charset="0"/>
              </a:rPr>
              <a:t>Thailand</a:t>
            </a:r>
          </a:p>
          <a:p>
            <a:pPr algn="r">
              <a:lnSpc>
                <a:spcPts val="1800"/>
              </a:lnSpc>
              <a:spcAft>
                <a:spcPts val="0"/>
              </a:spcAft>
              <a:defRPr/>
            </a:pPr>
            <a:r>
              <a:rPr lang="en-US" sz="1200" dirty="0">
                <a:latin typeface="+mn-lt"/>
                <a:cs typeface="Arial" charset="0"/>
              </a:rPr>
              <a:t>Philippines</a:t>
            </a:r>
          </a:p>
          <a:p>
            <a:pPr algn="r">
              <a:lnSpc>
                <a:spcPts val="1800"/>
              </a:lnSpc>
              <a:spcAft>
                <a:spcPts val="0"/>
              </a:spcAft>
              <a:defRPr/>
            </a:pPr>
            <a:r>
              <a:rPr lang="en-US" sz="1200" dirty="0">
                <a:latin typeface="+mn-lt"/>
                <a:cs typeface="Arial" charset="0"/>
              </a:rPr>
              <a:t>Vietnam</a:t>
            </a:r>
          </a:p>
          <a:p>
            <a:pPr algn="r">
              <a:lnSpc>
                <a:spcPts val="1800"/>
              </a:lnSpc>
              <a:spcAft>
                <a:spcPts val="0"/>
              </a:spcAft>
              <a:defRPr/>
            </a:pPr>
            <a:r>
              <a:rPr lang="en-US" sz="1200" dirty="0">
                <a:latin typeface="+mn-lt"/>
                <a:cs typeface="Arial" charset="0"/>
              </a:rPr>
              <a:t>Germany</a:t>
            </a:r>
          </a:p>
          <a:p>
            <a:pPr algn="r">
              <a:lnSpc>
                <a:spcPts val="1800"/>
              </a:lnSpc>
              <a:spcAft>
                <a:spcPts val="0"/>
              </a:spcAft>
              <a:defRPr/>
            </a:pPr>
            <a:r>
              <a:rPr lang="en-US" sz="1200" dirty="0">
                <a:latin typeface="+mn-lt"/>
                <a:cs typeface="Arial" charset="0"/>
              </a:rPr>
              <a:t>Mexico</a:t>
            </a:r>
          </a:p>
          <a:p>
            <a:pPr algn="r">
              <a:lnSpc>
                <a:spcPts val="1800"/>
              </a:lnSpc>
              <a:spcAft>
                <a:spcPts val="0"/>
              </a:spcAft>
              <a:defRPr/>
            </a:pPr>
            <a:r>
              <a:rPr lang="en-US" sz="1200" dirty="0">
                <a:latin typeface="+mn-lt"/>
                <a:cs typeface="Arial" charset="0"/>
              </a:rPr>
              <a:t>Brazil</a:t>
            </a:r>
          </a:p>
        </p:txBody>
      </p:sp>
      <p:sp>
        <p:nvSpPr>
          <p:cNvPr id="6" name="Text Box 7"/>
          <p:cNvSpPr txBox="1">
            <a:spLocks noChangeArrowheads="1"/>
          </p:cNvSpPr>
          <p:nvPr/>
        </p:nvSpPr>
        <p:spPr bwMode="auto">
          <a:xfrm>
            <a:off x="228600" y="6359525"/>
            <a:ext cx="87237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dirty="0" smtClean="0">
                <a:solidFill>
                  <a:srgbClr val="000000"/>
                </a:solidFill>
                <a:latin typeface="+mn-lt"/>
              </a:rPr>
              <a:t>Population, in millions; sources</a:t>
            </a:r>
            <a:r>
              <a:rPr lang="en-US" sz="1400" dirty="0">
                <a:solidFill>
                  <a:srgbClr val="000000"/>
                </a:solidFill>
                <a:latin typeface="+mn-lt"/>
              </a:rPr>
              <a:t>: UN Population Prospects 2006 and R.G.I. Population Estimates 2006</a:t>
            </a:r>
            <a:endParaRPr lang="en-IN" sz="1400" dirty="0">
              <a:latin typeface="+mn-lt"/>
            </a:endParaRPr>
          </a:p>
        </p:txBody>
      </p:sp>
    </p:spTree>
    <p:extLst>
      <p:ext uri="{BB962C8B-B14F-4D97-AF65-F5344CB8AC3E}">
        <p14:creationId xmlns:p14="http://schemas.microsoft.com/office/powerpoint/2010/main" val="1888304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7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Status in Uttarakhand</a:t>
            </a:r>
            <a:endParaRPr lang="en-US" dirty="0"/>
          </a:p>
        </p:txBody>
      </p:sp>
      <p:sp>
        <p:nvSpPr>
          <p:cNvPr id="3" name="Content Placeholder 2"/>
          <p:cNvSpPr txBox="1">
            <a:spLocks/>
          </p:cNvSpPr>
          <p:nvPr/>
        </p:nvSpPr>
        <p:spPr>
          <a:xfrm>
            <a:off x="381000" y="1816395"/>
            <a:ext cx="8153400" cy="4840560"/>
          </a:xfrm>
          <a:prstGeom prst="rect">
            <a:avLst/>
          </a:prstGeom>
        </p:spPr>
        <p:txBody>
          <a:bodyPr>
            <a:noAutofit/>
          </a:bodyPr>
          <a:lst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a:spcBef>
                <a:spcPts val="0"/>
              </a:spcBef>
              <a:spcAft>
                <a:spcPts val="600"/>
              </a:spcAft>
            </a:pPr>
            <a:r>
              <a:rPr lang="en-US" sz="2000" dirty="0" smtClean="0"/>
              <a:t>Fertility </a:t>
            </a:r>
          </a:p>
          <a:p>
            <a:pPr lvl="1">
              <a:spcBef>
                <a:spcPts val="0"/>
              </a:spcBef>
              <a:spcAft>
                <a:spcPts val="600"/>
              </a:spcAft>
            </a:pPr>
            <a:r>
              <a:rPr lang="en-US" sz="1800" dirty="0" smtClean="0"/>
              <a:t>Fertility rate at 2.55 has declined marginally </a:t>
            </a:r>
          </a:p>
          <a:p>
            <a:pPr lvl="1">
              <a:spcBef>
                <a:spcPts val="0"/>
              </a:spcBef>
              <a:spcAft>
                <a:spcPts val="600"/>
              </a:spcAft>
            </a:pPr>
            <a:r>
              <a:rPr lang="en-US" sz="1800" dirty="0" smtClean="0"/>
              <a:t>Crude birth rate at 20 to 21 years has remained constant in the last five years</a:t>
            </a:r>
          </a:p>
          <a:p>
            <a:pPr lvl="1">
              <a:spcBef>
                <a:spcPts val="0"/>
              </a:spcBef>
              <a:spcAft>
                <a:spcPts val="600"/>
              </a:spcAft>
            </a:pPr>
            <a:r>
              <a:rPr lang="en-US" sz="1800" dirty="0" smtClean="0"/>
              <a:t>39% of births are higher-order births (3+ births)</a:t>
            </a:r>
          </a:p>
          <a:p>
            <a:pPr lvl="1">
              <a:spcBef>
                <a:spcPts val="0"/>
              </a:spcBef>
              <a:spcAft>
                <a:spcPts val="1800"/>
              </a:spcAft>
            </a:pPr>
            <a:r>
              <a:rPr lang="en-US" sz="1800" dirty="0" smtClean="0"/>
              <a:t>Strong son </a:t>
            </a:r>
            <a:r>
              <a:rPr lang="en-US" sz="1800" dirty="0" smtClean="0"/>
              <a:t>preference</a:t>
            </a:r>
            <a:endParaRPr lang="en-US" dirty="0" smtClean="0"/>
          </a:p>
          <a:p>
            <a:pPr>
              <a:spcBef>
                <a:spcPts val="0"/>
              </a:spcBef>
              <a:spcAft>
                <a:spcPts val="600"/>
              </a:spcAft>
            </a:pPr>
            <a:r>
              <a:rPr lang="en-US" sz="2000" dirty="0" smtClean="0"/>
              <a:t>Mortality</a:t>
            </a:r>
          </a:p>
          <a:p>
            <a:pPr lvl="1">
              <a:spcBef>
                <a:spcPts val="0"/>
              </a:spcBef>
              <a:spcAft>
                <a:spcPts val="600"/>
              </a:spcAft>
            </a:pPr>
            <a:r>
              <a:rPr lang="en-US" sz="1800" dirty="0" smtClean="0"/>
              <a:t>Crude death rate declined to 6.5 in 2009, progress in rural areas; however, increase in urban areas</a:t>
            </a:r>
          </a:p>
        </p:txBody>
      </p:sp>
    </p:spTree>
    <p:extLst>
      <p:ext uri="{BB962C8B-B14F-4D97-AF65-F5344CB8AC3E}">
        <p14:creationId xmlns:p14="http://schemas.microsoft.com/office/powerpoint/2010/main" val="19780438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Contraceptive use has increased</a:t>
            </a:r>
            <a:endParaRPr lang="en-US" dirty="0"/>
          </a:p>
        </p:txBody>
      </p:sp>
      <p:sp>
        <p:nvSpPr>
          <p:cNvPr id="4" name="Rectangle 3"/>
          <p:cNvSpPr/>
          <p:nvPr/>
        </p:nvSpPr>
        <p:spPr>
          <a:xfrm>
            <a:off x="300111" y="1905000"/>
            <a:ext cx="3774830" cy="3831818"/>
          </a:xfrm>
          <a:prstGeom prst="rect">
            <a:avLst/>
          </a:prstGeom>
        </p:spPr>
        <p:txBody>
          <a:bodyPr wrap="square">
            <a:spAutoFit/>
          </a:bodyPr>
          <a:lstStyle/>
          <a:p>
            <a:pPr marL="342900" indent="-342900">
              <a:spcAft>
                <a:spcPts val="1800"/>
              </a:spcAft>
              <a:buClr>
                <a:srgbClr val="007DC5"/>
              </a:buClr>
              <a:buFont typeface="Wingdings" pitchFamily="2" charset="2"/>
              <a:buChar char="§"/>
            </a:pPr>
            <a:r>
              <a:rPr lang="en-US" dirty="0" smtClean="0">
                <a:latin typeface="+mn-lt"/>
              </a:rPr>
              <a:t>Low </a:t>
            </a:r>
            <a:r>
              <a:rPr lang="en-US" dirty="0">
                <a:latin typeface="+mn-lt"/>
              </a:rPr>
              <a:t>in districts of Haridwar, Udham Singh Nagar, </a:t>
            </a:r>
            <a:r>
              <a:rPr lang="en-US" dirty="0" smtClean="0">
                <a:latin typeface="+mn-lt"/>
              </a:rPr>
              <a:t>Champawat, and </a:t>
            </a:r>
            <a:r>
              <a:rPr lang="en-US" dirty="0" err="1">
                <a:latin typeface="+mn-lt"/>
              </a:rPr>
              <a:t>Bageshwar</a:t>
            </a:r>
            <a:r>
              <a:rPr lang="en-US" dirty="0">
                <a:latin typeface="+mn-lt"/>
              </a:rPr>
              <a:t> </a:t>
            </a:r>
          </a:p>
          <a:p>
            <a:pPr marL="342900" indent="-342900">
              <a:spcAft>
                <a:spcPts val="1800"/>
              </a:spcAft>
              <a:buClr>
                <a:srgbClr val="007DC5"/>
              </a:buClr>
              <a:buFont typeface="Wingdings" pitchFamily="2" charset="2"/>
              <a:buChar char="§"/>
            </a:pPr>
            <a:r>
              <a:rPr lang="en-US" dirty="0" smtClean="0">
                <a:latin typeface="+mn-lt"/>
              </a:rPr>
              <a:t>Female sterilisation the </a:t>
            </a:r>
            <a:r>
              <a:rPr lang="en-US" dirty="0">
                <a:latin typeface="+mn-lt"/>
              </a:rPr>
              <a:t>most common method (</a:t>
            </a:r>
            <a:r>
              <a:rPr lang="en-US" dirty="0" smtClean="0">
                <a:latin typeface="+mn-lt"/>
              </a:rPr>
              <a:t>39.5</a:t>
            </a:r>
            <a:r>
              <a:rPr lang="en-US" dirty="0" smtClean="0">
                <a:latin typeface="+mn-lt"/>
              </a:rPr>
              <a:t>%)</a:t>
            </a:r>
            <a:endParaRPr lang="en-US" dirty="0">
              <a:latin typeface="+mn-lt"/>
            </a:endParaRPr>
          </a:p>
          <a:p>
            <a:pPr marL="342900" indent="-342900">
              <a:spcAft>
                <a:spcPts val="1800"/>
              </a:spcAft>
              <a:buClr>
                <a:srgbClr val="007DC5"/>
              </a:buClr>
              <a:buFont typeface="Wingdings" pitchFamily="2" charset="2"/>
              <a:buChar char="§"/>
            </a:pPr>
            <a:r>
              <a:rPr lang="en-US" dirty="0" smtClean="0">
                <a:latin typeface="+mn-lt"/>
              </a:rPr>
              <a:t>Use </a:t>
            </a:r>
            <a:r>
              <a:rPr lang="en-US" dirty="0">
                <a:latin typeface="+mn-lt"/>
              </a:rPr>
              <a:t>of modern spacing methods (</a:t>
            </a:r>
            <a:r>
              <a:rPr lang="en-US" dirty="0" smtClean="0">
                <a:latin typeface="+mn-lt"/>
              </a:rPr>
              <a:t>15.3%) and </a:t>
            </a:r>
            <a:r>
              <a:rPr lang="en-US" dirty="0">
                <a:latin typeface="+mn-lt"/>
              </a:rPr>
              <a:t>male sterlisation (2.0</a:t>
            </a:r>
            <a:r>
              <a:rPr lang="en-US" dirty="0" smtClean="0">
                <a:latin typeface="+mn-lt"/>
              </a:rPr>
              <a:t>%) is </a:t>
            </a:r>
            <a:r>
              <a:rPr lang="en-US" dirty="0" smtClean="0">
                <a:latin typeface="+mn-lt"/>
              </a:rPr>
              <a:t>low</a:t>
            </a:r>
            <a:endParaRPr lang="en-US" dirty="0">
              <a:latin typeface="+mn-lt"/>
            </a:endParaRPr>
          </a:p>
          <a:p>
            <a:pPr marL="342900" indent="-342900">
              <a:spcAft>
                <a:spcPts val="1800"/>
              </a:spcAft>
              <a:buClr>
                <a:srgbClr val="007DC5"/>
              </a:buClr>
              <a:buFont typeface="Wingdings" pitchFamily="2" charset="2"/>
              <a:buChar char="§"/>
            </a:pPr>
            <a:r>
              <a:rPr lang="en-US" dirty="0" smtClean="0">
                <a:latin typeface="+mn-lt"/>
              </a:rPr>
              <a:t>21% of </a:t>
            </a:r>
            <a:r>
              <a:rPr lang="en-US" dirty="0">
                <a:latin typeface="+mn-lt"/>
              </a:rPr>
              <a:t>married women of reproductive age </a:t>
            </a:r>
            <a:r>
              <a:rPr lang="en-US" dirty="0" smtClean="0">
                <a:latin typeface="+mn-lt"/>
              </a:rPr>
              <a:t>have an </a:t>
            </a:r>
            <a:r>
              <a:rPr lang="en-US" dirty="0">
                <a:latin typeface="+mn-lt"/>
              </a:rPr>
              <a:t>unmet </a:t>
            </a:r>
            <a:r>
              <a:rPr lang="en-US" dirty="0" smtClean="0">
                <a:latin typeface="+mn-lt"/>
              </a:rPr>
              <a:t>need</a:t>
            </a:r>
            <a:endParaRPr lang="en-IN" dirty="0">
              <a:latin typeface="+mn-lt"/>
            </a:endParaRPr>
          </a:p>
        </p:txBody>
      </p:sp>
      <p:pic>
        <p:nvPicPr>
          <p:cNvPr id="5" name="Picture 4" descr="cid:AEA65861-9D9B-4C4C-9E18-5A975E727EE9"/>
          <p:cNvPicPr/>
          <p:nvPr/>
        </p:nvPicPr>
        <p:blipFill rotWithShape="1">
          <a:blip r:embed="rId2" r:link="rId3" cstate="print">
            <a:extLst>
              <a:ext uri="{28A0092B-C50C-407E-A947-70E740481C1C}">
                <a14:useLocalDpi xmlns:a14="http://schemas.microsoft.com/office/drawing/2010/main" val="0"/>
              </a:ext>
            </a:extLst>
          </a:blip>
          <a:srcRect l="13787" r="13954"/>
          <a:stretch/>
        </p:blipFill>
        <p:spPr bwMode="auto">
          <a:xfrm>
            <a:off x="4191000" y="1813268"/>
            <a:ext cx="4762500" cy="489233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548200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Method mix: 40% of couples are non-users</a:t>
            </a:r>
            <a:endParaRPr lang="en-US" dirty="0"/>
          </a:p>
        </p:txBody>
      </p:sp>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2098025" y="274807"/>
            <a:ext cx="4878836" cy="754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7459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667000"/>
            <a:ext cx="6324600" cy="1645920"/>
          </a:xfrm>
        </p:spPr>
        <p:txBody>
          <a:bodyPr/>
          <a:lstStyle/>
          <a:p>
            <a:r>
              <a:rPr lang="en-US" sz="3600" dirty="0" smtClean="0"/>
              <a:t>Challenges and barriers</a:t>
            </a:r>
            <a:endParaRPr lang="en-US" sz="3600" dirty="0"/>
          </a:p>
        </p:txBody>
      </p:sp>
    </p:spTree>
    <p:extLst>
      <p:ext uri="{BB962C8B-B14F-4D97-AF65-F5344CB8AC3E}">
        <p14:creationId xmlns:p14="http://schemas.microsoft.com/office/powerpoint/2010/main" val="837673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Mean age at marriage </a:t>
            </a:r>
            <a:r>
              <a:rPr lang="en-US" dirty="0" smtClean="0"/>
              <a:t>in Uttarakhand is 17.9</a:t>
            </a:r>
            <a:endParaRPr lang="en-US" dirty="0"/>
          </a:p>
        </p:txBody>
      </p:sp>
      <p:pic>
        <p:nvPicPr>
          <p:cNvPr id="3" name="Content Placeholder 4"/>
          <p:cNvPicPr>
            <a:picLocks noChangeArrowheads="1"/>
          </p:cNvPicPr>
          <p:nvPr/>
        </p:nvPicPr>
        <p:blipFill>
          <a:blip r:embed="rId3"/>
          <a:srcRect/>
          <a:stretch>
            <a:fillRect/>
          </a:stretch>
        </p:blipFill>
        <p:spPr bwMode="auto">
          <a:xfrm>
            <a:off x="1371600" y="1894481"/>
            <a:ext cx="5867400" cy="4633912"/>
          </a:xfrm>
          <a:prstGeom prst="rect">
            <a:avLst/>
          </a:prstGeom>
          <a:noFill/>
          <a:ln w="9525">
            <a:noFill/>
            <a:miter lim="800000"/>
            <a:headEnd/>
            <a:tailEnd/>
          </a:ln>
        </p:spPr>
      </p:pic>
      <p:sp>
        <p:nvSpPr>
          <p:cNvPr id="4" name="TextBox 3"/>
          <p:cNvSpPr txBox="1">
            <a:spLocks noChangeArrowheads="1"/>
          </p:cNvSpPr>
          <p:nvPr/>
        </p:nvSpPr>
        <p:spPr bwMode="auto">
          <a:xfrm>
            <a:off x="4847199" y="6172201"/>
            <a:ext cx="4071938" cy="304800"/>
          </a:xfrm>
          <a:prstGeom prst="rect">
            <a:avLst/>
          </a:prstGeom>
          <a:noFill/>
          <a:ln w="9525">
            <a:noFill/>
            <a:miter lim="800000"/>
            <a:headEnd/>
            <a:tailEnd/>
          </a:ln>
        </p:spPr>
        <p:txBody>
          <a:bodyPr>
            <a:spAutoFit/>
          </a:bodyPr>
          <a:lstStyle/>
          <a:p>
            <a:pPr algn="r"/>
            <a:r>
              <a:rPr lang="en-US" sz="1400" dirty="0">
                <a:latin typeface="+mn-lt"/>
              </a:rPr>
              <a:t>Source: NFHS – 3, 2005 – 06</a:t>
            </a:r>
            <a:endParaRPr lang="en-IN" sz="1400" dirty="0">
              <a:latin typeface="+mn-lt"/>
            </a:endParaRPr>
          </a:p>
        </p:txBody>
      </p:sp>
    </p:spTree>
    <p:extLst>
      <p:ext uri="{BB962C8B-B14F-4D97-AF65-F5344CB8AC3E}">
        <p14:creationId xmlns:p14="http://schemas.microsoft.com/office/powerpoint/2010/main" val="31630781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outerShdw blurRad="38100" dist="38100" dir="2700000" algn="tl">
                    <a:srgbClr val="000000">
                      <a:alpha val="43137"/>
                    </a:srgbClr>
                  </a:outerShdw>
                </a:effectLst>
              </a:rPr>
              <a:t>Strong preference for sons</a:t>
            </a:r>
            <a:br>
              <a:rPr lang="en-US" dirty="0">
                <a:effectLst>
                  <a:outerShdw blurRad="38100" dist="38100" dir="2700000" algn="tl">
                    <a:srgbClr val="000000">
                      <a:alpha val="43137"/>
                    </a:srgbClr>
                  </a:outerShdw>
                </a:effectLst>
              </a:rPr>
            </a:br>
            <a:endParaRPr lang="en-US" dirty="0"/>
          </a:p>
        </p:txBody>
      </p:sp>
      <p:sp>
        <p:nvSpPr>
          <p:cNvPr id="5" name="TextBox 5"/>
          <p:cNvSpPr txBox="1">
            <a:spLocks noChangeArrowheads="1"/>
          </p:cNvSpPr>
          <p:nvPr/>
        </p:nvSpPr>
        <p:spPr bwMode="auto">
          <a:xfrm>
            <a:off x="4854233" y="6276975"/>
            <a:ext cx="4071938" cy="304800"/>
          </a:xfrm>
          <a:prstGeom prst="rect">
            <a:avLst/>
          </a:prstGeom>
          <a:noFill/>
          <a:ln w="9525">
            <a:noFill/>
            <a:miter lim="800000"/>
            <a:headEnd/>
            <a:tailEnd/>
          </a:ln>
        </p:spPr>
        <p:txBody>
          <a:bodyPr>
            <a:spAutoFit/>
          </a:bodyPr>
          <a:lstStyle/>
          <a:p>
            <a:pPr algn="r"/>
            <a:r>
              <a:rPr lang="en-US" sz="1400" dirty="0">
                <a:latin typeface="+mn-lt"/>
              </a:rPr>
              <a:t>Source: </a:t>
            </a:r>
            <a:r>
              <a:rPr lang="en-US" sz="1400" dirty="0" smtClean="0">
                <a:latin typeface="+mn-lt"/>
              </a:rPr>
              <a:t>NFHS–3</a:t>
            </a:r>
            <a:r>
              <a:rPr lang="en-US" sz="1400" dirty="0">
                <a:latin typeface="+mn-lt"/>
              </a:rPr>
              <a:t>, </a:t>
            </a:r>
            <a:r>
              <a:rPr lang="en-US" sz="1400" dirty="0" smtClean="0">
                <a:latin typeface="+mn-lt"/>
              </a:rPr>
              <a:t>(2005–06)</a:t>
            </a:r>
            <a:endParaRPr lang="en-IN" sz="1400" dirty="0">
              <a:latin typeface="+mn-lt"/>
            </a:endParaRPr>
          </a:p>
        </p:txBody>
      </p:sp>
      <p:graphicFrame>
        <p:nvGraphicFramePr>
          <p:cNvPr id="6" name="Chart 5"/>
          <p:cNvGraphicFramePr>
            <a:graphicFrameLocks/>
          </p:cNvGraphicFramePr>
          <p:nvPr>
            <p:extLst>
              <p:ext uri="{D42A27DB-BD31-4B8C-83A1-F6EECF244321}">
                <p14:modId xmlns:p14="http://schemas.microsoft.com/office/powerpoint/2010/main" val="1637038250"/>
              </p:ext>
            </p:extLst>
          </p:nvPr>
        </p:nvGraphicFramePr>
        <p:xfrm>
          <a:off x="381000" y="1662223"/>
          <a:ext cx="8392771" cy="47529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524682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1531</TotalTime>
  <Words>1163</Words>
  <Application>Microsoft Office PowerPoint</Application>
  <PresentationFormat>On-screen Show (4:3)</PresentationFormat>
  <Paragraphs>278</Paragraphs>
  <Slides>22</Slides>
  <Notes>14</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22</vt:i4>
      </vt:variant>
    </vt:vector>
  </HeadingPairs>
  <TitlesOfParts>
    <vt:vector size="29" baseType="lpstr">
      <vt:lpstr>Grid 1</vt:lpstr>
      <vt:lpstr>Grid 2</vt:lpstr>
      <vt:lpstr>Grid 3</vt:lpstr>
      <vt:lpstr>Grid 4</vt:lpstr>
      <vt:lpstr>Grid 5</vt:lpstr>
      <vt:lpstr>Grid 6</vt:lpstr>
      <vt:lpstr>Microsoft Excel 97-2003 Worksheet</vt:lpstr>
      <vt:lpstr>Population Stabilisation </vt:lpstr>
      <vt:lpstr>  India’s Population—1.2 billion people…   </vt:lpstr>
      <vt:lpstr>Population of individual Indian states matches those of large countries... </vt:lpstr>
      <vt:lpstr>Status in Uttarakhand</vt:lpstr>
      <vt:lpstr>Contraceptive use has increased</vt:lpstr>
      <vt:lpstr>Method mix: 40% of couples are non-users</vt:lpstr>
      <vt:lpstr>Challenges and barriers</vt:lpstr>
      <vt:lpstr>Mean age at marriage in Uttarakhand is 17.9</vt:lpstr>
      <vt:lpstr>Strong preference for sons </vt:lpstr>
      <vt:lpstr>Opportunities </vt:lpstr>
      <vt:lpstr>Couples want fewer children: Desired fertility of couples in state is 1.8 </vt:lpstr>
      <vt:lpstr>…and unmet need remains high</vt:lpstr>
      <vt:lpstr>Benefits of family planning </vt:lpstr>
      <vt:lpstr>Future directions</vt:lpstr>
      <vt:lpstr>Family planning interventions</vt:lpstr>
      <vt:lpstr>GOI road map</vt:lpstr>
      <vt:lpstr>Responsibilities of states/districts</vt:lpstr>
      <vt:lpstr>Responsibilities of states/districts</vt:lpstr>
      <vt:lpstr>Action at state/district level</vt:lpstr>
      <vt:lpstr>Action at state/district level</vt:lpstr>
      <vt:lpstr>Action at state/district level</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252</cp:revision>
  <cp:lastPrinted>2011-12-02T08:39:01Z</cp:lastPrinted>
  <dcterms:created xsi:type="dcterms:W3CDTF">2011-02-01T16:22:15Z</dcterms:created>
  <dcterms:modified xsi:type="dcterms:W3CDTF">2012-02-02T20:37:15Z</dcterms:modified>
</cp:coreProperties>
</file>