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5.xml" ContentType="application/vnd.openxmlformats-officedocument.theme+xml"/>
  <Override PartName="/ppt/slideLayouts/slideLayout2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815" r:id="rId2"/>
    <p:sldMasterId id="2147483823" r:id="rId3"/>
    <p:sldMasterId id="2147483833" r:id="rId4"/>
    <p:sldMasterId id="2147483828" r:id="rId5"/>
    <p:sldMasterId id="2147483838" r:id="rId6"/>
  </p:sldMasterIdLst>
  <p:notesMasterIdLst>
    <p:notesMasterId r:id="rId22"/>
  </p:notesMasterIdLst>
  <p:sldIdLst>
    <p:sldId id="256" r:id="rId7"/>
    <p:sldId id="328" r:id="rId8"/>
    <p:sldId id="329" r:id="rId9"/>
    <p:sldId id="305" r:id="rId10"/>
    <p:sldId id="324" r:id="rId11"/>
    <p:sldId id="330" r:id="rId12"/>
    <p:sldId id="312" r:id="rId13"/>
    <p:sldId id="319" r:id="rId14"/>
    <p:sldId id="320" r:id="rId15"/>
    <p:sldId id="321" r:id="rId16"/>
    <p:sldId id="313" r:id="rId17"/>
    <p:sldId id="314" r:id="rId18"/>
    <p:sldId id="315" r:id="rId19"/>
    <p:sldId id="331" r:id="rId20"/>
    <p:sldId id="271" r:id="rId21"/>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Franklin Gothic Medium" pitchFamily="34" charset="0"/>
        <a:ea typeface="+mn-ea"/>
        <a:cs typeface="+mn-cs"/>
      </a:defRPr>
    </a:lvl1pPr>
    <a:lvl2pPr marL="457200" algn="l" rtl="0" fontAlgn="base">
      <a:spcBef>
        <a:spcPct val="0"/>
      </a:spcBef>
      <a:spcAft>
        <a:spcPct val="0"/>
      </a:spcAft>
      <a:defRPr kern="1200">
        <a:solidFill>
          <a:schemeClr val="tx1"/>
        </a:solidFill>
        <a:latin typeface="Franklin Gothic Medium" pitchFamily="34" charset="0"/>
        <a:ea typeface="+mn-ea"/>
        <a:cs typeface="+mn-cs"/>
      </a:defRPr>
    </a:lvl2pPr>
    <a:lvl3pPr marL="914400" algn="l" rtl="0" fontAlgn="base">
      <a:spcBef>
        <a:spcPct val="0"/>
      </a:spcBef>
      <a:spcAft>
        <a:spcPct val="0"/>
      </a:spcAft>
      <a:defRPr kern="1200">
        <a:solidFill>
          <a:schemeClr val="tx1"/>
        </a:solidFill>
        <a:latin typeface="Franklin Gothic Medium" pitchFamily="34" charset="0"/>
        <a:ea typeface="+mn-ea"/>
        <a:cs typeface="+mn-cs"/>
      </a:defRPr>
    </a:lvl3pPr>
    <a:lvl4pPr marL="1371600" algn="l" rtl="0" fontAlgn="base">
      <a:spcBef>
        <a:spcPct val="0"/>
      </a:spcBef>
      <a:spcAft>
        <a:spcPct val="0"/>
      </a:spcAft>
      <a:defRPr kern="1200">
        <a:solidFill>
          <a:schemeClr val="tx1"/>
        </a:solidFill>
        <a:latin typeface="Franklin Gothic Medium" pitchFamily="34" charset="0"/>
        <a:ea typeface="+mn-ea"/>
        <a:cs typeface="+mn-cs"/>
      </a:defRPr>
    </a:lvl4pPr>
    <a:lvl5pPr marL="1828800" algn="l" rtl="0" fontAlgn="base">
      <a:spcBef>
        <a:spcPct val="0"/>
      </a:spcBef>
      <a:spcAft>
        <a:spcPct val="0"/>
      </a:spcAft>
      <a:defRPr kern="1200">
        <a:solidFill>
          <a:schemeClr val="tx1"/>
        </a:solidFill>
        <a:latin typeface="Franklin Gothic Medium" pitchFamily="34" charset="0"/>
        <a:ea typeface="+mn-ea"/>
        <a:cs typeface="+mn-cs"/>
      </a:defRPr>
    </a:lvl5pPr>
    <a:lvl6pPr marL="2286000" algn="l" defTabSz="914400" rtl="0" eaLnBrk="1" latinLnBrk="0" hangingPunct="1">
      <a:defRPr kern="1200">
        <a:solidFill>
          <a:schemeClr val="tx1"/>
        </a:solidFill>
        <a:latin typeface="Franklin Gothic Medium" pitchFamily="34" charset="0"/>
        <a:ea typeface="+mn-ea"/>
        <a:cs typeface="+mn-cs"/>
      </a:defRPr>
    </a:lvl6pPr>
    <a:lvl7pPr marL="2743200" algn="l" defTabSz="914400" rtl="0" eaLnBrk="1" latinLnBrk="0" hangingPunct="1">
      <a:defRPr kern="1200">
        <a:solidFill>
          <a:schemeClr val="tx1"/>
        </a:solidFill>
        <a:latin typeface="Franklin Gothic Medium" pitchFamily="34" charset="0"/>
        <a:ea typeface="+mn-ea"/>
        <a:cs typeface="+mn-cs"/>
      </a:defRPr>
    </a:lvl7pPr>
    <a:lvl8pPr marL="3200400" algn="l" defTabSz="914400" rtl="0" eaLnBrk="1" latinLnBrk="0" hangingPunct="1">
      <a:defRPr kern="1200">
        <a:solidFill>
          <a:schemeClr val="tx1"/>
        </a:solidFill>
        <a:latin typeface="Franklin Gothic Medium" pitchFamily="34" charset="0"/>
        <a:ea typeface="+mn-ea"/>
        <a:cs typeface="+mn-cs"/>
      </a:defRPr>
    </a:lvl8pPr>
    <a:lvl9pPr marL="3657600" algn="l" defTabSz="914400" rtl="0" eaLnBrk="1" latinLnBrk="0" hangingPunct="1">
      <a:defRPr kern="1200">
        <a:solidFill>
          <a:schemeClr val="tx1"/>
        </a:solidFill>
        <a:latin typeface="Franklin Gothic Medium"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DC5"/>
    <a:srgbClr val="DCEB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711" autoAdjust="0"/>
  </p:normalViewPr>
  <p:slideViewPr>
    <p:cSldViewPr>
      <p:cViewPr>
        <p:scale>
          <a:sx n="90" d="100"/>
          <a:sy n="90" d="100"/>
        </p:scale>
        <p:origin x="-1524" y="-36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C233FBA4-C636-465C-8577-B7BCA4246F70}" type="datetimeFigureOut">
              <a:rPr lang="en-US" smtClean="0"/>
              <a:t>2/2/2012</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157F5483-3D27-485C-B2F6-7EA3628593CF}" type="slidenum">
              <a:rPr lang="en-US" smtClean="0"/>
              <a:t>‹#›</a:t>
            </a:fld>
            <a:endParaRPr lang="en-US" dirty="0"/>
          </a:p>
        </p:txBody>
      </p:sp>
    </p:spTree>
    <p:extLst>
      <p:ext uri="{BB962C8B-B14F-4D97-AF65-F5344CB8AC3E}">
        <p14:creationId xmlns:p14="http://schemas.microsoft.com/office/powerpoint/2010/main" val="42050368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a:t>
            </a:fld>
            <a:endParaRPr lang="en-US" dirty="0"/>
          </a:p>
        </p:txBody>
      </p:sp>
    </p:spTree>
    <p:extLst>
      <p:ext uri="{BB962C8B-B14F-4D97-AF65-F5344CB8AC3E}">
        <p14:creationId xmlns:p14="http://schemas.microsoft.com/office/powerpoint/2010/main" val="33927813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DLHS = </a:t>
            </a:r>
            <a:r>
              <a:rPr lang="en-US" sz="1200" kern="1200" dirty="0" smtClean="0">
                <a:solidFill>
                  <a:schemeClr val="tx1"/>
                </a:solidFill>
                <a:effectLst/>
                <a:latin typeface="+mn-lt"/>
                <a:ea typeface="+mn-ea"/>
                <a:cs typeface="+mn-cs"/>
              </a:rPr>
              <a:t>District Level Household Surveys </a:t>
            </a:r>
            <a:endParaRPr lang="en-US" dirty="0" smtClean="0"/>
          </a:p>
          <a:p>
            <a:r>
              <a:rPr lang="en-US" dirty="0" smtClean="0"/>
              <a:t>NFHS = National Family Health Survey</a:t>
            </a:r>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2</a:t>
            </a:fld>
            <a:endParaRPr lang="en-US" dirty="0"/>
          </a:p>
        </p:txBody>
      </p:sp>
    </p:spTree>
    <p:extLst>
      <p:ext uri="{BB962C8B-B14F-4D97-AF65-F5344CB8AC3E}">
        <p14:creationId xmlns:p14="http://schemas.microsoft.com/office/powerpoint/2010/main" val="2955412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ICDS = </a:t>
            </a:r>
            <a:r>
              <a:rPr lang="en-US" sz="1200" kern="1200" dirty="0" smtClean="0">
                <a:solidFill>
                  <a:schemeClr val="tx1"/>
                </a:solidFill>
                <a:effectLst/>
                <a:latin typeface="+mn-lt"/>
                <a:ea typeface="+mn-ea"/>
                <a:cs typeface="+mn-cs"/>
              </a:rPr>
              <a:t>integrated child development services</a:t>
            </a:r>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3</a:t>
            </a:fld>
            <a:endParaRPr lang="en-US" dirty="0"/>
          </a:p>
        </p:txBody>
      </p:sp>
    </p:spTree>
    <p:extLst>
      <p:ext uri="{BB962C8B-B14F-4D97-AF65-F5344CB8AC3E}">
        <p14:creationId xmlns:p14="http://schemas.microsoft.com/office/powerpoint/2010/main" val="3460849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NRHM = National Rural Health Mission</a:t>
            </a:r>
          </a:p>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4</a:t>
            </a:fld>
            <a:endParaRPr lang="en-US" dirty="0"/>
          </a:p>
        </p:txBody>
      </p:sp>
    </p:spTree>
    <p:extLst>
      <p:ext uri="{BB962C8B-B14F-4D97-AF65-F5344CB8AC3E}">
        <p14:creationId xmlns:p14="http://schemas.microsoft.com/office/powerpoint/2010/main" val="30116131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Abbreviations:</a:t>
            </a:r>
          </a:p>
          <a:p>
            <a:r>
              <a:rPr lang="en-US" dirty="0" smtClean="0"/>
              <a:t>BCC</a:t>
            </a:r>
            <a:r>
              <a:rPr lang="en-US" baseline="0" dirty="0" smtClean="0"/>
              <a:t> = behaviour change communication</a:t>
            </a:r>
          </a:p>
          <a:p>
            <a:r>
              <a:rPr lang="en-US" baseline="0" dirty="0" smtClean="0"/>
              <a:t>IEC = </a:t>
            </a:r>
            <a:r>
              <a:rPr lang="en-US" sz="1200" kern="1200" dirty="0" smtClean="0">
                <a:solidFill>
                  <a:schemeClr val="tx1"/>
                </a:solidFill>
                <a:effectLst/>
                <a:latin typeface="+mn-lt"/>
                <a:ea typeface="+mn-ea"/>
                <a:cs typeface="+mn-cs"/>
              </a:rPr>
              <a:t>information, education, and communication</a:t>
            </a:r>
          </a:p>
          <a:p>
            <a:r>
              <a:rPr lang="en-US" sz="1200" kern="1200" dirty="0" smtClean="0">
                <a:solidFill>
                  <a:schemeClr val="tx1"/>
                </a:solidFill>
                <a:effectLst/>
                <a:latin typeface="+mn-lt"/>
                <a:ea typeface="+mn-ea"/>
                <a:cs typeface="+mn-cs"/>
              </a:rPr>
              <a:t>PNDT</a:t>
            </a:r>
            <a:r>
              <a:rPr lang="en-US" sz="1200" kern="1200" baseline="0" dirty="0" smtClean="0">
                <a:solidFill>
                  <a:schemeClr val="tx1"/>
                </a:solidFill>
                <a:effectLst/>
                <a:latin typeface="+mn-lt"/>
                <a:ea typeface="+mn-ea"/>
                <a:cs typeface="+mn-cs"/>
              </a:rPr>
              <a:t> = prenatal diagnostic techniques</a:t>
            </a:r>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7</a:t>
            </a:fld>
            <a:endParaRPr lang="en-US" dirty="0"/>
          </a:p>
        </p:txBody>
      </p:sp>
    </p:spTree>
    <p:extLst>
      <p:ext uri="{BB962C8B-B14F-4D97-AF65-F5344CB8AC3E}">
        <p14:creationId xmlns:p14="http://schemas.microsoft.com/office/powerpoint/2010/main" val="2916091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Abbreviations:</a:t>
            </a:r>
          </a:p>
          <a:p>
            <a:r>
              <a:rPr lang="en-US" dirty="0" smtClean="0"/>
              <a:t>ANC = antenatal care</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ANM = </a:t>
            </a:r>
            <a:r>
              <a:rPr lang="en-GB" sz="1200" kern="1200" dirty="0" smtClean="0">
                <a:solidFill>
                  <a:schemeClr val="tx1"/>
                </a:solidFill>
                <a:effectLst/>
                <a:latin typeface="+mn-lt"/>
                <a:ea typeface="+mn-ea"/>
                <a:cs typeface="+mn-cs"/>
              </a:rPr>
              <a:t>auxiliary nurse midwives</a:t>
            </a:r>
            <a:endParaRPr lang="en-US" dirty="0" smtClean="0"/>
          </a:p>
          <a:p>
            <a:r>
              <a:rPr lang="en-US" dirty="0" smtClean="0"/>
              <a:t>ASHA = </a:t>
            </a:r>
            <a:r>
              <a:rPr lang="en-GB" sz="1200" kern="1200" dirty="0" smtClean="0">
                <a:solidFill>
                  <a:schemeClr val="tx1"/>
                </a:solidFill>
                <a:effectLst/>
                <a:latin typeface="+mn-lt"/>
                <a:ea typeface="+mn-ea"/>
                <a:cs typeface="+mn-cs"/>
              </a:rPr>
              <a:t>accredited social health activist</a:t>
            </a:r>
          </a:p>
          <a:p>
            <a:r>
              <a:rPr lang="en-GB" sz="1200" kern="1200" dirty="0" smtClean="0">
                <a:solidFill>
                  <a:schemeClr val="tx1"/>
                </a:solidFill>
                <a:effectLst/>
                <a:latin typeface="+mn-lt"/>
                <a:ea typeface="+mn-ea"/>
                <a:cs typeface="+mn-cs"/>
              </a:rPr>
              <a:t>AWC</a:t>
            </a:r>
            <a:r>
              <a:rPr lang="en-GB" sz="1200" kern="1200" baseline="0" dirty="0" smtClean="0">
                <a:solidFill>
                  <a:schemeClr val="tx1"/>
                </a:solidFill>
                <a:effectLst/>
                <a:latin typeface="+mn-lt"/>
                <a:ea typeface="+mn-ea"/>
                <a:cs typeface="+mn-cs"/>
              </a:rPr>
              <a:t> = </a:t>
            </a:r>
            <a:r>
              <a:rPr lang="en-US" sz="1200" kern="1200" dirty="0" smtClean="0">
                <a:solidFill>
                  <a:schemeClr val="tx1"/>
                </a:solidFill>
                <a:effectLst/>
                <a:latin typeface="+mn-lt"/>
                <a:ea typeface="+mn-ea"/>
                <a:cs typeface="+mn-cs"/>
              </a:rPr>
              <a:t>Ayurvedic wellness counsellor</a:t>
            </a:r>
            <a:endParaRPr lang="en-US" dirty="0" smtClean="0"/>
          </a:p>
          <a:p>
            <a:r>
              <a:rPr lang="en-US" dirty="0" smtClean="0"/>
              <a:t>AWW = </a:t>
            </a:r>
            <a:r>
              <a:rPr lang="en-US" sz="1200" kern="1200" dirty="0" smtClean="0">
                <a:solidFill>
                  <a:schemeClr val="tx1"/>
                </a:solidFill>
                <a:effectLst/>
                <a:latin typeface="+mn-lt"/>
                <a:ea typeface="+mn-ea"/>
                <a:cs typeface="+mn-cs"/>
              </a:rPr>
              <a:t>Anganwadi worker</a:t>
            </a:r>
          </a:p>
          <a:p>
            <a:r>
              <a:rPr lang="en-US" sz="1200" kern="1200" dirty="0" smtClean="0">
                <a:solidFill>
                  <a:schemeClr val="tx1"/>
                </a:solidFill>
                <a:effectLst/>
                <a:latin typeface="+mn-lt"/>
                <a:ea typeface="+mn-ea"/>
                <a:cs typeface="+mn-cs"/>
              </a:rPr>
              <a:t>CHC = community health centre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MTP= medical termination of pregnancy</a:t>
            </a:r>
          </a:p>
        </p:txBody>
      </p:sp>
      <p:sp>
        <p:nvSpPr>
          <p:cNvPr id="4" name="Slide Number Placeholder 3"/>
          <p:cNvSpPr>
            <a:spLocks noGrp="1"/>
          </p:cNvSpPr>
          <p:nvPr>
            <p:ph type="sldNum" sz="quarter" idx="10"/>
          </p:nvPr>
        </p:nvSpPr>
        <p:spPr/>
        <p:txBody>
          <a:bodyPr/>
          <a:lstStyle/>
          <a:p>
            <a:fld id="{157F5483-3D27-485C-B2F6-7EA3628593CF}" type="slidenum">
              <a:rPr lang="en-US" smtClean="0"/>
              <a:t>9</a:t>
            </a:fld>
            <a:endParaRPr lang="en-US" dirty="0"/>
          </a:p>
        </p:txBody>
      </p:sp>
    </p:spTree>
    <p:extLst>
      <p:ext uri="{BB962C8B-B14F-4D97-AF65-F5344CB8AC3E}">
        <p14:creationId xmlns:p14="http://schemas.microsoft.com/office/powerpoint/2010/main" val="2960475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10</a:t>
            </a:fld>
            <a:endParaRPr lang="en-US" dirty="0"/>
          </a:p>
        </p:txBody>
      </p:sp>
    </p:spTree>
    <p:extLst>
      <p:ext uri="{BB962C8B-B14F-4D97-AF65-F5344CB8AC3E}">
        <p14:creationId xmlns:p14="http://schemas.microsoft.com/office/powerpoint/2010/main" val="14927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F5483-3D27-485C-B2F6-7EA3628593CF}" type="slidenum">
              <a:rPr lang="en-US" smtClean="0"/>
              <a:t>15</a:t>
            </a:fld>
            <a:endParaRPr lang="en-US" dirty="0"/>
          </a:p>
        </p:txBody>
      </p:sp>
    </p:spTree>
    <p:extLst>
      <p:ext uri="{BB962C8B-B14F-4D97-AF65-F5344CB8AC3E}">
        <p14:creationId xmlns:p14="http://schemas.microsoft.com/office/powerpoint/2010/main" val="30284347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152400" y="5638800"/>
            <a:ext cx="6705600" cy="1066800"/>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000" dirty="0">
              <a:solidFill>
                <a:schemeClr val="tx1"/>
              </a:solidFill>
              <a:latin typeface="Century Gothic" pitchFamily="34" charset="0"/>
            </a:endParaRPr>
          </a:p>
        </p:txBody>
      </p:sp>
      <p:sp>
        <p:nvSpPr>
          <p:cNvPr id="5" name="Rectangle 4"/>
          <p:cNvSpPr/>
          <p:nvPr/>
        </p:nvSpPr>
        <p:spPr>
          <a:xfrm>
            <a:off x="7010400" y="152400"/>
            <a:ext cx="1981200" cy="5334000"/>
          </a:xfrm>
          <a:prstGeom prst="rect">
            <a:avLst/>
          </a:prstGeom>
          <a:gradFill flip="none" rotWithShape="1">
            <a:gsLst>
              <a:gs pos="0">
                <a:srgbClr val="007DC5">
                  <a:shade val="30000"/>
                  <a:satMod val="115000"/>
                </a:srgbClr>
              </a:gs>
              <a:gs pos="79000">
                <a:srgbClr val="007DC5">
                  <a:shade val="67500"/>
                  <a:satMod val="115000"/>
                </a:srgbClr>
              </a:gs>
              <a:gs pos="100000">
                <a:srgbClr val="007DC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152400" y="153988"/>
            <a:ext cx="6705600" cy="5332412"/>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8" name="Picture 12"/>
          <p:cNvPicPr>
            <a:picLocks noChangeAspect="1"/>
          </p:cNvPicPr>
          <p:nvPr userDrawn="1"/>
        </p:nvPicPr>
        <p:blipFill>
          <a:blip r:embed="rId2">
            <a:extLst>
              <a:ext uri="{28A0092B-C50C-407E-A947-70E740481C1C}">
                <a14:useLocalDpi xmlns:a14="http://schemas.microsoft.com/office/drawing/2010/main" val="0"/>
              </a:ext>
            </a:extLst>
          </a:blip>
          <a:srcRect l="6413" t="12102" r="5563" b="12053"/>
          <a:stretch>
            <a:fillRect/>
          </a:stretch>
        </p:blipFill>
        <p:spPr bwMode="auto">
          <a:xfrm>
            <a:off x="6934200" y="5867400"/>
            <a:ext cx="206216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854967" y="3352800"/>
            <a:ext cx="5241033" cy="623371"/>
          </a:xfrm>
        </p:spPr>
        <p:txBody>
          <a:bodyPr anchor="ctr"/>
          <a:lstStyle>
            <a:lvl1pPr marL="0" indent="0" algn="ctr">
              <a:buNone/>
              <a:defRPr sz="2000" b="1">
                <a:solidFill>
                  <a:schemeClr val="tx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3" name="Title 12"/>
          <p:cNvSpPr>
            <a:spLocks noGrp="1"/>
          </p:cNvSpPr>
          <p:nvPr>
            <p:ph type="title"/>
          </p:nvPr>
        </p:nvSpPr>
        <p:spPr>
          <a:xfrm>
            <a:off x="854966" y="1752600"/>
            <a:ext cx="5241034" cy="1600200"/>
          </a:xfrm>
        </p:spPr>
        <p:txBody>
          <a:bodyPr/>
          <a:lstStyle>
            <a:lvl1pPr algn="ctr">
              <a:defRPr sz="4000" spc="150" baseline="0">
                <a:solidFill>
                  <a:schemeClr val="tx1"/>
                </a:solidFill>
              </a:defRPr>
            </a:lvl1pPr>
          </a:lstStyle>
          <a:p>
            <a:endParaRPr lang="en-US" dirty="0"/>
          </a:p>
        </p:txBody>
      </p:sp>
      <p:sp>
        <p:nvSpPr>
          <p:cNvPr id="9" name="Date Placeholder 9"/>
          <p:cNvSpPr>
            <a:spLocks noGrp="1"/>
          </p:cNvSpPr>
          <p:nvPr>
            <p:ph type="dt" sz="half" idx="10"/>
          </p:nvPr>
        </p:nvSpPr>
        <p:spPr/>
        <p:txBody>
          <a:bodyPr/>
          <a:lstStyle>
            <a:lvl1pPr>
              <a:defRPr>
                <a:solidFill>
                  <a:schemeClr val="bg1"/>
                </a:solidFill>
              </a:defRPr>
            </a:lvl1pPr>
          </a:lstStyle>
          <a:p>
            <a:pPr>
              <a:defRPr/>
            </a:pPr>
            <a:fld id="{D63F7724-25B7-4C7A-8554-4506C4E4C798}" type="datetimeFigureOut">
              <a:rPr lang="en-US"/>
              <a:pPr>
                <a:defRPr/>
              </a:pPr>
              <a:t>2/2/2012</a:t>
            </a:fld>
            <a:endParaRPr lang="en-US" dirty="0"/>
          </a:p>
        </p:txBody>
      </p:sp>
      <p:sp>
        <p:nvSpPr>
          <p:cNvPr id="10" name="Slide Number Placeholder 10"/>
          <p:cNvSpPr>
            <a:spLocks noGrp="1"/>
          </p:cNvSpPr>
          <p:nvPr>
            <p:ph type="sldNum" sz="quarter" idx="11"/>
          </p:nvPr>
        </p:nvSpPr>
        <p:spPr/>
        <p:txBody>
          <a:bodyPr/>
          <a:lstStyle>
            <a:lvl1pPr>
              <a:defRPr sz="1000">
                <a:solidFill>
                  <a:schemeClr val="tx1"/>
                </a:solidFill>
                <a:latin typeface="Century Gothic" pitchFamily="34" charset="0"/>
              </a:defRPr>
            </a:lvl1pPr>
          </a:lstStyle>
          <a:p>
            <a:pPr>
              <a:defRPr/>
            </a:pPr>
            <a:fld id="{CA0D93B3-006F-4D21-B142-3151DBAECF5A}" type="slidenum">
              <a:rPr lang="en-US"/>
              <a:pPr>
                <a:defRPr/>
              </a:pPr>
              <a:t>‹#›</a:t>
            </a:fld>
            <a:endParaRPr lang="en-US" dirty="0"/>
          </a:p>
        </p:txBody>
      </p:sp>
      <p:sp>
        <p:nvSpPr>
          <p:cNvPr id="11" name="Footer Placeholder 11"/>
          <p:cNvSpPr>
            <a:spLocks noGrp="1"/>
          </p:cNvSpPr>
          <p:nvPr>
            <p:ph type="ftr" sz="quarter" idx="12"/>
          </p:nvPr>
        </p:nvSpPr>
        <p:spPr/>
        <p:txBody>
          <a:bodyPr/>
          <a:lstStyle>
            <a:lvl1pPr>
              <a:defRPr sz="1000">
                <a:solidFill>
                  <a:schemeClr val="bg1"/>
                </a:solidFill>
                <a:latin typeface="Century Gothic" pitchFamily="34" charset="0"/>
              </a:defRPr>
            </a:lvl1pPr>
          </a:lstStyle>
          <a:p>
            <a:pPr>
              <a:defRPr/>
            </a:pPr>
            <a:endParaRPr lang="en-US" dirty="0"/>
          </a:p>
        </p:txBody>
      </p:sp>
      <p:cxnSp>
        <p:nvCxnSpPr>
          <p:cNvPr id="12" name="Straight Connector 11"/>
          <p:cNvCxnSpPr/>
          <p:nvPr userDrawn="1"/>
        </p:nvCxnSpPr>
        <p:spPr>
          <a:xfrm>
            <a:off x="152400" y="838200"/>
            <a:ext cx="6705600" cy="0"/>
          </a:xfrm>
          <a:prstGeom prst="line">
            <a:avLst/>
          </a:prstGeom>
          <a:ln w="38100">
            <a:solidFill>
              <a:srgbClr val="007DC5"/>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57200" y="457200"/>
            <a:ext cx="2167132" cy="719329"/>
          </a:xfrm>
          <a:prstGeom prst="rect">
            <a:avLst/>
          </a:prstGeom>
        </p:spPr>
      </p:pic>
    </p:spTree>
    <p:extLst>
      <p:ext uri="{BB962C8B-B14F-4D97-AF65-F5344CB8AC3E}">
        <p14:creationId xmlns:p14="http://schemas.microsoft.com/office/powerpoint/2010/main" val="147534578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3">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36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406824417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Main content slide 3-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220445838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Main content slide 3-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37284636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Main content slide 3-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17325300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4">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333421380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Main content slide 4-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256417612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Main content slide 4-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315353907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Main content slide 4-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14775501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5">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3662537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Main content slide 5-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347274931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215160968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Main content slide 5-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424626304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Main content slide 5-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6195013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for large graphics">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CD081754-7D8D-4AC2-9DAD-64E6C3942B89}" type="datetimeFigureOut">
              <a:rPr lang="en-US" smtClean="0"/>
              <a:pPr>
                <a:defRPr/>
              </a:pPr>
              <a:t>2/2/2012</a:t>
            </a:fld>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FF2218D3-A8DE-49D2-90B5-A2F9E5FCC87A}" type="slidenum">
              <a:rPr lang="en-US" smtClean="0"/>
              <a:pPr>
                <a:defRPr/>
              </a:pPr>
              <a:t>‹#›</a:t>
            </a:fld>
            <a:endParaRPr lang="en-US" dirty="0"/>
          </a:p>
        </p:txBody>
      </p:sp>
    </p:spTree>
    <p:extLst>
      <p:ext uri="{BB962C8B-B14F-4D97-AF65-F5344CB8AC3E}">
        <p14:creationId xmlns:p14="http://schemas.microsoft.com/office/powerpoint/2010/main" val="23198967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Main content slide-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lvl2pPr>
              <a:buClr>
                <a:schemeClr val="accent4">
                  <a:lumMod val="75000"/>
                </a:schemeClr>
              </a:buClr>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118162990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Main content slide-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259907075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Main content slide-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250590414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Section Header Slide 2">
    <p:spTree>
      <p:nvGrpSpPr>
        <p:cNvPr id="1" name=""/>
        <p:cNvGrpSpPr/>
        <p:nvPr/>
      </p:nvGrpSpPr>
      <p:grpSpPr>
        <a:xfrm>
          <a:off x="0" y="0"/>
          <a:ext cx="0" cy="0"/>
          <a:chOff x="0" y="0"/>
          <a:chExt cx="0" cy="0"/>
        </a:xfrm>
      </p:grpSpPr>
      <p:sp>
        <p:nvSpPr>
          <p:cNvPr id="4" name="Rectangle 3"/>
          <p:cNvSpPr/>
          <p:nvPr/>
        </p:nvSpPr>
        <p:spPr>
          <a:xfrm>
            <a:off x="7010400" y="152400"/>
            <a:ext cx="1981200" cy="6556375"/>
          </a:xfrm>
          <a:prstGeom prst="rect">
            <a:avLst/>
          </a:prstGeom>
          <a:gradFill flip="none" rotWithShape="1">
            <a:gsLst>
              <a:gs pos="0">
                <a:schemeClr val="accent4">
                  <a:lumMod val="75000"/>
                  <a:shade val="30000"/>
                  <a:satMod val="115000"/>
                </a:schemeClr>
              </a:gs>
              <a:gs pos="50000">
                <a:schemeClr val="accent4">
                  <a:lumMod val="75000"/>
                  <a:shade val="67500"/>
                  <a:satMod val="115000"/>
                </a:schemeClr>
              </a:gs>
              <a:gs pos="100000">
                <a:schemeClr val="accent4">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5" name="Rectangle 4"/>
          <p:cNvSpPr/>
          <p:nvPr/>
        </p:nvSpPr>
        <p:spPr>
          <a:xfrm>
            <a:off x="152400" y="153988"/>
            <a:ext cx="6705600" cy="65532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000" spc="150" baseline="0">
                <a:solidFill>
                  <a:schemeClr val="tx1"/>
                </a:solidFill>
              </a:defRPr>
            </a:lvl1pPr>
          </a:lstStyle>
          <a:p>
            <a:r>
              <a:rPr lang="en-US" dirty="0"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fld id="{00161CD8-A666-4EEE-B777-507F42D264AC}" type="datetimeFigureOut">
              <a:rPr lang="en-US"/>
              <a:pPr>
                <a:defRPr/>
              </a:pPr>
              <a:t>2/2/2012</a:t>
            </a:fld>
            <a:endParaRPr lang="en-US" dirty="0"/>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552D2BE0-D2B2-4BE4-B840-9F033DA12F73}" type="slidenum">
              <a:rPr lang="en-US"/>
              <a:pPr>
                <a:defRPr/>
              </a:pPr>
              <a:t>‹#›</a:t>
            </a:fld>
            <a:endParaRPr lang="en-US" dirty="0"/>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dirty="0"/>
          </a:p>
        </p:txBody>
      </p:sp>
    </p:spTree>
    <p:extLst>
      <p:ext uri="{BB962C8B-B14F-4D97-AF65-F5344CB8AC3E}">
        <p14:creationId xmlns:p14="http://schemas.microsoft.com/office/powerpoint/2010/main" val="150516931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Main content slide 2-1 column">
    <p:spTree>
      <p:nvGrpSpPr>
        <p:cNvPr id="1" name=""/>
        <p:cNvGrpSpPr/>
        <p:nvPr/>
      </p:nvGrpSpPr>
      <p:grpSpPr>
        <a:xfrm>
          <a:off x="0" y="0"/>
          <a:ext cx="0" cy="0"/>
          <a:chOff x="0" y="0"/>
          <a:chExt cx="0" cy="0"/>
        </a:xfrm>
      </p:grpSpPr>
      <p:sp>
        <p:nvSpPr>
          <p:cNvPr id="4" name="Rectangle 3"/>
          <p:cNvSpPr/>
          <p:nvPr userDrawn="1"/>
        </p:nvSpPr>
        <p:spPr>
          <a:xfrm>
            <a:off x="152400" y="1635125"/>
            <a:ext cx="8831263" cy="5045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E7D7B922-728C-43EB-B2C4-B8768D5BAF3B}" type="datetimeFigureOut">
              <a:rPr lang="en-US"/>
              <a:pPr>
                <a:defRPr/>
              </a:pPr>
              <a:t>2/2/2012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pPr>
              <a:defRPr/>
            </a:pPr>
            <a:fld id="{77783EA5-4ACA-43B6-9EAC-656389429F3C}" type="slidenum">
              <a:rPr lang="en-US"/>
              <a:pPr>
                <a:defRPr/>
              </a:pPr>
              <a:t>‹#›</a:t>
            </a:fld>
            <a:endParaRPr lang="en-US" dirty="0"/>
          </a:p>
        </p:txBody>
      </p:sp>
    </p:spTree>
    <p:extLst>
      <p:ext uri="{BB962C8B-B14F-4D97-AF65-F5344CB8AC3E}">
        <p14:creationId xmlns:p14="http://schemas.microsoft.com/office/powerpoint/2010/main" val="148736276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Main content slide 2-2 columns">
    <p:spTree>
      <p:nvGrpSpPr>
        <p:cNvPr id="1" name=""/>
        <p:cNvGrpSpPr/>
        <p:nvPr/>
      </p:nvGrpSpPr>
      <p:grpSpPr>
        <a:xfrm>
          <a:off x="0" y="0"/>
          <a:ext cx="0" cy="0"/>
          <a:chOff x="0" y="0"/>
          <a:chExt cx="0" cy="0"/>
        </a:xfrm>
      </p:grpSpPr>
      <p:sp>
        <p:nvSpPr>
          <p:cNvPr id="5" name="Rectangle 4"/>
          <p:cNvSpPr/>
          <p:nvPr userDrawn="1"/>
        </p:nvSpPr>
        <p:spPr>
          <a:xfrm>
            <a:off x="152400" y="1635125"/>
            <a:ext cx="8831263" cy="5045075"/>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sz="half" idx="1"/>
          </p:nvPr>
        </p:nvSpPr>
        <p:spPr>
          <a:xfrm>
            <a:off x="457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6" name="Date Placeholder 4"/>
          <p:cNvSpPr>
            <a:spLocks noGrp="1"/>
          </p:cNvSpPr>
          <p:nvPr>
            <p:ph type="dt" sz="half" idx="10"/>
          </p:nvPr>
        </p:nvSpPr>
        <p:spPr/>
        <p:txBody>
          <a:bodyPr/>
          <a:lstStyle>
            <a:lvl1pPr>
              <a:defRPr/>
            </a:lvl1pPr>
          </a:lstStyle>
          <a:p>
            <a:pPr>
              <a:defRPr/>
            </a:pPr>
            <a:fld id="{518371D8-F246-4991-8A9C-A6ABF6200D2A}" type="datetimeFigureOut">
              <a:rPr lang="en-US"/>
              <a:pPr>
                <a:defRPr/>
              </a:pPr>
              <a:t>2/2/2012</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9" name="Slide Number Placeholder 6"/>
          <p:cNvSpPr>
            <a:spLocks noGrp="1"/>
          </p:cNvSpPr>
          <p:nvPr>
            <p:ph type="sldNum" sz="quarter" idx="12"/>
          </p:nvPr>
        </p:nvSpPr>
        <p:spPr/>
        <p:txBody>
          <a:bodyPr/>
          <a:lstStyle>
            <a:lvl1pPr>
              <a:defRPr/>
            </a:lvl1pPr>
          </a:lstStyle>
          <a:p>
            <a:pPr>
              <a:defRPr/>
            </a:pPr>
            <a:fld id="{5A131747-44CD-4225-85A3-6569255B270A}" type="slidenum">
              <a:rPr lang="en-US"/>
              <a:pPr>
                <a:defRPr/>
              </a:pPr>
              <a:t>‹#›</a:t>
            </a:fld>
            <a:endParaRPr lang="en-US" dirty="0"/>
          </a:p>
        </p:txBody>
      </p:sp>
    </p:spTree>
    <p:extLst>
      <p:ext uri="{BB962C8B-B14F-4D97-AF65-F5344CB8AC3E}">
        <p14:creationId xmlns:p14="http://schemas.microsoft.com/office/powerpoint/2010/main" val="241875847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Main content slide 2-blan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0EC74B9-91A3-4914-A55D-ECB8787D5392}" type="datetimeFigureOut">
              <a:rPr lang="en-US"/>
              <a:pPr>
                <a:defRPr/>
              </a:pPr>
              <a:t>2/2/2012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a:ln/>
        </p:spPr>
        <p:txBody>
          <a:bodyPr/>
          <a:lstStyle>
            <a:lvl1pPr>
              <a:defRPr/>
            </a:lvl1pPr>
          </a:lstStyle>
          <a:p>
            <a:pPr>
              <a:defRPr/>
            </a:pPr>
            <a:fld id="{F1C06982-3088-4A1E-9503-5A92C93C040A}" type="slidenum">
              <a:rPr lang="en-US"/>
              <a:pPr>
                <a:defRPr/>
              </a:pPr>
              <a:t>‹#›</a:t>
            </a:fld>
            <a:endParaRPr lang="en-US" dirty="0"/>
          </a:p>
        </p:txBody>
      </p:sp>
    </p:spTree>
    <p:extLst>
      <p:ext uri="{BB962C8B-B14F-4D97-AF65-F5344CB8AC3E}">
        <p14:creationId xmlns:p14="http://schemas.microsoft.com/office/powerpoint/2010/main" val="2698284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theme" Target="../theme/theme4.xml"/><Relationship Id="rId4"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theme" Target="../theme/theme5.xml"/><Relationship Id="rId4"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rgbClr val="007DC5">
                  <a:shade val="30000"/>
                  <a:satMod val="115000"/>
                </a:srgbClr>
              </a:gs>
              <a:gs pos="80000">
                <a:srgbClr val="007DC5">
                  <a:shade val="67500"/>
                  <a:satMod val="115000"/>
                </a:srgbClr>
              </a:gs>
              <a:gs pos="100000">
                <a:srgbClr val="007DC5">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93" r:id="rId1"/>
    <p:sldLayoutId id="2147483797" r:id="rId2"/>
    <p:sldLayoutId id="2147483794" r:id="rId3"/>
    <p:sldLayoutId id="2147483800" r:id="rId4"/>
    <p:sldLayoutId id="2147483791" r:id="rId5"/>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4">
                  <a:lumMod val="75000"/>
                  <a:shade val="30000"/>
                  <a:satMod val="115000"/>
                </a:schemeClr>
              </a:gs>
              <a:gs pos="50000">
                <a:schemeClr val="accent4">
                  <a:lumMod val="75000"/>
                  <a:shade val="67500"/>
                  <a:satMod val="115000"/>
                </a:schemeClr>
              </a:gs>
              <a:gs pos="100000">
                <a:schemeClr val="accent4">
                  <a:lumMod val="75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3546228472"/>
      </p:ext>
    </p:extLst>
  </p:cSld>
  <p:clrMap bg1="lt1" tx1="dk1" bg2="lt2" tx2="dk2" accent1="accent1" accent2="accent2" accent3="accent3" accent4="accent4" accent5="accent5" accent6="accent6" hlink="hlink" folHlink="folHlink"/>
  <p:sldLayoutIdLst>
    <p:sldLayoutId id="2147483819" r:id="rId1"/>
    <p:sldLayoutId id="2147483818" r:id="rId2"/>
    <p:sldLayoutId id="2147483821" r:id="rId3"/>
    <p:sldLayoutId id="2147483822"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3742051485"/>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1079757072"/>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52400" y="152400"/>
            <a:ext cx="8813800" cy="1346200"/>
          </a:xfrm>
          <a:prstGeom prst="rect">
            <a:avLst/>
          </a:prstGeom>
          <a:gradFill flip="none" rotWithShape="1">
            <a:gsLst>
              <a:gs pos="0">
                <a:schemeClr val="tx1">
                  <a:lumMod val="75000"/>
                  <a:lumOff val="25000"/>
                  <a:shade val="30000"/>
                  <a:satMod val="115000"/>
                </a:schemeClr>
              </a:gs>
              <a:gs pos="50000">
                <a:schemeClr val="tx1">
                  <a:lumMod val="75000"/>
                  <a:lumOff val="25000"/>
                  <a:shade val="67500"/>
                  <a:satMod val="115000"/>
                </a:schemeClr>
              </a:gs>
              <a:gs pos="100000">
                <a:schemeClr val="tx1">
                  <a:lumMod val="75000"/>
                  <a:lumOff val="25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77315849"/>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457200"/>
            <a:ext cx="8407400" cy="5668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fontAlgn="auto">
              <a:spcBef>
                <a:spcPts val="0"/>
              </a:spcBef>
              <a:spcAft>
                <a:spcPts val="0"/>
              </a:spcAft>
              <a:defRPr sz="1100">
                <a:solidFill>
                  <a:schemeClr val="tx1"/>
                </a:solidFill>
                <a:latin typeface="+mn-lt"/>
              </a:defRPr>
            </a:lvl1pPr>
          </a:lstStyle>
          <a:p>
            <a:pPr>
              <a:defRPr/>
            </a:pPr>
            <a:fld id="{CD081754-7D8D-4AC2-9DAD-64E6C3942B89}" type="datetimeFigureOut">
              <a:rPr lang="en-US"/>
              <a:pPr>
                <a:defRPr/>
              </a:pPr>
              <a:t>2/2/2012</a:t>
            </a:fld>
            <a:endParaRPr lang="en-US" dirty="0"/>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endParaRPr lang="en-US" dirty="0"/>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fontAlgn="auto">
              <a:spcBef>
                <a:spcPts val="0"/>
              </a:spcBef>
              <a:spcAft>
                <a:spcPts val="0"/>
              </a:spcAft>
              <a:defRPr sz="1100">
                <a:solidFill>
                  <a:schemeClr val="tx1"/>
                </a:solidFill>
                <a:latin typeface="+mn-lt"/>
              </a:defRPr>
            </a:lvl1pPr>
          </a:lstStyle>
          <a:p>
            <a:pPr>
              <a:defRPr/>
            </a:pPr>
            <a:fld id="{FF2218D3-A8DE-49D2-90B5-A2F9E5FCC87A}" type="slidenum">
              <a:rPr lang="en-US"/>
              <a:pPr>
                <a:defRPr/>
              </a:pPr>
              <a:t>‹#›</a:t>
            </a:fld>
            <a:endParaRPr lang="en-US" dirty="0"/>
          </a:p>
        </p:txBody>
      </p:sp>
    </p:spTree>
    <p:extLst>
      <p:ext uri="{BB962C8B-B14F-4D97-AF65-F5344CB8AC3E}">
        <p14:creationId xmlns:p14="http://schemas.microsoft.com/office/powerpoint/2010/main" val="4206106418"/>
      </p:ext>
    </p:extLst>
  </p:cSld>
  <p:clrMap bg1="lt1" tx1="dk1" bg2="lt2" tx2="dk2" accent1="accent1" accent2="accent2" accent3="accent3" accent4="accent4" accent5="accent5" accent6="accent6" hlink="hlink" folHlink="folHlink"/>
  <p:sldLayoutIdLst>
    <p:sldLayoutId id="2147483839" r:id="rId1"/>
  </p:sldLayoutIdLst>
  <p:timing>
    <p:tnLst>
      <p:par>
        <p:cTn id="1" dur="indefinite" restart="never" nodeType="tmRoot"/>
      </p:par>
    </p:tnLst>
  </p:timing>
  <p:txStyles>
    <p:titleStyle>
      <a:lvl1pPr algn="l" rtl="0" eaLnBrk="0" fontAlgn="base" hangingPunct="0">
        <a:spcBef>
          <a:spcPct val="0"/>
        </a:spcBef>
        <a:spcAft>
          <a:spcPct val="0"/>
        </a:spcAft>
        <a:defRPr sz="3200" b="1" kern="1200" spc="200">
          <a:solidFill>
            <a:schemeClr val="bg1"/>
          </a:solidFill>
          <a:latin typeface="Century Gothic" pitchFamily="34" charset="0"/>
          <a:ea typeface="+mj-ea"/>
          <a:cs typeface="+mj-cs"/>
        </a:defRPr>
      </a:lvl1pPr>
      <a:lvl2pPr algn="l" rtl="0" eaLnBrk="0" fontAlgn="base" hangingPunct="0">
        <a:spcBef>
          <a:spcPct val="0"/>
        </a:spcBef>
        <a:spcAft>
          <a:spcPct val="0"/>
        </a:spcAft>
        <a:defRPr sz="3200" b="1">
          <a:solidFill>
            <a:schemeClr val="bg1"/>
          </a:solidFill>
          <a:latin typeface="Century Gothic" pitchFamily="34" charset="0"/>
        </a:defRPr>
      </a:lvl2pPr>
      <a:lvl3pPr algn="l" rtl="0" eaLnBrk="0" fontAlgn="base" hangingPunct="0">
        <a:spcBef>
          <a:spcPct val="0"/>
        </a:spcBef>
        <a:spcAft>
          <a:spcPct val="0"/>
        </a:spcAft>
        <a:defRPr sz="3200" b="1">
          <a:solidFill>
            <a:schemeClr val="bg1"/>
          </a:solidFill>
          <a:latin typeface="Century Gothic" pitchFamily="34" charset="0"/>
        </a:defRPr>
      </a:lvl3pPr>
      <a:lvl4pPr algn="l" rtl="0" eaLnBrk="0" fontAlgn="base" hangingPunct="0">
        <a:spcBef>
          <a:spcPct val="0"/>
        </a:spcBef>
        <a:spcAft>
          <a:spcPct val="0"/>
        </a:spcAft>
        <a:defRPr sz="3200" b="1">
          <a:solidFill>
            <a:schemeClr val="bg1"/>
          </a:solidFill>
          <a:latin typeface="Century Gothic" pitchFamily="34" charset="0"/>
        </a:defRPr>
      </a:lvl4pPr>
      <a:lvl5pPr algn="l" rtl="0" eaLnBrk="0" fontAlgn="base" hangingPunct="0">
        <a:spcBef>
          <a:spcPct val="0"/>
        </a:spcBef>
        <a:spcAft>
          <a:spcPct val="0"/>
        </a:spcAft>
        <a:defRPr sz="3200" b="1">
          <a:solidFill>
            <a:schemeClr val="bg1"/>
          </a:solidFill>
          <a:latin typeface="Century Gothic" pitchFamily="34" charset="0"/>
        </a:defRPr>
      </a:lvl5pPr>
      <a:lvl6pPr marL="457200" algn="l" rtl="0" fontAlgn="base">
        <a:spcBef>
          <a:spcPct val="0"/>
        </a:spcBef>
        <a:spcAft>
          <a:spcPct val="0"/>
        </a:spcAft>
        <a:defRPr sz="3200" b="1">
          <a:solidFill>
            <a:schemeClr val="bg1"/>
          </a:solidFill>
          <a:latin typeface="Century Gothic" pitchFamily="34" charset="0"/>
        </a:defRPr>
      </a:lvl6pPr>
      <a:lvl7pPr marL="914400" algn="l" rtl="0" fontAlgn="base">
        <a:spcBef>
          <a:spcPct val="0"/>
        </a:spcBef>
        <a:spcAft>
          <a:spcPct val="0"/>
        </a:spcAft>
        <a:defRPr sz="3200" b="1">
          <a:solidFill>
            <a:schemeClr val="bg1"/>
          </a:solidFill>
          <a:latin typeface="Century Gothic" pitchFamily="34" charset="0"/>
        </a:defRPr>
      </a:lvl7pPr>
      <a:lvl8pPr marL="1371600" algn="l" rtl="0" fontAlgn="base">
        <a:spcBef>
          <a:spcPct val="0"/>
        </a:spcBef>
        <a:spcAft>
          <a:spcPct val="0"/>
        </a:spcAft>
        <a:defRPr sz="3200" b="1">
          <a:solidFill>
            <a:schemeClr val="bg1"/>
          </a:solidFill>
          <a:latin typeface="Century Gothic" pitchFamily="34" charset="0"/>
        </a:defRPr>
      </a:lvl8pPr>
      <a:lvl9pPr marL="1828800" algn="l" rtl="0" fontAlgn="base">
        <a:spcBef>
          <a:spcPct val="0"/>
        </a:spcBef>
        <a:spcAft>
          <a:spcPct val="0"/>
        </a:spcAft>
        <a:defRPr sz="3200" b="1">
          <a:solidFill>
            <a:schemeClr val="bg1"/>
          </a:solidFill>
          <a:latin typeface="Century Gothic" pitchFamily="34" charset="0"/>
        </a:defRPr>
      </a:lvl9pPr>
    </p:titleStyle>
    <p:bodyStyle>
      <a:lvl1pPr marL="273050" indent="-228600" algn="l" rtl="0" eaLnBrk="0" fontAlgn="base" hangingPunct="0">
        <a:spcBef>
          <a:spcPct val="20000"/>
        </a:spcBef>
        <a:spcAft>
          <a:spcPct val="0"/>
        </a:spcAft>
        <a:buClr>
          <a:srgbClr val="007DC5"/>
        </a:buClr>
        <a:buFont typeface="Wingdings 2" pitchFamily="18" charset="2"/>
        <a:buChar char=""/>
        <a:defRPr sz="2400" kern="1200" spc="150">
          <a:solidFill>
            <a:schemeClr val="tx1"/>
          </a:solidFill>
          <a:latin typeface="Arial" pitchFamily="34" charset="0"/>
          <a:ea typeface="+mn-ea"/>
          <a:cs typeface="Arial" pitchFamily="34" charset="0"/>
        </a:defRPr>
      </a:lvl1pPr>
      <a:lvl2pPr marL="547688" indent="-182563" algn="l" rtl="0" eaLnBrk="0" fontAlgn="base" hangingPunct="0">
        <a:spcBef>
          <a:spcPct val="20000"/>
        </a:spcBef>
        <a:spcAft>
          <a:spcPct val="0"/>
        </a:spcAft>
        <a:buClr>
          <a:schemeClr val="accent4">
            <a:lumMod val="75000"/>
          </a:schemeClr>
        </a:buClr>
        <a:buFont typeface="Wingdings" pitchFamily="2" charset="2"/>
        <a:buChar char="§"/>
        <a:defRPr sz="2000" kern="1200" spc="100">
          <a:solidFill>
            <a:schemeClr val="tx1"/>
          </a:solidFill>
          <a:latin typeface="Arial" pitchFamily="34" charset="0"/>
          <a:ea typeface="+mn-ea"/>
          <a:cs typeface="Arial" pitchFamily="34" charset="0"/>
        </a:defRPr>
      </a:lvl2pPr>
      <a:lvl3pPr marL="822325" indent="-182563" algn="l" rtl="0" eaLnBrk="0" fontAlgn="base" hangingPunct="0">
        <a:spcBef>
          <a:spcPct val="20000"/>
        </a:spcBef>
        <a:spcAft>
          <a:spcPct val="0"/>
        </a:spcAft>
        <a:buClr>
          <a:schemeClr val="accent5"/>
        </a:buClr>
        <a:buFont typeface="Wingdings" pitchFamily="2" charset="2"/>
        <a:buChar char="§"/>
        <a:defRPr sz="1800" kern="1200" spc="100">
          <a:solidFill>
            <a:schemeClr val="tx1"/>
          </a:solidFill>
          <a:latin typeface="Arial" pitchFamily="34" charset="0"/>
          <a:ea typeface="+mn-ea"/>
          <a:cs typeface="Arial" pitchFamily="34" charset="0"/>
        </a:defRPr>
      </a:lvl3pPr>
      <a:lvl4pPr marL="1096963" indent="-182563" algn="l" rtl="0" eaLnBrk="0" fontAlgn="base" hangingPunct="0">
        <a:spcBef>
          <a:spcPct val="20000"/>
        </a:spcBef>
        <a:spcAft>
          <a:spcPct val="0"/>
        </a:spcAft>
        <a:buClr>
          <a:schemeClr val="accent2">
            <a:lumMod val="50000"/>
          </a:schemeClr>
        </a:buClr>
        <a:buFont typeface="Wingdings" pitchFamily="2" charset="2"/>
        <a:buChar char="§"/>
        <a:defRPr sz="1600" kern="1200">
          <a:solidFill>
            <a:schemeClr val="tx1"/>
          </a:solidFill>
          <a:latin typeface="Arial" pitchFamily="34" charset="0"/>
          <a:ea typeface="+mn-ea"/>
          <a:cs typeface="Arial" pitchFamily="34" charset="0"/>
        </a:defRPr>
      </a:lvl4pPr>
      <a:lvl5pPr marL="1279525" indent="-182563" algn="l" rtl="0" eaLnBrk="0" fontAlgn="base" hangingPunct="0">
        <a:spcBef>
          <a:spcPct val="20000"/>
        </a:spcBef>
        <a:spcAft>
          <a:spcPct val="0"/>
        </a:spcAft>
        <a:buClr>
          <a:schemeClr val="tx1">
            <a:lumMod val="75000"/>
            <a:lumOff val="25000"/>
          </a:schemeClr>
        </a:buClr>
        <a:buFont typeface="Wingdings" pitchFamily="2" charset="2"/>
        <a:buChar char="§"/>
        <a:defRPr sz="1400" kern="1200" spc="100">
          <a:solidFill>
            <a:schemeClr val="tx1"/>
          </a:solidFill>
          <a:latin typeface="Arial" pitchFamily="34" charset="0"/>
          <a:ea typeface="+mn-ea"/>
          <a:cs typeface="Arial" pitchFamily="34" charset="0"/>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2209800"/>
            <a:ext cx="6172200" cy="1905000"/>
          </a:xfrm>
        </p:spPr>
        <p:txBody>
          <a:bodyPr/>
          <a:lstStyle/>
          <a:p>
            <a:r>
              <a:rPr lang="en-US" sz="3200" dirty="0" smtClean="0">
                <a:effectLst>
                  <a:outerShdw blurRad="38100" dist="38100" dir="2700000" algn="tl">
                    <a:srgbClr val="FFFFFF"/>
                  </a:outerShdw>
                </a:effectLst>
              </a:rPr>
              <a:t>Intersectoral Convergence for Improved </a:t>
            </a:r>
            <a:r>
              <a:rPr lang="en-US" sz="3200" dirty="0" smtClean="0">
                <a:effectLst>
                  <a:outerShdw blurRad="38100" dist="38100" dir="2700000" algn="tl">
                    <a:srgbClr val="FFFFFF"/>
                  </a:outerShdw>
                </a:effectLst>
              </a:rPr>
              <a:t>Health Planning </a:t>
            </a:r>
            <a:r>
              <a:rPr lang="en-US" sz="3200" dirty="0" smtClean="0">
                <a:effectLst>
                  <a:outerShdw blurRad="38100" dist="38100" dir="2700000" algn="tl">
                    <a:srgbClr val="FFFFFF"/>
                  </a:outerShdw>
                </a:effectLst>
              </a:rPr>
              <a:t>and Implementation </a:t>
            </a:r>
            <a:endParaRPr lang="en-US" sz="3200" dirty="0"/>
          </a:p>
        </p:txBody>
      </p:sp>
      <p:sp>
        <p:nvSpPr>
          <p:cNvPr id="22532" name="TextBox 3"/>
          <p:cNvSpPr txBox="1">
            <a:spLocks noChangeArrowheads="1"/>
          </p:cNvSpPr>
          <p:nvPr/>
        </p:nvSpPr>
        <p:spPr bwMode="auto">
          <a:xfrm>
            <a:off x="2667000" y="5867400"/>
            <a:ext cx="4114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Franklin Gothic Medium" pitchFamily="34" charset="0"/>
              </a:defRPr>
            </a:lvl1pPr>
            <a:lvl2pPr marL="742950" indent="-285750" eaLnBrk="0" hangingPunct="0">
              <a:defRPr>
                <a:solidFill>
                  <a:schemeClr val="tx1"/>
                </a:solidFill>
                <a:latin typeface="Franklin Gothic Medium" pitchFamily="34" charset="0"/>
              </a:defRPr>
            </a:lvl2pPr>
            <a:lvl3pPr marL="1143000" indent="-228600" eaLnBrk="0" hangingPunct="0">
              <a:defRPr>
                <a:solidFill>
                  <a:schemeClr val="tx1"/>
                </a:solidFill>
                <a:latin typeface="Franklin Gothic Medium" pitchFamily="34" charset="0"/>
              </a:defRPr>
            </a:lvl3pPr>
            <a:lvl4pPr marL="1600200" indent="-228600" eaLnBrk="0" hangingPunct="0">
              <a:defRPr>
                <a:solidFill>
                  <a:schemeClr val="tx1"/>
                </a:solidFill>
                <a:latin typeface="Franklin Gothic Medium" pitchFamily="34" charset="0"/>
              </a:defRPr>
            </a:lvl4pPr>
            <a:lvl5pPr marL="2057400" indent="-228600" eaLnBrk="0" hangingPunct="0">
              <a:defRPr>
                <a:solidFill>
                  <a:schemeClr val="tx1"/>
                </a:solidFill>
                <a:latin typeface="Franklin Gothic Medium" pitchFamily="34" charset="0"/>
              </a:defRPr>
            </a:lvl5pPr>
            <a:lvl6pPr marL="2514600" indent="-228600" eaLnBrk="0" fontAlgn="base" hangingPunct="0">
              <a:spcBef>
                <a:spcPct val="0"/>
              </a:spcBef>
              <a:spcAft>
                <a:spcPct val="0"/>
              </a:spcAft>
              <a:defRPr>
                <a:solidFill>
                  <a:schemeClr val="tx1"/>
                </a:solidFill>
                <a:latin typeface="Franklin Gothic Medium" pitchFamily="34" charset="0"/>
              </a:defRPr>
            </a:lvl6pPr>
            <a:lvl7pPr marL="2971800" indent="-228600" eaLnBrk="0" fontAlgn="base" hangingPunct="0">
              <a:spcBef>
                <a:spcPct val="0"/>
              </a:spcBef>
              <a:spcAft>
                <a:spcPct val="0"/>
              </a:spcAft>
              <a:defRPr>
                <a:solidFill>
                  <a:schemeClr val="tx1"/>
                </a:solidFill>
                <a:latin typeface="Franklin Gothic Medium" pitchFamily="34" charset="0"/>
              </a:defRPr>
            </a:lvl7pPr>
            <a:lvl8pPr marL="3429000" indent="-228600" eaLnBrk="0" fontAlgn="base" hangingPunct="0">
              <a:spcBef>
                <a:spcPct val="0"/>
              </a:spcBef>
              <a:spcAft>
                <a:spcPct val="0"/>
              </a:spcAft>
              <a:defRPr>
                <a:solidFill>
                  <a:schemeClr val="tx1"/>
                </a:solidFill>
                <a:latin typeface="Franklin Gothic Medium" pitchFamily="34" charset="0"/>
              </a:defRPr>
            </a:lvl8pPr>
            <a:lvl9pPr marL="3886200" indent="-228600" eaLnBrk="0" fontAlgn="base" hangingPunct="0">
              <a:spcBef>
                <a:spcPct val="0"/>
              </a:spcBef>
              <a:spcAft>
                <a:spcPct val="0"/>
              </a:spcAft>
              <a:defRPr>
                <a:solidFill>
                  <a:schemeClr val="tx1"/>
                </a:solidFill>
                <a:latin typeface="Franklin Gothic Medium" pitchFamily="34" charset="0"/>
              </a:defRPr>
            </a:lvl9pPr>
          </a:lstStyle>
          <a:p>
            <a:pPr algn="r" eaLnBrk="1" hangingPunct="1"/>
            <a:r>
              <a:rPr lang="en-US" dirty="0" smtClean="0">
                <a:solidFill>
                  <a:schemeClr val="bg2"/>
                </a:solidFill>
                <a:latin typeface="Century Gothic" pitchFamily="34" charset="0"/>
                <a:cs typeface="Calibri" pitchFamily="34" charset="0"/>
              </a:rPr>
              <a:t>Dr. A. P. Mamgain</a:t>
            </a:r>
            <a:endParaRPr lang="en-US" dirty="0">
              <a:solidFill>
                <a:schemeClr val="bg2"/>
              </a:solidFill>
              <a:latin typeface="Century Gothic" pitchFamily="34" charset="0"/>
              <a:cs typeface="Calibri" pitchFamily="34" charset="0"/>
            </a:endParaRPr>
          </a:p>
          <a:p>
            <a:pPr algn="r" eaLnBrk="1" hangingPunct="1"/>
            <a:r>
              <a:rPr lang="en-US" dirty="0" smtClean="0">
                <a:solidFill>
                  <a:schemeClr val="bg2"/>
                </a:solidFill>
                <a:latin typeface="Century Gothic" pitchFamily="34" charset="0"/>
                <a:cs typeface="Calibri" pitchFamily="34" charset="0"/>
              </a:rPr>
              <a:t>December  7, 2011</a:t>
            </a:r>
            <a:endParaRPr lang="en-US" dirty="0">
              <a:solidFill>
                <a:schemeClr val="bg2"/>
              </a:solidFill>
              <a:latin typeface="Century Gothic" pitchFamily="34" charset="0"/>
              <a:cs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spcBef>
                <a:spcPts val="0"/>
              </a:spcBef>
              <a:spcAft>
                <a:spcPts val="600"/>
              </a:spcAft>
            </a:pPr>
            <a:r>
              <a:rPr lang="en-US" sz="2000" b="1" dirty="0"/>
              <a:t>Convergence on health and nutrition days</a:t>
            </a:r>
          </a:p>
          <a:p>
            <a:pPr lvl="1">
              <a:spcBef>
                <a:spcPts val="0"/>
              </a:spcBef>
              <a:spcAft>
                <a:spcPts val="1800"/>
              </a:spcAft>
            </a:pPr>
            <a:r>
              <a:rPr lang="en-US" sz="1800" dirty="0" smtClean="0"/>
              <a:t>ASHA and PRI can facilitate emergency referral for neonates</a:t>
            </a:r>
          </a:p>
          <a:p>
            <a:pPr>
              <a:spcBef>
                <a:spcPts val="0"/>
              </a:spcBef>
              <a:spcAft>
                <a:spcPts val="600"/>
              </a:spcAft>
            </a:pPr>
            <a:r>
              <a:rPr lang="en-US" sz="2000" b="1" dirty="0" smtClean="0"/>
              <a:t>Declining Sex Ratios</a:t>
            </a:r>
          </a:p>
          <a:p>
            <a:pPr lvl="1">
              <a:spcBef>
                <a:spcPts val="0"/>
              </a:spcBef>
              <a:spcAft>
                <a:spcPts val="600"/>
              </a:spcAft>
            </a:pPr>
            <a:r>
              <a:rPr lang="en-US" sz="1800" dirty="0" smtClean="0"/>
              <a:t>Counsel women who have two or more girls</a:t>
            </a:r>
          </a:p>
          <a:p>
            <a:pPr lvl="1">
              <a:spcBef>
                <a:spcPts val="0"/>
              </a:spcBef>
              <a:spcAft>
                <a:spcPts val="1800"/>
              </a:spcAft>
            </a:pPr>
            <a:r>
              <a:rPr lang="en-US" sz="1800" dirty="0" smtClean="0"/>
              <a:t>AWW/ASHA/local women persuade women for institutional delivery to reduce female infanticide</a:t>
            </a:r>
          </a:p>
          <a:p>
            <a:pPr>
              <a:spcBef>
                <a:spcPts val="0"/>
              </a:spcBef>
              <a:spcAft>
                <a:spcPts val="600"/>
              </a:spcAft>
            </a:pPr>
            <a:r>
              <a:rPr lang="en-US" sz="2000" b="1" dirty="0"/>
              <a:t>Low </a:t>
            </a:r>
            <a:r>
              <a:rPr lang="en-US" sz="2000" b="1" dirty="0" smtClean="0"/>
              <a:t>Birthweight</a:t>
            </a:r>
            <a:endParaRPr lang="en-US" sz="2000" b="1" dirty="0"/>
          </a:p>
          <a:p>
            <a:pPr lvl="1">
              <a:spcBef>
                <a:spcPts val="0"/>
              </a:spcBef>
              <a:spcAft>
                <a:spcPts val="600"/>
              </a:spcAft>
            </a:pPr>
            <a:r>
              <a:rPr lang="en-US" sz="1800" dirty="0"/>
              <a:t>AWW to report all births </a:t>
            </a:r>
          </a:p>
          <a:p>
            <a:pPr lvl="1">
              <a:spcBef>
                <a:spcPts val="0"/>
              </a:spcBef>
              <a:spcAft>
                <a:spcPts val="600"/>
              </a:spcAft>
            </a:pPr>
            <a:r>
              <a:rPr lang="en-US" sz="1800" dirty="0"/>
              <a:t>Weigh all neonates delivered at home </a:t>
            </a:r>
          </a:p>
          <a:p>
            <a:pPr lvl="1">
              <a:spcBef>
                <a:spcPts val="0"/>
              </a:spcBef>
              <a:spcAft>
                <a:spcPts val="600"/>
              </a:spcAft>
            </a:pPr>
            <a:r>
              <a:rPr lang="en-US" sz="1800" dirty="0"/>
              <a:t>Refer those weighing less than 2.2 kgs to a facility with a </a:t>
            </a:r>
            <a:r>
              <a:rPr lang="en-US" sz="1800" dirty="0" smtClean="0"/>
              <a:t>paediatrician</a:t>
            </a:r>
            <a:endParaRPr lang="en-US" sz="1800" dirty="0"/>
          </a:p>
          <a:p>
            <a:pPr>
              <a:spcBef>
                <a:spcPts val="0"/>
              </a:spcBef>
              <a:spcAft>
                <a:spcPts val="600"/>
              </a:spcAft>
            </a:pPr>
            <a:endParaRPr lang="en-US" sz="2000" dirty="0" smtClean="0"/>
          </a:p>
          <a:p>
            <a:pPr marL="44450" indent="0">
              <a:spcBef>
                <a:spcPts val="0"/>
              </a:spcBef>
              <a:spcAft>
                <a:spcPts val="600"/>
              </a:spcAft>
              <a:buNone/>
            </a:pPr>
            <a:endParaRPr lang="en-US" dirty="0"/>
          </a:p>
        </p:txBody>
      </p:sp>
      <p:sp>
        <p:nvSpPr>
          <p:cNvPr id="3" name="Title 2"/>
          <p:cNvSpPr>
            <a:spLocks noGrp="1"/>
          </p:cNvSpPr>
          <p:nvPr>
            <p:ph type="title"/>
          </p:nvPr>
        </p:nvSpPr>
        <p:spPr/>
        <p:txBody>
          <a:bodyPr/>
          <a:lstStyle/>
          <a:p>
            <a:pPr algn="ctr"/>
            <a:r>
              <a:rPr lang="en-US" dirty="0"/>
              <a:t>Synergy </a:t>
            </a:r>
            <a:r>
              <a:rPr lang="en-US" dirty="0" smtClean="0"/>
              <a:t>between </a:t>
            </a:r>
            <a:r>
              <a:rPr lang="en-US" dirty="0"/>
              <a:t>ANM, </a:t>
            </a:r>
            <a:r>
              <a:rPr lang="en-US" dirty="0" smtClean="0"/>
              <a:t>ASHA, and </a:t>
            </a:r>
            <a:r>
              <a:rPr lang="en-US" dirty="0"/>
              <a:t>AWW</a:t>
            </a:r>
            <a:br>
              <a:rPr lang="en-US" dirty="0"/>
            </a:br>
            <a:endParaRPr lang="en-US" dirty="0"/>
          </a:p>
        </p:txBody>
      </p:sp>
    </p:spTree>
    <p:extLst>
      <p:ext uri="{BB962C8B-B14F-4D97-AF65-F5344CB8AC3E}">
        <p14:creationId xmlns:p14="http://schemas.microsoft.com/office/powerpoint/2010/main" val="1206806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spcBef>
                <a:spcPts val="0"/>
              </a:spcBef>
              <a:spcAft>
                <a:spcPts val="1800"/>
              </a:spcAft>
            </a:pPr>
            <a:r>
              <a:rPr lang="en-US" sz="2000" dirty="0" smtClean="0"/>
              <a:t>Improving access, coverage, quality of safe water (</a:t>
            </a:r>
            <a:r>
              <a:rPr lang="en-US" sz="2000" dirty="0" err="1" smtClean="0"/>
              <a:t>Swajaldhara</a:t>
            </a:r>
            <a:r>
              <a:rPr lang="en-US" sz="2000" dirty="0" smtClean="0"/>
              <a:t>)</a:t>
            </a:r>
            <a:endParaRPr lang="en-US" sz="2000" dirty="0" smtClean="0"/>
          </a:p>
          <a:p>
            <a:pPr>
              <a:spcBef>
                <a:spcPts val="0"/>
              </a:spcBef>
              <a:spcAft>
                <a:spcPts val="1800"/>
              </a:spcAft>
            </a:pPr>
            <a:r>
              <a:rPr lang="en-US" sz="2000" dirty="0" smtClean="0"/>
              <a:t>Total Sanitation Campaign: construction of toilets, community sanitation complexes, school sanitation and hygiene education, rural sanitary marts </a:t>
            </a:r>
          </a:p>
          <a:p>
            <a:pPr>
              <a:spcBef>
                <a:spcPts val="0"/>
              </a:spcBef>
              <a:spcAft>
                <a:spcPts val="1800"/>
              </a:spcAft>
            </a:pPr>
            <a:r>
              <a:rPr lang="en-US" sz="2000" dirty="0" smtClean="0"/>
              <a:t>Role of </a:t>
            </a:r>
            <a:r>
              <a:rPr lang="en-US" sz="2000" dirty="0"/>
              <a:t>Village Health and Sanitation </a:t>
            </a:r>
            <a:r>
              <a:rPr lang="en-US" sz="2000" dirty="0" smtClean="0"/>
              <a:t>Committees (VHSCs) in planning, implementation, and monitoring of activities, and creating demand for services </a:t>
            </a:r>
            <a:endParaRPr lang="en-US" sz="2000" dirty="0"/>
          </a:p>
        </p:txBody>
      </p:sp>
      <p:sp>
        <p:nvSpPr>
          <p:cNvPr id="3" name="Title 2"/>
          <p:cNvSpPr>
            <a:spLocks noGrp="1"/>
          </p:cNvSpPr>
          <p:nvPr>
            <p:ph type="title"/>
          </p:nvPr>
        </p:nvSpPr>
        <p:spPr/>
        <p:txBody>
          <a:bodyPr/>
          <a:lstStyle/>
          <a:p>
            <a:pPr algn="ctr"/>
            <a:r>
              <a:rPr lang="en-US" dirty="0" smtClean="0"/>
              <a:t>Possible areas to converge with Water and Sanitation Department</a:t>
            </a:r>
            <a:endParaRPr lang="en-US" dirty="0"/>
          </a:p>
        </p:txBody>
      </p:sp>
    </p:spTree>
    <p:extLst>
      <p:ext uri="{BB962C8B-B14F-4D97-AF65-F5344CB8AC3E}">
        <p14:creationId xmlns:p14="http://schemas.microsoft.com/office/powerpoint/2010/main" val="6225759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spcBef>
                <a:spcPts val="0"/>
              </a:spcBef>
              <a:spcAft>
                <a:spcPts val="1800"/>
              </a:spcAft>
            </a:pPr>
            <a:r>
              <a:rPr lang="en-US" sz="2000" dirty="0" smtClean="0"/>
              <a:t>Monitoring and supervising services related to health (and functionaries)  </a:t>
            </a:r>
          </a:p>
          <a:p>
            <a:pPr>
              <a:spcBef>
                <a:spcPts val="0"/>
              </a:spcBef>
              <a:spcAft>
                <a:spcPts val="1800"/>
              </a:spcAft>
            </a:pPr>
            <a:r>
              <a:rPr lang="en-US" sz="2000" dirty="0" smtClean="0"/>
              <a:t>Sensitisation and orientation on women and reproductive health issues, child health issues, family planning (FP), gender etc</a:t>
            </a:r>
            <a:r>
              <a:rPr lang="en-US" sz="2000" dirty="0" smtClean="0"/>
              <a:t>.</a:t>
            </a:r>
            <a:endParaRPr lang="en-US" sz="2000" dirty="0" smtClean="0"/>
          </a:p>
          <a:p>
            <a:pPr>
              <a:spcBef>
                <a:spcPts val="0"/>
              </a:spcBef>
              <a:spcAft>
                <a:spcPts val="1800"/>
              </a:spcAft>
            </a:pPr>
            <a:r>
              <a:rPr lang="en-US" sz="2000" dirty="0" smtClean="0"/>
              <a:t>Responsible for selecting </a:t>
            </a:r>
            <a:r>
              <a:rPr lang="en-US" sz="2000" dirty="0" smtClean="0"/>
              <a:t>ASHAs</a:t>
            </a:r>
            <a:endParaRPr lang="en-US" sz="2000" dirty="0" smtClean="0"/>
          </a:p>
          <a:p>
            <a:pPr>
              <a:spcBef>
                <a:spcPts val="0"/>
              </a:spcBef>
              <a:spcAft>
                <a:spcPts val="1800"/>
              </a:spcAft>
            </a:pPr>
            <a:r>
              <a:rPr lang="en-US" sz="2000" dirty="0" smtClean="0"/>
              <a:t>Guiding the VHSCs</a:t>
            </a:r>
          </a:p>
          <a:p>
            <a:endParaRPr lang="en-US" dirty="0"/>
          </a:p>
        </p:txBody>
      </p:sp>
      <p:sp>
        <p:nvSpPr>
          <p:cNvPr id="3" name="Title 2"/>
          <p:cNvSpPr>
            <a:spLocks noGrp="1"/>
          </p:cNvSpPr>
          <p:nvPr>
            <p:ph type="title"/>
          </p:nvPr>
        </p:nvSpPr>
        <p:spPr/>
        <p:txBody>
          <a:bodyPr/>
          <a:lstStyle/>
          <a:p>
            <a:pPr algn="ctr"/>
            <a:r>
              <a:rPr lang="en-US" dirty="0" smtClean="0"/>
              <a:t>How can PRIs be engaged? </a:t>
            </a:r>
            <a:endParaRPr lang="en-US" dirty="0"/>
          </a:p>
        </p:txBody>
      </p:sp>
    </p:spTree>
    <p:extLst>
      <p:ext uri="{BB962C8B-B14F-4D97-AF65-F5344CB8AC3E}">
        <p14:creationId xmlns:p14="http://schemas.microsoft.com/office/powerpoint/2010/main" val="21302571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spcBef>
                <a:spcPts val="0"/>
              </a:spcBef>
              <a:spcAft>
                <a:spcPts val="1800"/>
              </a:spcAft>
            </a:pPr>
            <a:r>
              <a:rPr lang="en-US" sz="2000" dirty="0" smtClean="0"/>
              <a:t>Inclusion of education materials for formal and </a:t>
            </a:r>
            <a:r>
              <a:rPr lang="en-US" sz="2000" dirty="0" smtClean="0"/>
              <a:t>non-formal education</a:t>
            </a:r>
            <a:endParaRPr lang="en-US" sz="2000" dirty="0" smtClean="0"/>
          </a:p>
          <a:p>
            <a:pPr>
              <a:spcBef>
                <a:spcPts val="0"/>
              </a:spcBef>
              <a:spcAft>
                <a:spcPts val="1800"/>
              </a:spcAft>
            </a:pPr>
            <a:r>
              <a:rPr lang="en-US" sz="2000" dirty="0" smtClean="0"/>
              <a:t>Involvement of various agencies and all Zila Saksharata Samitis in IEC activities </a:t>
            </a:r>
          </a:p>
          <a:p>
            <a:pPr>
              <a:spcBef>
                <a:spcPts val="0"/>
              </a:spcBef>
              <a:spcAft>
                <a:spcPts val="1800"/>
              </a:spcAft>
            </a:pPr>
            <a:r>
              <a:rPr lang="en-US" sz="2000" dirty="0" smtClean="0"/>
              <a:t>Involving school teachers, health workers, and children for awareness programmes</a:t>
            </a:r>
          </a:p>
          <a:p>
            <a:pPr marL="44450" indent="0">
              <a:buNone/>
            </a:pPr>
            <a:endParaRPr lang="en-US" dirty="0"/>
          </a:p>
        </p:txBody>
      </p:sp>
      <p:sp>
        <p:nvSpPr>
          <p:cNvPr id="3" name="Title 2"/>
          <p:cNvSpPr>
            <a:spLocks noGrp="1"/>
          </p:cNvSpPr>
          <p:nvPr>
            <p:ph type="title"/>
          </p:nvPr>
        </p:nvSpPr>
        <p:spPr/>
        <p:txBody>
          <a:bodyPr/>
          <a:lstStyle/>
          <a:p>
            <a:pPr algn="ctr"/>
            <a:r>
              <a:rPr lang="en-US" dirty="0" smtClean="0"/>
              <a:t>Convergence with Education  Department</a:t>
            </a:r>
            <a:endParaRPr lang="en-US" dirty="0"/>
          </a:p>
        </p:txBody>
      </p:sp>
    </p:spTree>
    <p:extLst>
      <p:ext uri="{BB962C8B-B14F-4D97-AF65-F5344CB8AC3E}">
        <p14:creationId xmlns:p14="http://schemas.microsoft.com/office/powerpoint/2010/main" val="3818284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590800"/>
            <a:ext cx="6324600" cy="1645920"/>
          </a:xfrm>
        </p:spPr>
        <p:txBody>
          <a:bodyPr/>
          <a:lstStyle/>
          <a:p>
            <a:pPr algn="ctr"/>
            <a:r>
              <a:rPr lang="en-US" sz="3200" dirty="0" smtClean="0"/>
              <a:t>What can we jointly plan and implement to improve the status of people in Uttarakhand?</a:t>
            </a:r>
            <a:endParaRPr lang="en-US" sz="3200" dirty="0"/>
          </a:p>
        </p:txBody>
      </p:sp>
    </p:spTree>
    <p:extLst>
      <p:ext uri="{BB962C8B-B14F-4D97-AF65-F5344CB8AC3E}">
        <p14:creationId xmlns:p14="http://schemas.microsoft.com/office/powerpoint/2010/main" val="11481719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60375" y="3948113"/>
            <a:ext cx="6092825" cy="623887"/>
          </a:xfrm>
        </p:spPr>
        <p:txBody>
          <a:bodyPr/>
          <a:lstStyle/>
          <a:p>
            <a:pPr algn="ctr" eaLnBrk="1" fontAlgn="auto" hangingPunct="1">
              <a:spcAft>
                <a:spcPts val="0"/>
              </a:spcAft>
              <a:defRPr/>
            </a:pPr>
            <a:r>
              <a:rPr lang="en-US" sz="2400" dirty="0" smtClean="0"/>
              <a:t>www.healthpolicyproject.com</a:t>
            </a:r>
            <a:endParaRPr lang="en-US" sz="2400" dirty="0"/>
          </a:p>
        </p:txBody>
      </p:sp>
      <p:sp>
        <p:nvSpPr>
          <p:cNvPr id="3" name="Title 2"/>
          <p:cNvSpPr>
            <a:spLocks noGrp="1"/>
          </p:cNvSpPr>
          <p:nvPr>
            <p:ph type="title"/>
          </p:nvPr>
        </p:nvSpPr>
        <p:spPr>
          <a:xfrm>
            <a:off x="457200" y="2119313"/>
            <a:ext cx="6096000" cy="1828800"/>
          </a:xfrm>
        </p:spPr>
        <p:txBody>
          <a:bodyPr/>
          <a:lstStyle/>
          <a:p>
            <a:pPr algn="ctr" eaLnBrk="1" fontAlgn="auto" hangingPunct="1">
              <a:spcAft>
                <a:spcPts val="0"/>
              </a:spcAft>
              <a:defRPr/>
            </a:pPr>
            <a:r>
              <a:rPr lang="en-US" dirty="0" smtClean="0"/>
              <a:t>Thank You!</a:t>
            </a:r>
            <a:endParaRPr lang="en-US" dirty="0"/>
          </a:p>
        </p:txBody>
      </p:sp>
      <p:sp>
        <p:nvSpPr>
          <p:cNvPr id="37892" name="TextBox 3"/>
          <p:cNvSpPr txBox="1">
            <a:spLocks noChangeArrowheads="1"/>
          </p:cNvSpPr>
          <p:nvPr/>
        </p:nvSpPr>
        <p:spPr bwMode="auto">
          <a:xfrm>
            <a:off x="457200" y="5715000"/>
            <a:ext cx="60960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a:defRPr/>
            </a:pPr>
            <a:r>
              <a:rPr lang="en-US" sz="900" dirty="0" smtClean="0">
                <a:solidFill>
                  <a:schemeClr val="bg1"/>
                </a:solidFill>
                <a:latin typeface="+mn-lt"/>
              </a:rPr>
              <a:t>The Health Policy Project is a five-year cooperative agreement funded by the U.S. Agency for International Development (USAID) under Cooperative Agreement No. AID-OAA-A-10-00067, beginning September 30, 2010. It is implemented by Futures Group, the Centre for Development and Population Activities (CEDPA), Futures Institute, Partners in Population and Development Africa Regional Office (PPD ARO), Population Reference Bureau (PRB), Research Triangle Institute (RTI) International, and the White Ribbon Alliance for Safe Motherhood (WRA).</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6200" y="1719262"/>
            <a:ext cx="8839200" cy="4605338"/>
          </a:xfrm>
        </p:spPr>
        <p:txBody>
          <a:bodyPr>
            <a:normAutofit fontScale="92500" lnSpcReduction="10000"/>
          </a:bodyPr>
          <a:lstStyle/>
          <a:p>
            <a:pPr eaLnBrk="1" hangingPunct="1">
              <a:lnSpc>
                <a:spcPct val="110000"/>
              </a:lnSpc>
              <a:spcBef>
                <a:spcPts val="0"/>
              </a:spcBef>
              <a:spcAft>
                <a:spcPts val="600"/>
              </a:spcAft>
            </a:pPr>
            <a:r>
              <a:rPr lang="en-US" sz="2200" b="1" dirty="0"/>
              <a:t>Literacy</a:t>
            </a:r>
          </a:p>
          <a:p>
            <a:pPr lvl="1" eaLnBrk="1" hangingPunct="1">
              <a:lnSpc>
                <a:spcPct val="110000"/>
              </a:lnSpc>
              <a:spcBef>
                <a:spcPts val="0"/>
              </a:spcBef>
              <a:spcAft>
                <a:spcPts val="1800"/>
              </a:spcAft>
            </a:pPr>
            <a:r>
              <a:rPr lang="en-US" sz="1900" dirty="0"/>
              <a:t>Overall literacy 79.6% (</a:t>
            </a:r>
            <a:r>
              <a:rPr lang="en-US" sz="1900" dirty="0" smtClean="0"/>
              <a:t>male—88.3</a:t>
            </a:r>
            <a:r>
              <a:rPr lang="en-US" sz="1900" dirty="0"/>
              <a:t>%, </a:t>
            </a:r>
            <a:r>
              <a:rPr lang="en-US" sz="1900" dirty="0" smtClean="0"/>
              <a:t>female—70.7</a:t>
            </a:r>
            <a:r>
              <a:rPr lang="en-US" sz="1900" dirty="0"/>
              <a:t>%) </a:t>
            </a:r>
            <a:r>
              <a:rPr lang="en-US" sz="1500" dirty="0"/>
              <a:t>(Census, 2011</a:t>
            </a:r>
            <a:r>
              <a:rPr lang="en-US" sz="1500" dirty="0" smtClean="0"/>
              <a:t>)</a:t>
            </a:r>
            <a:endParaRPr lang="en-US" sz="1500" b="1" dirty="0"/>
          </a:p>
          <a:p>
            <a:pPr>
              <a:lnSpc>
                <a:spcPct val="110000"/>
              </a:lnSpc>
              <a:spcBef>
                <a:spcPts val="0"/>
              </a:spcBef>
              <a:spcAft>
                <a:spcPts val="600"/>
              </a:spcAft>
            </a:pPr>
            <a:r>
              <a:rPr lang="en-US" sz="2200" b="1" dirty="0"/>
              <a:t>Safe Drinking Water</a:t>
            </a:r>
          </a:p>
          <a:p>
            <a:pPr lvl="1">
              <a:lnSpc>
                <a:spcPct val="110000"/>
              </a:lnSpc>
              <a:spcBef>
                <a:spcPts val="0"/>
              </a:spcBef>
              <a:spcAft>
                <a:spcPts val="1800"/>
              </a:spcAft>
            </a:pPr>
            <a:r>
              <a:rPr lang="en-US" sz="1900" dirty="0"/>
              <a:t>87.7% of households have safe drinking water facility </a:t>
            </a:r>
            <a:r>
              <a:rPr lang="en-US" sz="1500" dirty="0"/>
              <a:t>(DLHS, 2007–08</a:t>
            </a:r>
            <a:r>
              <a:rPr lang="en-US" sz="1500" dirty="0" smtClean="0"/>
              <a:t>)</a:t>
            </a:r>
            <a:endParaRPr lang="en-US" sz="1500" dirty="0"/>
          </a:p>
          <a:p>
            <a:pPr>
              <a:lnSpc>
                <a:spcPct val="110000"/>
              </a:lnSpc>
              <a:spcBef>
                <a:spcPts val="0"/>
              </a:spcBef>
              <a:spcAft>
                <a:spcPts val="600"/>
              </a:spcAft>
            </a:pPr>
            <a:r>
              <a:rPr lang="en-US" sz="2200" b="1" dirty="0"/>
              <a:t>Toilet Facility </a:t>
            </a:r>
          </a:p>
          <a:p>
            <a:pPr lvl="1">
              <a:lnSpc>
                <a:spcPct val="110000"/>
              </a:lnSpc>
              <a:spcBef>
                <a:spcPts val="0"/>
              </a:spcBef>
              <a:spcAft>
                <a:spcPts val="1800"/>
              </a:spcAft>
            </a:pPr>
            <a:r>
              <a:rPr lang="en-US" sz="1900" dirty="0"/>
              <a:t>52.4% of households have toilet facility </a:t>
            </a:r>
            <a:r>
              <a:rPr lang="en-US" sz="1500" dirty="0"/>
              <a:t>(DLHS, </a:t>
            </a:r>
            <a:r>
              <a:rPr lang="en-US" sz="1500" dirty="0" smtClean="0"/>
              <a:t>2007–08</a:t>
            </a:r>
            <a:r>
              <a:rPr lang="en-US" sz="1500" dirty="0" smtClean="0"/>
              <a:t>)</a:t>
            </a:r>
            <a:endParaRPr lang="en-US" sz="1500" b="1" dirty="0" smtClean="0"/>
          </a:p>
          <a:p>
            <a:pPr eaLnBrk="1" hangingPunct="1">
              <a:lnSpc>
                <a:spcPct val="110000"/>
              </a:lnSpc>
              <a:spcBef>
                <a:spcPts val="0"/>
              </a:spcBef>
              <a:spcAft>
                <a:spcPts val="600"/>
              </a:spcAft>
            </a:pPr>
            <a:r>
              <a:rPr lang="en-US" sz="2200" b="1" dirty="0" smtClean="0"/>
              <a:t>Nutrition</a:t>
            </a:r>
          </a:p>
          <a:p>
            <a:pPr lvl="1" eaLnBrk="1" hangingPunct="1">
              <a:lnSpc>
                <a:spcPct val="110000"/>
              </a:lnSpc>
              <a:spcBef>
                <a:spcPts val="0"/>
              </a:spcBef>
              <a:spcAft>
                <a:spcPts val="600"/>
              </a:spcAft>
            </a:pPr>
            <a:r>
              <a:rPr lang="en-US" sz="1900" dirty="0" smtClean="0"/>
              <a:t>Children </a:t>
            </a:r>
            <a:r>
              <a:rPr lang="en-US" sz="1900" dirty="0"/>
              <a:t>underweight (0–3 </a:t>
            </a:r>
            <a:r>
              <a:rPr lang="en-US" sz="1900" dirty="0" smtClean="0"/>
              <a:t>years</a:t>
            </a:r>
            <a:r>
              <a:rPr lang="en-US" sz="1900" dirty="0"/>
              <a:t>) decreased from 42% </a:t>
            </a:r>
            <a:r>
              <a:rPr lang="en-US" sz="1500" dirty="0"/>
              <a:t>(</a:t>
            </a:r>
            <a:r>
              <a:rPr lang="en-US" sz="1500" dirty="0" smtClean="0"/>
              <a:t>NFHS, </a:t>
            </a:r>
            <a:r>
              <a:rPr lang="en-US" sz="1500" dirty="0"/>
              <a:t>1998–99</a:t>
            </a:r>
            <a:r>
              <a:rPr lang="en-US" sz="1500" dirty="0" smtClean="0"/>
              <a:t>) </a:t>
            </a:r>
            <a:r>
              <a:rPr lang="en-US" sz="1900" dirty="0"/>
              <a:t>to </a:t>
            </a:r>
            <a:r>
              <a:rPr lang="en-US" sz="1900" dirty="0" smtClean="0"/>
              <a:t>38% </a:t>
            </a:r>
            <a:r>
              <a:rPr lang="en-US" sz="1500" dirty="0"/>
              <a:t>(</a:t>
            </a:r>
            <a:r>
              <a:rPr lang="en-US" sz="1500" dirty="0" smtClean="0"/>
              <a:t>NFHS, </a:t>
            </a:r>
            <a:r>
              <a:rPr lang="en-US" sz="1500" dirty="0"/>
              <a:t>2005–06</a:t>
            </a:r>
            <a:r>
              <a:rPr lang="en-US" sz="1500" dirty="0" smtClean="0"/>
              <a:t>)</a:t>
            </a:r>
          </a:p>
          <a:p>
            <a:pPr lvl="1" eaLnBrk="1" hangingPunct="1">
              <a:lnSpc>
                <a:spcPct val="110000"/>
              </a:lnSpc>
              <a:spcBef>
                <a:spcPts val="0"/>
              </a:spcBef>
              <a:spcAft>
                <a:spcPts val="600"/>
              </a:spcAft>
            </a:pPr>
            <a:r>
              <a:rPr lang="en-US" sz="1900" dirty="0" smtClean="0"/>
              <a:t>29</a:t>
            </a:r>
            <a:r>
              <a:rPr lang="en-US" sz="1900" dirty="0"/>
              <a:t>% children in urban areas </a:t>
            </a:r>
            <a:r>
              <a:rPr lang="en-US" sz="1900" dirty="0" smtClean="0"/>
              <a:t>underweight, </a:t>
            </a:r>
            <a:r>
              <a:rPr lang="en-US" sz="1900" dirty="0"/>
              <a:t>as </a:t>
            </a:r>
            <a:r>
              <a:rPr lang="en-US" sz="1900" dirty="0" smtClean="0"/>
              <a:t>opposed to 41% </a:t>
            </a:r>
            <a:r>
              <a:rPr lang="en-US" sz="1900" dirty="0"/>
              <a:t>in rural areas </a:t>
            </a:r>
            <a:r>
              <a:rPr lang="en-US" sz="1500" dirty="0"/>
              <a:t>(</a:t>
            </a:r>
            <a:r>
              <a:rPr lang="en-US" sz="1500" dirty="0" smtClean="0"/>
              <a:t>NFHS, </a:t>
            </a:r>
            <a:r>
              <a:rPr lang="en-US" sz="1500" dirty="0"/>
              <a:t>2005–06</a:t>
            </a:r>
            <a:r>
              <a:rPr lang="en-US" sz="1500" dirty="0" smtClean="0"/>
              <a:t>)</a:t>
            </a:r>
            <a:endParaRPr lang="en-US" sz="1500" dirty="0"/>
          </a:p>
          <a:p>
            <a:pPr>
              <a:lnSpc>
                <a:spcPct val="110000"/>
              </a:lnSpc>
              <a:spcBef>
                <a:spcPts val="0"/>
              </a:spcBef>
              <a:spcAft>
                <a:spcPts val="600"/>
              </a:spcAft>
            </a:pPr>
            <a:endParaRPr lang="en-US" sz="2000" dirty="0"/>
          </a:p>
        </p:txBody>
      </p:sp>
      <p:sp>
        <p:nvSpPr>
          <p:cNvPr id="3" name="Title 2"/>
          <p:cNvSpPr>
            <a:spLocks noGrp="1"/>
          </p:cNvSpPr>
          <p:nvPr>
            <p:ph type="title"/>
          </p:nvPr>
        </p:nvSpPr>
        <p:spPr/>
        <p:txBody>
          <a:bodyPr/>
          <a:lstStyle/>
          <a:p>
            <a:pPr algn="ctr"/>
            <a:r>
              <a:rPr lang="en-US" dirty="0" smtClean="0"/>
              <a:t>Health and nutritional status: Uttarakhand</a:t>
            </a:r>
            <a:endParaRPr lang="en-US" dirty="0"/>
          </a:p>
        </p:txBody>
      </p:sp>
    </p:spTree>
    <p:extLst>
      <p:ext uri="{BB962C8B-B14F-4D97-AF65-F5344CB8AC3E}">
        <p14:creationId xmlns:p14="http://schemas.microsoft.com/office/powerpoint/2010/main" val="3041142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19262"/>
            <a:ext cx="8407400" cy="4833937"/>
          </a:xfrm>
        </p:spPr>
        <p:txBody>
          <a:bodyPr>
            <a:noAutofit/>
          </a:bodyPr>
          <a:lstStyle/>
          <a:p>
            <a:pPr eaLnBrk="1" hangingPunct="1">
              <a:spcBef>
                <a:spcPts val="0"/>
              </a:spcBef>
              <a:spcAft>
                <a:spcPts val="1800"/>
              </a:spcAft>
            </a:pPr>
            <a:r>
              <a:rPr lang="en-US" sz="2000" dirty="0" smtClean="0"/>
              <a:t>Children </a:t>
            </a:r>
            <a:r>
              <a:rPr lang="en-US" sz="2000" dirty="0"/>
              <a:t>wasted doubled from </a:t>
            </a:r>
            <a:r>
              <a:rPr lang="en-US" sz="2000" dirty="0" smtClean="0"/>
              <a:t>8% </a:t>
            </a:r>
            <a:r>
              <a:rPr lang="en-US" sz="2000" dirty="0"/>
              <a:t>to 16% between 1998–99 and 2005–6</a:t>
            </a:r>
          </a:p>
          <a:p>
            <a:pPr eaLnBrk="1" hangingPunct="1">
              <a:spcBef>
                <a:spcPts val="0"/>
              </a:spcBef>
              <a:spcAft>
                <a:spcPts val="1800"/>
              </a:spcAft>
            </a:pPr>
            <a:r>
              <a:rPr lang="en-US" sz="2000" dirty="0"/>
              <a:t>Children stunted decreased from 47% to 32% </a:t>
            </a:r>
            <a:r>
              <a:rPr lang="en-US" sz="1400" dirty="0"/>
              <a:t>(NFHS, 2005–06</a:t>
            </a:r>
            <a:r>
              <a:rPr lang="en-US" sz="1400" dirty="0" smtClean="0"/>
              <a:t>)</a:t>
            </a:r>
            <a:endParaRPr lang="en-US" sz="2000" dirty="0"/>
          </a:p>
          <a:p>
            <a:pPr eaLnBrk="1" hangingPunct="1">
              <a:spcBef>
                <a:spcPts val="0"/>
              </a:spcBef>
              <a:spcAft>
                <a:spcPts val="1800"/>
              </a:spcAft>
            </a:pPr>
            <a:r>
              <a:rPr lang="en-US" sz="2000" dirty="0"/>
              <a:t>62% of children (6–35 months) anemic </a:t>
            </a:r>
            <a:r>
              <a:rPr lang="en-US" sz="1400" dirty="0"/>
              <a:t>(NFHS, 2005–06</a:t>
            </a:r>
            <a:r>
              <a:rPr lang="en-US" sz="1400" dirty="0" smtClean="0"/>
              <a:t>)</a:t>
            </a:r>
          </a:p>
          <a:p>
            <a:pPr eaLnBrk="1" hangingPunct="1">
              <a:spcBef>
                <a:spcPts val="0"/>
              </a:spcBef>
              <a:spcAft>
                <a:spcPts val="1800"/>
              </a:spcAft>
            </a:pPr>
            <a:r>
              <a:rPr lang="en-US" sz="2000" dirty="0" smtClean="0"/>
              <a:t>26% women with </a:t>
            </a:r>
            <a:r>
              <a:rPr lang="en-US" sz="2000" dirty="0"/>
              <a:t>BMI below </a:t>
            </a:r>
            <a:r>
              <a:rPr lang="en-US" sz="2000" dirty="0" smtClean="0"/>
              <a:t>18.5 </a:t>
            </a:r>
            <a:r>
              <a:rPr lang="en-US" sz="1400" dirty="0" smtClean="0"/>
              <a:t>(NFHS, </a:t>
            </a:r>
            <a:r>
              <a:rPr lang="en-US" sz="1400" dirty="0"/>
              <a:t>2005–06</a:t>
            </a:r>
            <a:r>
              <a:rPr lang="en-US" sz="1400" dirty="0" smtClean="0"/>
              <a:t>)</a:t>
            </a:r>
            <a:endParaRPr lang="en-US" sz="1400" dirty="0"/>
          </a:p>
          <a:p>
            <a:pPr eaLnBrk="1" hangingPunct="1">
              <a:spcBef>
                <a:spcPts val="0"/>
              </a:spcBef>
              <a:spcAft>
                <a:spcPts val="1800"/>
              </a:spcAft>
            </a:pPr>
            <a:r>
              <a:rPr lang="en-US" sz="2000" dirty="0" smtClean="0"/>
              <a:t>45% </a:t>
            </a:r>
            <a:r>
              <a:rPr lang="en-US" sz="2000" dirty="0"/>
              <a:t>of </a:t>
            </a:r>
            <a:r>
              <a:rPr lang="en-US" sz="2000" dirty="0" smtClean="0"/>
              <a:t>pregnant women anemic </a:t>
            </a:r>
            <a:r>
              <a:rPr lang="en-US" sz="1400" dirty="0" smtClean="0"/>
              <a:t>(NHFS, </a:t>
            </a:r>
            <a:r>
              <a:rPr lang="en-US" sz="1400" dirty="0"/>
              <a:t>2005–06</a:t>
            </a:r>
            <a:r>
              <a:rPr lang="en-US" sz="1400" dirty="0" smtClean="0"/>
              <a:t>)</a:t>
            </a:r>
            <a:endParaRPr lang="en-US" sz="1400" dirty="0"/>
          </a:p>
          <a:p>
            <a:pPr eaLnBrk="1" hangingPunct="1">
              <a:spcBef>
                <a:spcPts val="0"/>
              </a:spcBef>
              <a:spcAft>
                <a:spcPts val="1800"/>
              </a:spcAft>
            </a:pPr>
            <a:r>
              <a:rPr lang="en-US" sz="2000" dirty="0" smtClean="0"/>
              <a:t>Severely malnourished </a:t>
            </a:r>
            <a:r>
              <a:rPr lang="en-US" sz="2000" dirty="0"/>
              <a:t>children highest in Haridwar (</a:t>
            </a:r>
            <a:r>
              <a:rPr lang="en-US" sz="2000" dirty="0" smtClean="0"/>
              <a:t>2,162), </a:t>
            </a:r>
            <a:r>
              <a:rPr lang="en-US" sz="2000" dirty="0"/>
              <a:t>followed by US Nagar (</a:t>
            </a:r>
            <a:r>
              <a:rPr lang="en-US" sz="2000" dirty="0" smtClean="0"/>
              <a:t>1,417</a:t>
            </a:r>
            <a:r>
              <a:rPr lang="en-US" sz="2000" dirty="0"/>
              <a:t>), Dehradun (739</a:t>
            </a:r>
            <a:r>
              <a:rPr lang="en-US" sz="2000" dirty="0" smtClean="0"/>
              <a:t>); </a:t>
            </a:r>
            <a:r>
              <a:rPr lang="en-US" sz="2000" dirty="0"/>
              <a:t>and lowest in Chamoli </a:t>
            </a:r>
            <a:r>
              <a:rPr lang="en-US" sz="2000" dirty="0" smtClean="0"/>
              <a:t>and Pithoragarh</a:t>
            </a:r>
            <a:r>
              <a:rPr lang="en-US" sz="2000" dirty="0"/>
              <a:t> </a:t>
            </a:r>
            <a:r>
              <a:rPr lang="en-US" sz="2000" dirty="0" smtClean="0"/>
              <a:t>(3) </a:t>
            </a:r>
            <a:r>
              <a:rPr lang="en-US" sz="1400" dirty="0"/>
              <a:t>(ICDS, 2011) </a:t>
            </a:r>
            <a:endParaRPr lang="en-US" sz="1400" dirty="0" smtClean="0"/>
          </a:p>
          <a:p>
            <a:pPr marL="44450" indent="0" eaLnBrk="1" hangingPunct="1">
              <a:spcBef>
                <a:spcPts val="0"/>
              </a:spcBef>
              <a:spcAft>
                <a:spcPts val="1800"/>
              </a:spcAft>
              <a:buNone/>
            </a:pPr>
            <a:endParaRPr lang="en-US" dirty="0"/>
          </a:p>
          <a:p>
            <a:endParaRPr lang="en-US" dirty="0"/>
          </a:p>
        </p:txBody>
      </p:sp>
      <p:sp>
        <p:nvSpPr>
          <p:cNvPr id="3" name="Title 2"/>
          <p:cNvSpPr>
            <a:spLocks noGrp="1"/>
          </p:cNvSpPr>
          <p:nvPr>
            <p:ph type="title"/>
          </p:nvPr>
        </p:nvSpPr>
        <p:spPr/>
        <p:txBody>
          <a:bodyPr/>
          <a:lstStyle/>
          <a:p>
            <a:pPr algn="ctr"/>
            <a:r>
              <a:rPr lang="en-US" dirty="0"/>
              <a:t>Health and </a:t>
            </a:r>
            <a:r>
              <a:rPr lang="en-US" dirty="0" smtClean="0"/>
              <a:t>nutritional status</a:t>
            </a:r>
            <a:r>
              <a:rPr lang="en-US" dirty="0"/>
              <a:t>: </a:t>
            </a:r>
            <a:r>
              <a:rPr lang="en-US" dirty="0" smtClean="0"/>
              <a:t>Uttarakhand</a:t>
            </a:r>
            <a:endParaRPr lang="en-US" dirty="0"/>
          </a:p>
        </p:txBody>
      </p:sp>
    </p:spTree>
    <p:extLst>
      <p:ext uri="{BB962C8B-B14F-4D97-AF65-F5344CB8AC3E}">
        <p14:creationId xmlns:p14="http://schemas.microsoft.com/office/powerpoint/2010/main" val="18695474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752600"/>
            <a:ext cx="8686800" cy="4724400"/>
          </a:xfrm>
        </p:spPr>
        <p:txBody>
          <a:bodyPr>
            <a:noAutofit/>
          </a:bodyPr>
          <a:lstStyle/>
          <a:p>
            <a:pPr marL="44450" indent="0">
              <a:spcBef>
                <a:spcPts val="0"/>
              </a:spcBef>
              <a:spcAft>
                <a:spcPts val="1800"/>
              </a:spcAft>
              <a:buNone/>
            </a:pPr>
            <a:r>
              <a:rPr lang="en-US" sz="2000" dirty="0" smtClean="0"/>
              <a:t>Convergence facilitates the coming together of different entities to work together for efficient service delivery.</a:t>
            </a:r>
          </a:p>
          <a:p>
            <a:pPr marL="44450" indent="0">
              <a:spcBef>
                <a:spcPts val="0"/>
              </a:spcBef>
              <a:spcAft>
                <a:spcPts val="1800"/>
              </a:spcAft>
              <a:buNone/>
            </a:pPr>
            <a:r>
              <a:rPr lang="en-US" sz="2000" b="1" dirty="0" smtClean="0"/>
              <a:t>Benefits </a:t>
            </a:r>
            <a:endParaRPr lang="en-US" sz="2000" b="1" dirty="0"/>
          </a:p>
          <a:p>
            <a:pPr>
              <a:spcBef>
                <a:spcPts val="0"/>
              </a:spcBef>
              <a:spcAft>
                <a:spcPts val="600"/>
              </a:spcAft>
            </a:pPr>
            <a:r>
              <a:rPr lang="en-US" sz="2000" dirty="0"/>
              <a:t>Time saving</a:t>
            </a:r>
          </a:p>
          <a:p>
            <a:pPr>
              <a:spcBef>
                <a:spcPts val="0"/>
              </a:spcBef>
              <a:spcAft>
                <a:spcPts val="600"/>
              </a:spcAft>
            </a:pPr>
            <a:r>
              <a:rPr lang="en-US" sz="2000" dirty="0" smtClean="0"/>
              <a:t>Helps </a:t>
            </a:r>
            <a:r>
              <a:rPr lang="en-US" sz="2000" dirty="0"/>
              <a:t>build rapport</a:t>
            </a:r>
          </a:p>
          <a:p>
            <a:pPr>
              <a:spcBef>
                <a:spcPts val="0"/>
              </a:spcBef>
              <a:spcAft>
                <a:spcPts val="600"/>
              </a:spcAft>
            </a:pPr>
            <a:r>
              <a:rPr lang="en-US" sz="2000" dirty="0" smtClean="0"/>
              <a:t>Increases </a:t>
            </a:r>
            <a:r>
              <a:rPr lang="en-US" sz="2000" dirty="0"/>
              <a:t>efficiency</a:t>
            </a:r>
          </a:p>
          <a:p>
            <a:pPr>
              <a:spcBef>
                <a:spcPts val="0"/>
              </a:spcBef>
              <a:spcAft>
                <a:spcPts val="600"/>
              </a:spcAft>
            </a:pPr>
            <a:r>
              <a:rPr lang="en-US" sz="2000" dirty="0" smtClean="0"/>
              <a:t>Reduces </a:t>
            </a:r>
            <a:r>
              <a:rPr lang="en-US" sz="2000" dirty="0"/>
              <a:t>workload</a:t>
            </a:r>
          </a:p>
          <a:p>
            <a:pPr>
              <a:spcBef>
                <a:spcPts val="0"/>
              </a:spcBef>
              <a:spcAft>
                <a:spcPts val="600"/>
              </a:spcAft>
            </a:pPr>
            <a:r>
              <a:rPr lang="en-US" sz="2000" dirty="0" smtClean="0"/>
              <a:t>Facilitates </a:t>
            </a:r>
            <a:r>
              <a:rPr lang="en-US" sz="2000" dirty="0"/>
              <a:t>sharing of ideas</a:t>
            </a:r>
          </a:p>
          <a:p>
            <a:pPr>
              <a:spcBef>
                <a:spcPts val="0"/>
              </a:spcBef>
              <a:spcAft>
                <a:spcPts val="600"/>
              </a:spcAft>
            </a:pPr>
            <a:r>
              <a:rPr lang="en-US" sz="2000" dirty="0" smtClean="0"/>
              <a:t>Leads </a:t>
            </a:r>
            <a:r>
              <a:rPr lang="en-US" sz="2000" dirty="0"/>
              <a:t>to improved health status of the community</a:t>
            </a:r>
          </a:p>
          <a:p>
            <a:endParaRPr lang="en-US" dirty="0"/>
          </a:p>
          <a:p>
            <a:pPr marL="44450" indent="0">
              <a:buNone/>
            </a:pPr>
            <a:endParaRPr lang="en-US" sz="2000" dirty="0"/>
          </a:p>
        </p:txBody>
      </p:sp>
      <p:sp>
        <p:nvSpPr>
          <p:cNvPr id="3" name="Title 2"/>
          <p:cNvSpPr>
            <a:spLocks noGrp="1"/>
          </p:cNvSpPr>
          <p:nvPr>
            <p:ph type="title"/>
          </p:nvPr>
        </p:nvSpPr>
        <p:spPr/>
        <p:txBody>
          <a:bodyPr/>
          <a:lstStyle/>
          <a:p>
            <a:pPr algn="ctr"/>
            <a:r>
              <a:rPr lang="en-US" dirty="0" smtClean="0"/>
              <a:t>Intersectoral convergence: An enabling opportunity under NRHM</a:t>
            </a:r>
            <a:endParaRPr lang="en-US" dirty="0"/>
          </a:p>
        </p:txBody>
      </p:sp>
    </p:spTree>
    <p:extLst>
      <p:ext uri="{BB962C8B-B14F-4D97-AF65-F5344CB8AC3E}">
        <p14:creationId xmlns:p14="http://schemas.microsoft.com/office/powerpoint/2010/main" val="42268130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2057400"/>
            <a:ext cx="8407400" cy="3005137"/>
          </a:xfrm>
        </p:spPr>
        <p:txBody>
          <a:bodyPr/>
          <a:lstStyle/>
          <a:p>
            <a:pPr>
              <a:spcBef>
                <a:spcPts val="0"/>
              </a:spcBef>
              <a:spcAft>
                <a:spcPts val="1800"/>
              </a:spcAft>
            </a:pPr>
            <a:r>
              <a:rPr lang="en-US" sz="2000" dirty="0" smtClean="0"/>
              <a:t>Department of Women and Child Development (WCD</a:t>
            </a:r>
            <a:r>
              <a:rPr lang="en-US" sz="2000" dirty="0" smtClean="0"/>
              <a:t>)</a:t>
            </a:r>
            <a:endParaRPr lang="en-US" sz="2000" dirty="0" smtClean="0"/>
          </a:p>
          <a:p>
            <a:pPr>
              <a:spcBef>
                <a:spcPts val="0"/>
              </a:spcBef>
              <a:spcAft>
                <a:spcPts val="1800"/>
              </a:spcAft>
            </a:pPr>
            <a:r>
              <a:rPr lang="en-US" sz="2000" dirty="0" smtClean="0"/>
              <a:t>Department of Water and </a:t>
            </a:r>
            <a:r>
              <a:rPr lang="en-US" sz="2000" dirty="0" smtClean="0"/>
              <a:t>Sanitation</a:t>
            </a:r>
            <a:endParaRPr lang="en-US" sz="2000" dirty="0" smtClean="0"/>
          </a:p>
          <a:p>
            <a:pPr>
              <a:spcBef>
                <a:spcPts val="0"/>
              </a:spcBef>
              <a:spcAft>
                <a:spcPts val="1800"/>
              </a:spcAft>
            </a:pPr>
            <a:r>
              <a:rPr lang="en-US" sz="2000" dirty="0" smtClean="0"/>
              <a:t>Department of Education </a:t>
            </a:r>
          </a:p>
          <a:p>
            <a:pPr>
              <a:spcBef>
                <a:spcPts val="0"/>
              </a:spcBef>
              <a:spcAft>
                <a:spcPts val="1800"/>
              </a:spcAft>
            </a:pPr>
            <a:r>
              <a:rPr lang="en-US" sz="2000" dirty="0" smtClean="0"/>
              <a:t>National Blindness Control </a:t>
            </a:r>
            <a:r>
              <a:rPr lang="en-US" sz="2000" dirty="0" err="1" smtClean="0"/>
              <a:t>Programme</a:t>
            </a:r>
            <a:endParaRPr lang="en-US" sz="2000" dirty="0"/>
          </a:p>
          <a:p>
            <a:pPr>
              <a:spcBef>
                <a:spcPts val="0"/>
              </a:spcBef>
              <a:spcAft>
                <a:spcPts val="1800"/>
              </a:spcAft>
            </a:pPr>
            <a:r>
              <a:rPr lang="en-US" sz="2000" dirty="0" smtClean="0"/>
              <a:t>Panchyati Raj Institutions (PRIs)</a:t>
            </a:r>
          </a:p>
          <a:p>
            <a:pPr marL="365125" lvl="1" indent="0">
              <a:buNone/>
            </a:pPr>
            <a:endParaRPr lang="en-US" dirty="0"/>
          </a:p>
        </p:txBody>
      </p:sp>
      <p:sp>
        <p:nvSpPr>
          <p:cNvPr id="3" name="Title 2"/>
          <p:cNvSpPr>
            <a:spLocks noGrp="1"/>
          </p:cNvSpPr>
          <p:nvPr>
            <p:ph type="title"/>
          </p:nvPr>
        </p:nvSpPr>
        <p:spPr/>
        <p:txBody>
          <a:bodyPr/>
          <a:lstStyle/>
          <a:p>
            <a:pPr algn="ctr"/>
            <a:r>
              <a:rPr lang="en-US" dirty="0" smtClean="0"/>
              <a:t>Intersectoral Convergence envisaged with…</a:t>
            </a:r>
            <a:endParaRPr lang="en-US" dirty="0"/>
          </a:p>
        </p:txBody>
      </p:sp>
    </p:spTree>
    <p:extLst>
      <p:ext uri="{BB962C8B-B14F-4D97-AF65-F5344CB8AC3E}">
        <p14:creationId xmlns:p14="http://schemas.microsoft.com/office/powerpoint/2010/main" val="19375732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spcBef>
                <a:spcPts val="0"/>
              </a:spcBef>
              <a:spcAft>
                <a:spcPts val="1800"/>
              </a:spcAft>
            </a:pPr>
            <a:r>
              <a:rPr lang="en-US" sz="2000" dirty="0" smtClean="0"/>
              <a:t>Leadership and </a:t>
            </a:r>
            <a:r>
              <a:rPr lang="en-US" sz="2000" dirty="0" smtClean="0"/>
              <a:t>willingness</a:t>
            </a:r>
            <a:endParaRPr lang="en-US" sz="2000" dirty="0" smtClean="0"/>
          </a:p>
          <a:p>
            <a:pPr>
              <a:spcBef>
                <a:spcPts val="0"/>
              </a:spcBef>
              <a:spcAft>
                <a:spcPts val="1800"/>
              </a:spcAft>
            </a:pPr>
            <a:r>
              <a:rPr lang="en-US" sz="2000" dirty="0" smtClean="0"/>
              <a:t>Policies </a:t>
            </a:r>
          </a:p>
          <a:p>
            <a:pPr>
              <a:spcBef>
                <a:spcPts val="0"/>
              </a:spcBef>
              <a:spcAft>
                <a:spcPts val="1800"/>
              </a:spcAft>
            </a:pPr>
            <a:r>
              <a:rPr lang="en-US" sz="2000" dirty="0" smtClean="0"/>
              <a:t>Sharing common visions and </a:t>
            </a:r>
            <a:r>
              <a:rPr lang="en-US" sz="2000" dirty="0" smtClean="0"/>
              <a:t>perspective</a:t>
            </a:r>
            <a:endParaRPr lang="en-US" sz="2000" dirty="0" smtClean="0"/>
          </a:p>
          <a:p>
            <a:pPr>
              <a:spcBef>
                <a:spcPts val="0"/>
              </a:spcBef>
              <a:spcAft>
                <a:spcPts val="1800"/>
              </a:spcAft>
            </a:pPr>
            <a:r>
              <a:rPr lang="en-US" sz="2000" dirty="0" smtClean="0"/>
              <a:t>Defining roles and responsibilities </a:t>
            </a:r>
          </a:p>
          <a:p>
            <a:pPr>
              <a:spcBef>
                <a:spcPts val="0"/>
              </a:spcBef>
              <a:spcAft>
                <a:spcPts val="1800"/>
              </a:spcAft>
            </a:pPr>
            <a:r>
              <a:rPr lang="en-US" sz="2000" dirty="0" smtClean="0"/>
              <a:t>Identifying </a:t>
            </a:r>
            <a:r>
              <a:rPr lang="en-US" sz="2000" dirty="0" smtClean="0"/>
              <a:t>strategies and activities</a:t>
            </a:r>
          </a:p>
          <a:p>
            <a:pPr>
              <a:spcBef>
                <a:spcPts val="0"/>
              </a:spcBef>
              <a:spcAft>
                <a:spcPts val="1800"/>
              </a:spcAft>
            </a:pPr>
            <a:r>
              <a:rPr lang="en-US" sz="2000" dirty="0" smtClean="0"/>
              <a:t>Joint </a:t>
            </a:r>
            <a:r>
              <a:rPr lang="en-US" sz="2000" dirty="0" smtClean="0"/>
              <a:t>monitoring </a:t>
            </a:r>
          </a:p>
          <a:p>
            <a:pPr>
              <a:spcBef>
                <a:spcPts val="0"/>
              </a:spcBef>
              <a:spcAft>
                <a:spcPts val="1800"/>
              </a:spcAft>
            </a:pPr>
            <a:r>
              <a:rPr lang="en-US" sz="2000" dirty="0" smtClean="0"/>
              <a:t>Taking </a:t>
            </a:r>
            <a:r>
              <a:rPr lang="en-US" sz="2000" dirty="0" smtClean="0"/>
              <a:t>remedial measures in case of coordination- related issues </a:t>
            </a:r>
            <a:endParaRPr lang="en-US" sz="2000" dirty="0"/>
          </a:p>
        </p:txBody>
      </p:sp>
      <p:sp>
        <p:nvSpPr>
          <p:cNvPr id="3" name="Title 2"/>
          <p:cNvSpPr>
            <a:spLocks noGrp="1"/>
          </p:cNvSpPr>
          <p:nvPr>
            <p:ph type="title"/>
          </p:nvPr>
        </p:nvSpPr>
        <p:spPr/>
        <p:txBody>
          <a:bodyPr/>
          <a:lstStyle/>
          <a:p>
            <a:pPr algn="ctr"/>
            <a:r>
              <a:rPr lang="en-US" dirty="0" smtClean="0"/>
              <a:t>What is needed for convergence?</a:t>
            </a:r>
            <a:endParaRPr lang="en-US" dirty="0"/>
          </a:p>
        </p:txBody>
      </p:sp>
    </p:spTree>
    <p:extLst>
      <p:ext uri="{BB962C8B-B14F-4D97-AF65-F5344CB8AC3E}">
        <p14:creationId xmlns:p14="http://schemas.microsoft.com/office/powerpoint/2010/main" val="16984276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19262"/>
            <a:ext cx="8407400" cy="4910137"/>
          </a:xfrm>
        </p:spPr>
        <p:txBody>
          <a:bodyPr>
            <a:normAutofit/>
          </a:bodyPr>
          <a:lstStyle/>
          <a:p>
            <a:pPr>
              <a:spcBef>
                <a:spcPts val="0"/>
              </a:spcBef>
              <a:spcAft>
                <a:spcPts val="600"/>
              </a:spcAft>
            </a:pPr>
            <a:r>
              <a:rPr lang="en-US" sz="2000" b="1" dirty="0" smtClean="0">
                <a:solidFill>
                  <a:srgbClr val="0070C0"/>
                </a:solidFill>
              </a:rPr>
              <a:t>Women and child health</a:t>
            </a:r>
          </a:p>
          <a:p>
            <a:pPr lvl="1">
              <a:spcBef>
                <a:spcPts val="0"/>
              </a:spcBef>
              <a:spcAft>
                <a:spcPts val="1800"/>
              </a:spcAft>
            </a:pPr>
            <a:r>
              <a:rPr lang="en-US" sz="1800" dirty="0" smtClean="0"/>
              <a:t>Mobilisation of women, adolescents, and children, and provision of quality health education at the village level. </a:t>
            </a:r>
          </a:p>
          <a:p>
            <a:pPr>
              <a:spcBef>
                <a:spcPts val="0"/>
              </a:spcBef>
              <a:spcAft>
                <a:spcPts val="600"/>
              </a:spcAft>
            </a:pPr>
            <a:r>
              <a:rPr lang="en-US" sz="2000" b="1" dirty="0" smtClean="0">
                <a:solidFill>
                  <a:srgbClr val="0070C0"/>
                </a:solidFill>
              </a:rPr>
              <a:t>Women’s empowerment, gender and equity</a:t>
            </a:r>
            <a:endParaRPr lang="en-US" sz="2000" dirty="0" smtClean="0"/>
          </a:p>
          <a:p>
            <a:pPr lvl="1">
              <a:spcBef>
                <a:spcPts val="0"/>
              </a:spcBef>
              <a:spcAft>
                <a:spcPts val="1800"/>
              </a:spcAft>
            </a:pPr>
            <a:r>
              <a:rPr lang="en-US" sz="1800" dirty="0" smtClean="0"/>
              <a:t>Involving women’s groups (in areas such as prevention of early child marriages, PNDT, awareness and action against girl child elimination, domestic violence</a:t>
            </a:r>
            <a:r>
              <a:rPr lang="en-US" sz="1800" dirty="0" smtClean="0"/>
              <a:t>).</a:t>
            </a:r>
            <a:endParaRPr lang="en-US" sz="1800" dirty="0" smtClean="0"/>
          </a:p>
          <a:p>
            <a:pPr>
              <a:spcBef>
                <a:spcPts val="0"/>
              </a:spcBef>
              <a:spcAft>
                <a:spcPts val="600"/>
              </a:spcAft>
            </a:pPr>
            <a:r>
              <a:rPr lang="en-US" sz="2000" b="1" dirty="0" smtClean="0">
                <a:solidFill>
                  <a:srgbClr val="0070C0"/>
                </a:solidFill>
              </a:rPr>
              <a:t>Nutrition </a:t>
            </a:r>
            <a:r>
              <a:rPr lang="en-US" sz="2000" b="1" dirty="0" smtClean="0">
                <a:solidFill>
                  <a:srgbClr val="0070C0"/>
                </a:solidFill>
              </a:rPr>
              <a:t>and health</a:t>
            </a:r>
          </a:p>
          <a:p>
            <a:pPr lvl="1">
              <a:spcBef>
                <a:spcPts val="0"/>
              </a:spcBef>
              <a:spcAft>
                <a:spcPts val="600"/>
              </a:spcAft>
            </a:pPr>
            <a:r>
              <a:rPr lang="en-US" sz="1800" dirty="0" smtClean="0"/>
              <a:t>BCC strategies; IEC materials and messages; operational strategies for joint planning at village, block, and district levels</a:t>
            </a:r>
            <a:r>
              <a:rPr lang="en-US" sz="1800" dirty="0" smtClean="0"/>
              <a:t>.</a:t>
            </a:r>
            <a:endParaRPr lang="en-US" sz="1800" dirty="0" smtClean="0"/>
          </a:p>
          <a:p>
            <a:pPr>
              <a:spcBef>
                <a:spcPts val="0"/>
              </a:spcBef>
              <a:spcAft>
                <a:spcPts val="600"/>
              </a:spcAft>
            </a:pPr>
            <a:endParaRPr lang="en-US" dirty="0" smtClean="0"/>
          </a:p>
          <a:p>
            <a:pPr>
              <a:spcBef>
                <a:spcPts val="0"/>
              </a:spcBef>
              <a:spcAft>
                <a:spcPts val="600"/>
              </a:spcAft>
            </a:pPr>
            <a:endParaRPr lang="en-US" dirty="0"/>
          </a:p>
        </p:txBody>
      </p:sp>
      <p:sp>
        <p:nvSpPr>
          <p:cNvPr id="3" name="Title 2"/>
          <p:cNvSpPr>
            <a:spLocks noGrp="1"/>
          </p:cNvSpPr>
          <p:nvPr>
            <p:ph type="title"/>
          </p:nvPr>
        </p:nvSpPr>
        <p:spPr/>
        <p:txBody>
          <a:bodyPr/>
          <a:lstStyle/>
          <a:p>
            <a:pPr algn="ctr"/>
            <a:r>
              <a:rPr lang="en-US" dirty="0"/>
              <a:t>Areas of convergence between WCD and Health Department</a:t>
            </a:r>
          </a:p>
        </p:txBody>
      </p:sp>
    </p:spTree>
    <p:extLst>
      <p:ext uri="{BB962C8B-B14F-4D97-AF65-F5344CB8AC3E}">
        <p14:creationId xmlns:p14="http://schemas.microsoft.com/office/powerpoint/2010/main" val="22633823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spcBef>
                <a:spcPts val="0"/>
              </a:spcBef>
              <a:spcAft>
                <a:spcPts val="600"/>
              </a:spcAft>
            </a:pPr>
            <a:r>
              <a:rPr lang="en-US" sz="2000" dirty="0" smtClean="0"/>
              <a:t>Addressing </a:t>
            </a:r>
          </a:p>
          <a:p>
            <a:pPr lvl="1">
              <a:spcBef>
                <a:spcPts val="0"/>
              </a:spcBef>
              <a:spcAft>
                <a:spcPts val="600"/>
              </a:spcAft>
            </a:pPr>
            <a:r>
              <a:rPr lang="en-US" sz="1800" dirty="0" smtClean="0"/>
              <a:t>Low birthweight</a:t>
            </a:r>
          </a:p>
          <a:p>
            <a:pPr lvl="1">
              <a:spcBef>
                <a:spcPts val="0"/>
              </a:spcBef>
              <a:spcAft>
                <a:spcPts val="600"/>
              </a:spcAft>
            </a:pPr>
            <a:r>
              <a:rPr lang="en-US" sz="1800" dirty="0" smtClean="0"/>
              <a:t>IMR, high morbidity and under-nutrition during infancy</a:t>
            </a:r>
          </a:p>
          <a:p>
            <a:pPr lvl="1">
              <a:spcBef>
                <a:spcPts val="0"/>
              </a:spcBef>
              <a:spcAft>
                <a:spcPts val="600"/>
              </a:spcAft>
            </a:pPr>
            <a:r>
              <a:rPr lang="en-US" sz="1800" dirty="0" smtClean="0"/>
              <a:t>Under-five mortality rates and high under-nutrition rates</a:t>
            </a:r>
          </a:p>
          <a:p>
            <a:pPr lvl="1">
              <a:spcBef>
                <a:spcPts val="0"/>
              </a:spcBef>
              <a:spcAft>
                <a:spcPts val="600"/>
              </a:spcAft>
            </a:pPr>
            <a:r>
              <a:rPr lang="en-US" sz="1800" dirty="0" smtClean="0"/>
              <a:t>Anemia</a:t>
            </a:r>
          </a:p>
          <a:p>
            <a:pPr lvl="1">
              <a:spcBef>
                <a:spcPts val="0"/>
              </a:spcBef>
              <a:spcAft>
                <a:spcPts val="600"/>
              </a:spcAft>
            </a:pPr>
            <a:r>
              <a:rPr lang="en-US" sz="1800" dirty="0" smtClean="0"/>
              <a:t>Ensure universal assess to iodised salt</a:t>
            </a:r>
          </a:p>
          <a:p>
            <a:pPr lvl="1">
              <a:spcBef>
                <a:spcPts val="0"/>
              </a:spcBef>
              <a:spcAft>
                <a:spcPts val="600"/>
              </a:spcAft>
            </a:pPr>
            <a:r>
              <a:rPr lang="en-US" sz="1800" dirty="0" smtClean="0"/>
              <a:t>Tackle over-nutrition and disease risks</a:t>
            </a:r>
          </a:p>
          <a:p>
            <a:pPr marL="365125" lvl="1" indent="0">
              <a:spcBef>
                <a:spcPts val="0"/>
              </a:spcBef>
              <a:spcAft>
                <a:spcPts val="600"/>
              </a:spcAft>
              <a:buNone/>
            </a:pPr>
            <a:r>
              <a:rPr lang="en-US" dirty="0" smtClean="0"/>
              <a:t> </a:t>
            </a:r>
          </a:p>
          <a:p>
            <a:pPr lvl="1">
              <a:spcBef>
                <a:spcPts val="0"/>
              </a:spcBef>
              <a:spcAft>
                <a:spcPts val="600"/>
              </a:spcAft>
            </a:pPr>
            <a:endParaRPr lang="en-US" dirty="0" smtClean="0"/>
          </a:p>
          <a:p>
            <a:pPr lvl="1">
              <a:spcBef>
                <a:spcPts val="0"/>
              </a:spcBef>
              <a:spcAft>
                <a:spcPts val="600"/>
              </a:spcAft>
            </a:pPr>
            <a:endParaRPr lang="en-US" b="1" dirty="0" smtClean="0"/>
          </a:p>
          <a:p>
            <a:pPr marL="365125" lvl="1" indent="0">
              <a:spcBef>
                <a:spcPts val="0"/>
              </a:spcBef>
              <a:spcAft>
                <a:spcPts val="600"/>
              </a:spcAft>
              <a:buNone/>
            </a:pPr>
            <a:endParaRPr lang="en-US" dirty="0"/>
          </a:p>
        </p:txBody>
      </p:sp>
      <p:sp>
        <p:nvSpPr>
          <p:cNvPr id="3" name="Title 2"/>
          <p:cNvSpPr>
            <a:spLocks noGrp="1"/>
          </p:cNvSpPr>
          <p:nvPr>
            <p:ph type="title"/>
          </p:nvPr>
        </p:nvSpPr>
        <p:spPr/>
        <p:txBody>
          <a:bodyPr/>
          <a:lstStyle/>
          <a:p>
            <a:pPr algn="ctr"/>
            <a:r>
              <a:rPr lang="en-US" dirty="0" smtClean="0"/>
              <a:t>Common issues between Health and Women and Child Departments</a:t>
            </a:r>
            <a:endParaRPr lang="en-US" dirty="0"/>
          </a:p>
        </p:txBody>
      </p:sp>
    </p:spTree>
    <p:extLst>
      <p:ext uri="{BB962C8B-B14F-4D97-AF65-F5344CB8AC3E}">
        <p14:creationId xmlns:p14="http://schemas.microsoft.com/office/powerpoint/2010/main" val="15417614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676400"/>
            <a:ext cx="8839200" cy="5029200"/>
          </a:xfrm>
        </p:spPr>
        <p:txBody>
          <a:bodyPr>
            <a:normAutofit/>
          </a:bodyPr>
          <a:lstStyle/>
          <a:p>
            <a:pPr>
              <a:spcBef>
                <a:spcPts val="0"/>
              </a:spcBef>
              <a:spcAft>
                <a:spcPts val="600"/>
              </a:spcAft>
            </a:pPr>
            <a:r>
              <a:rPr lang="en-US" sz="2000" b="1" dirty="0" smtClean="0"/>
              <a:t>Safe </a:t>
            </a:r>
            <a:r>
              <a:rPr lang="en-US" sz="2000" b="1" dirty="0"/>
              <a:t>abortion </a:t>
            </a:r>
            <a:r>
              <a:rPr lang="en-US" sz="2000" b="1" dirty="0" smtClean="0"/>
              <a:t>service</a:t>
            </a:r>
            <a:endParaRPr lang="en-US" sz="2000" b="1" dirty="0"/>
          </a:p>
          <a:p>
            <a:pPr lvl="1">
              <a:spcBef>
                <a:spcPts val="0"/>
              </a:spcBef>
              <a:spcAft>
                <a:spcPts val="600"/>
              </a:spcAft>
            </a:pPr>
            <a:r>
              <a:rPr lang="en-US" sz="1800" dirty="0"/>
              <a:t>AWW </a:t>
            </a:r>
            <a:r>
              <a:rPr lang="en-US" sz="1800" dirty="0" smtClean="0"/>
              <a:t>and </a:t>
            </a:r>
            <a:r>
              <a:rPr lang="en-US" sz="1800" dirty="0"/>
              <a:t>ASHA may help in safe abortion services</a:t>
            </a:r>
          </a:p>
          <a:p>
            <a:pPr lvl="1">
              <a:spcBef>
                <a:spcPts val="0"/>
              </a:spcBef>
              <a:spcAft>
                <a:spcPts val="1800"/>
              </a:spcAft>
            </a:pPr>
            <a:r>
              <a:rPr lang="en-US" sz="1800" dirty="0"/>
              <a:t>ANM can refer to facilities for MTP </a:t>
            </a:r>
            <a:r>
              <a:rPr lang="en-US" sz="1800" dirty="0" smtClean="0"/>
              <a:t>and contraception</a:t>
            </a:r>
          </a:p>
          <a:p>
            <a:pPr>
              <a:spcBef>
                <a:spcPts val="0"/>
              </a:spcBef>
              <a:spcAft>
                <a:spcPts val="600"/>
              </a:spcAft>
            </a:pPr>
            <a:r>
              <a:rPr lang="en-US" sz="2000" b="1" dirty="0" smtClean="0"/>
              <a:t>Antenatal care</a:t>
            </a:r>
          </a:p>
          <a:p>
            <a:pPr lvl="1">
              <a:spcBef>
                <a:spcPts val="0"/>
              </a:spcBef>
              <a:spcAft>
                <a:spcPts val="600"/>
              </a:spcAft>
            </a:pPr>
            <a:r>
              <a:rPr lang="en-US" sz="1800" dirty="0" smtClean="0"/>
              <a:t>ANM provides ANC</a:t>
            </a:r>
          </a:p>
          <a:p>
            <a:pPr lvl="1">
              <a:spcBef>
                <a:spcPts val="0"/>
              </a:spcBef>
              <a:spcAft>
                <a:spcPts val="1800"/>
              </a:spcAft>
            </a:pPr>
            <a:r>
              <a:rPr lang="en-US" sz="1800" dirty="0" smtClean="0"/>
              <a:t>AWW provides food supplements to pregnant women</a:t>
            </a:r>
          </a:p>
          <a:p>
            <a:pPr>
              <a:spcBef>
                <a:spcPts val="0"/>
              </a:spcBef>
              <a:spcAft>
                <a:spcPts val="600"/>
              </a:spcAft>
            </a:pPr>
            <a:r>
              <a:rPr lang="en-US" sz="2000" b="1" dirty="0" smtClean="0"/>
              <a:t>Convergence on health and nutrition days</a:t>
            </a:r>
          </a:p>
          <a:p>
            <a:pPr lvl="1">
              <a:spcBef>
                <a:spcPts val="0"/>
              </a:spcBef>
              <a:spcAft>
                <a:spcPts val="600"/>
              </a:spcAft>
            </a:pPr>
            <a:r>
              <a:rPr lang="en-US" sz="1800" dirty="0" smtClean="0"/>
              <a:t>ANM and ASHA can bring all pregnant women to AWC and weigh them</a:t>
            </a:r>
          </a:p>
          <a:p>
            <a:pPr lvl="1">
              <a:spcBef>
                <a:spcPts val="0"/>
              </a:spcBef>
              <a:spcAft>
                <a:spcPts val="600"/>
              </a:spcAft>
            </a:pPr>
            <a:r>
              <a:rPr lang="en-US" sz="1800" dirty="0" smtClean="0"/>
              <a:t>Decision regarding place of delivery </a:t>
            </a:r>
          </a:p>
          <a:p>
            <a:pPr lvl="1">
              <a:spcBef>
                <a:spcPts val="0"/>
              </a:spcBef>
              <a:spcAft>
                <a:spcPts val="600"/>
              </a:spcAft>
            </a:pPr>
            <a:r>
              <a:rPr lang="en-US" sz="1800" dirty="0"/>
              <a:t>ASHA can help women to access emergency care in complications during delivery</a:t>
            </a:r>
          </a:p>
          <a:p>
            <a:pPr lvl="1">
              <a:spcBef>
                <a:spcPts val="0"/>
              </a:spcBef>
              <a:spcAft>
                <a:spcPts val="600"/>
              </a:spcAft>
            </a:pPr>
            <a:r>
              <a:rPr lang="en-US" sz="1800" dirty="0"/>
              <a:t>Identifying </a:t>
            </a:r>
            <a:r>
              <a:rPr lang="en-US" sz="1800" dirty="0" smtClean="0"/>
              <a:t>low-birthweight </a:t>
            </a:r>
            <a:r>
              <a:rPr lang="en-US" sz="1800" dirty="0"/>
              <a:t>babies (less than 2 kgs) and refer them to CHC</a:t>
            </a:r>
          </a:p>
          <a:p>
            <a:pPr lvl="1">
              <a:spcBef>
                <a:spcPts val="0"/>
              </a:spcBef>
              <a:spcAft>
                <a:spcPts val="600"/>
              </a:spcAft>
            </a:pPr>
            <a:endParaRPr lang="en-US" dirty="0"/>
          </a:p>
          <a:p>
            <a:pPr marL="273050" lvl="1" indent="-228600">
              <a:spcBef>
                <a:spcPts val="0"/>
              </a:spcBef>
              <a:spcAft>
                <a:spcPts val="600"/>
              </a:spcAft>
              <a:buClr>
                <a:srgbClr val="007DC5"/>
              </a:buClr>
              <a:buFont typeface="Wingdings 2" pitchFamily="18" charset="2"/>
              <a:buChar char=""/>
            </a:pPr>
            <a:endParaRPr lang="en-US" b="1" dirty="0" smtClean="0"/>
          </a:p>
          <a:p>
            <a:pPr>
              <a:spcBef>
                <a:spcPts val="0"/>
              </a:spcBef>
              <a:spcAft>
                <a:spcPts val="600"/>
              </a:spcAft>
            </a:pPr>
            <a:endParaRPr lang="en-US" sz="2000" dirty="0"/>
          </a:p>
        </p:txBody>
      </p:sp>
      <p:sp>
        <p:nvSpPr>
          <p:cNvPr id="3" name="Title 2"/>
          <p:cNvSpPr>
            <a:spLocks noGrp="1"/>
          </p:cNvSpPr>
          <p:nvPr>
            <p:ph type="title"/>
          </p:nvPr>
        </p:nvSpPr>
        <p:spPr/>
        <p:txBody>
          <a:bodyPr/>
          <a:lstStyle/>
          <a:p>
            <a:pPr lvl="1" algn="ctr"/>
            <a:r>
              <a:rPr lang="en-US" dirty="0"/>
              <a:t>Synergy </a:t>
            </a:r>
            <a:r>
              <a:rPr lang="en-US" dirty="0" smtClean="0"/>
              <a:t>between </a:t>
            </a:r>
            <a:r>
              <a:rPr lang="en-US" dirty="0"/>
              <a:t>ANM, </a:t>
            </a:r>
            <a:r>
              <a:rPr lang="en-US" dirty="0" smtClean="0"/>
              <a:t>ASHA, and AWW</a:t>
            </a:r>
            <a:r>
              <a:rPr lang="en-US" dirty="0"/>
              <a:t/>
            </a:r>
            <a:br>
              <a:rPr lang="en-US" dirty="0"/>
            </a:br>
            <a:endParaRPr lang="en-US" dirty="0"/>
          </a:p>
        </p:txBody>
      </p:sp>
    </p:spTree>
    <p:extLst>
      <p:ext uri="{BB962C8B-B14F-4D97-AF65-F5344CB8AC3E}">
        <p14:creationId xmlns:p14="http://schemas.microsoft.com/office/powerpoint/2010/main" val="381853956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1">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txDef>
      <a:spPr>
        <a:noFill/>
      </a:spPr>
      <a:bodyPr wrap="square" rtlCol="0">
        <a:spAutoFit/>
      </a:bodyPr>
      <a:lstStyle>
        <a:defPPr>
          <a:defRPr dirty="0">
            <a:latin typeface="+mn-lt"/>
          </a:defRPr>
        </a:defPPr>
      </a:lstStyle>
    </a:txDef>
  </a:objectDefaults>
  <a:extraClrSchemeLst/>
</a:theme>
</file>

<file path=ppt/theme/theme2.xml><?xml version="1.0" encoding="utf-8"?>
<a:theme xmlns:a="http://schemas.openxmlformats.org/drawingml/2006/main" name="Grid 2">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Grid 3">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Grid 4">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5.xml><?xml version="1.0" encoding="utf-8"?>
<a:theme xmlns:a="http://schemas.openxmlformats.org/drawingml/2006/main" name="Grid 5">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6.xml><?xml version="1.0" encoding="utf-8"?>
<a:theme xmlns:a="http://schemas.openxmlformats.org/drawingml/2006/main" name="Grid 6">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HPP Fonts">
      <a:majorFont>
        <a:latin typeface="Century Gothic"/>
        <a:ea typeface=""/>
        <a:cs typeface=""/>
      </a:majorFont>
      <a:minorFont>
        <a:latin typeface="Arial"/>
        <a:ea typeface=""/>
        <a:cs typeface=""/>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txDef>
      <a:spPr>
        <a:noFill/>
      </a:spPr>
      <a:bodyPr wrap="square" rtlCol="0">
        <a:spAutoFit/>
      </a:bodyPr>
      <a:lstStyle>
        <a:defPPr>
          <a:defRPr dirty="0">
            <a:latin typeface="+mn-lt"/>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1210</TotalTime>
  <Words>974</Words>
  <Application>Microsoft Office PowerPoint</Application>
  <PresentationFormat>On-screen Show (4:3)</PresentationFormat>
  <Paragraphs>124</Paragraphs>
  <Slides>15</Slides>
  <Notes>8</Notes>
  <HiddenSlides>0</HiddenSlides>
  <MMClips>0</MMClips>
  <ScaleCrop>false</ScaleCrop>
  <HeadingPairs>
    <vt:vector size="4" baseType="variant">
      <vt:variant>
        <vt:lpstr>Theme</vt:lpstr>
      </vt:variant>
      <vt:variant>
        <vt:i4>6</vt:i4>
      </vt:variant>
      <vt:variant>
        <vt:lpstr>Slide Titles</vt:lpstr>
      </vt:variant>
      <vt:variant>
        <vt:i4>15</vt:i4>
      </vt:variant>
    </vt:vector>
  </HeadingPairs>
  <TitlesOfParts>
    <vt:vector size="21" baseType="lpstr">
      <vt:lpstr>Grid 1</vt:lpstr>
      <vt:lpstr>Grid 2</vt:lpstr>
      <vt:lpstr>Grid 3</vt:lpstr>
      <vt:lpstr>Grid 4</vt:lpstr>
      <vt:lpstr>Grid 5</vt:lpstr>
      <vt:lpstr>Grid 6</vt:lpstr>
      <vt:lpstr>Intersectoral Convergence for Improved Health Planning and Implementation </vt:lpstr>
      <vt:lpstr>Health and nutritional status: Uttarakhand</vt:lpstr>
      <vt:lpstr>Health and nutritional status: Uttarakhand</vt:lpstr>
      <vt:lpstr>Intersectoral convergence: An enabling opportunity under NRHM</vt:lpstr>
      <vt:lpstr>Intersectoral Convergence envisaged with…</vt:lpstr>
      <vt:lpstr>What is needed for convergence?</vt:lpstr>
      <vt:lpstr>Areas of convergence between WCD and Health Department</vt:lpstr>
      <vt:lpstr>Common issues between Health and Women and Child Departments</vt:lpstr>
      <vt:lpstr>Synergy between ANM, ASHA, and AWW </vt:lpstr>
      <vt:lpstr>Synergy between ANM, ASHA, and AWW </vt:lpstr>
      <vt:lpstr>Possible areas to converge with Water and Sanitation Department</vt:lpstr>
      <vt:lpstr>How can PRIs be engaged? </vt:lpstr>
      <vt:lpstr>Convergence with Education  Department</vt:lpstr>
      <vt:lpstr>What can we jointly plan and implement to improve the status of people in Uttarakhand?</vt:lpstr>
      <vt:lpstr>Thank You!</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Anita Bhuyan</dc:creator>
  <cp:lastModifiedBy>Ginny Gordon</cp:lastModifiedBy>
  <cp:revision>163</cp:revision>
  <cp:lastPrinted>2011-03-28T17:31:16Z</cp:lastPrinted>
  <dcterms:created xsi:type="dcterms:W3CDTF">2011-02-01T16:22:15Z</dcterms:created>
  <dcterms:modified xsi:type="dcterms:W3CDTF">2012-02-02T20:04:23Z</dcterms:modified>
</cp:coreProperties>
</file>