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slideLayouts/slideLayout22.xml" ContentType="application/vnd.openxmlformats-officedocument.presentationml.slideLayout+xml"/>
  <Override PartName="/ppt/theme/theme6.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815" r:id="rId2"/>
    <p:sldMasterId id="2147483823" r:id="rId3"/>
    <p:sldMasterId id="2147483833" r:id="rId4"/>
    <p:sldMasterId id="2147483828" r:id="rId5"/>
    <p:sldMasterId id="2147483838" r:id="rId6"/>
    <p:sldMasterId id="2147483840" r:id="rId7"/>
  </p:sldMasterIdLst>
  <p:notesMasterIdLst>
    <p:notesMasterId r:id="rId24"/>
  </p:notesMasterIdLst>
  <p:handoutMasterIdLst>
    <p:handoutMasterId r:id="rId25"/>
  </p:handoutMasterIdLst>
  <p:sldIdLst>
    <p:sldId id="256" r:id="rId8"/>
    <p:sldId id="323" r:id="rId9"/>
    <p:sldId id="326" r:id="rId10"/>
    <p:sldId id="328" r:id="rId11"/>
    <p:sldId id="343" r:id="rId12"/>
    <p:sldId id="344" r:id="rId13"/>
    <p:sldId id="351" r:id="rId14"/>
    <p:sldId id="350" r:id="rId15"/>
    <p:sldId id="345" r:id="rId16"/>
    <p:sldId id="355" r:id="rId17"/>
    <p:sldId id="337" r:id="rId18"/>
    <p:sldId id="341" r:id="rId19"/>
    <p:sldId id="346" r:id="rId20"/>
    <p:sldId id="338" r:id="rId21"/>
    <p:sldId id="356" r:id="rId22"/>
    <p:sldId id="271" r:id="rId23"/>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Franklin Gothic Medium" pitchFamily="34" charset="0"/>
        <a:ea typeface="+mn-ea"/>
        <a:cs typeface="+mn-cs"/>
      </a:defRPr>
    </a:lvl1pPr>
    <a:lvl2pPr marL="457200" algn="l" rtl="0" fontAlgn="base">
      <a:spcBef>
        <a:spcPct val="0"/>
      </a:spcBef>
      <a:spcAft>
        <a:spcPct val="0"/>
      </a:spcAft>
      <a:defRPr kern="1200">
        <a:solidFill>
          <a:schemeClr val="tx1"/>
        </a:solidFill>
        <a:latin typeface="Franklin Gothic Medium" pitchFamily="34" charset="0"/>
        <a:ea typeface="+mn-ea"/>
        <a:cs typeface="+mn-cs"/>
      </a:defRPr>
    </a:lvl2pPr>
    <a:lvl3pPr marL="914400" algn="l" rtl="0" fontAlgn="base">
      <a:spcBef>
        <a:spcPct val="0"/>
      </a:spcBef>
      <a:spcAft>
        <a:spcPct val="0"/>
      </a:spcAft>
      <a:defRPr kern="1200">
        <a:solidFill>
          <a:schemeClr val="tx1"/>
        </a:solidFill>
        <a:latin typeface="Franklin Gothic Medium" pitchFamily="34" charset="0"/>
        <a:ea typeface="+mn-ea"/>
        <a:cs typeface="+mn-cs"/>
      </a:defRPr>
    </a:lvl3pPr>
    <a:lvl4pPr marL="1371600" algn="l" rtl="0" fontAlgn="base">
      <a:spcBef>
        <a:spcPct val="0"/>
      </a:spcBef>
      <a:spcAft>
        <a:spcPct val="0"/>
      </a:spcAft>
      <a:defRPr kern="1200">
        <a:solidFill>
          <a:schemeClr val="tx1"/>
        </a:solidFill>
        <a:latin typeface="Franklin Gothic Medium" pitchFamily="34" charset="0"/>
        <a:ea typeface="+mn-ea"/>
        <a:cs typeface="+mn-cs"/>
      </a:defRPr>
    </a:lvl4pPr>
    <a:lvl5pPr marL="1828800" algn="l" rtl="0" fontAlgn="base">
      <a:spcBef>
        <a:spcPct val="0"/>
      </a:spcBef>
      <a:spcAft>
        <a:spcPct val="0"/>
      </a:spcAft>
      <a:defRPr kern="1200">
        <a:solidFill>
          <a:schemeClr val="tx1"/>
        </a:solidFill>
        <a:latin typeface="Franklin Gothic Medium" pitchFamily="34" charset="0"/>
        <a:ea typeface="+mn-ea"/>
        <a:cs typeface="+mn-cs"/>
      </a:defRPr>
    </a:lvl5pPr>
    <a:lvl6pPr marL="2286000" algn="l" defTabSz="914400" rtl="0" eaLnBrk="1" latinLnBrk="0" hangingPunct="1">
      <a:defRPr kern="1200">
        <a:solidFill>
          <a:schemeClr val="tx1"/>
        </a:solidFill>
        <a:latin typeface="Franklin Gothic Medium" pitchFamily="34" charset="0"/>
        <a:ea typeface="+mn-ea"/>
        <a:cs typeface="+mn-cs"/>
      </a:defRPr>
    </a:lvl6pPr>
    <a:lvl7pPr marL="2743200" algn="l" defTabSz="914400" rtl="0" eaLnBrk="1" latinLnBrk="0" hangingPunct="1">
      <a:defRPr kern="1200">
        <a:solidFill>
          <a:schemeClr val="tx1"/>
        </a:solidFill>
        <a:latin typeface="Franklin Gothic Medium" pitchFamily="34" charset="0"/>
        <a:ea typeface="+mn-ea"/>
        <a:cs typeface="+mn-cs"/>
      </a:defRPr>
    </a:lvl7pPr>
    <a:lvl8pPr marL="3200400" algn="l" defTabSz="914400" rtl="0" eaLnBrk="1" latinLnBrk="0" hangingPunct="1">
      <a:defRPr kern="1200">
        <a:solidFill>
          <a:schemeClr val="tx1"/>
        </a:solidFill>
        <a:latin typeface="Franklin Gothic Medium" pitchFamily="34" charset="0"/>
        <a:ea typeface="+mn-ea"/>
        <a:cs typeface="+mn-cs"/>
      </a:defRPr>
    </a:lvl8pPr>
    <a:lvl9pPr marL="3657600" algn="l" defTabSz="914400" rtl="0" eaLnBrk="1" latinLnBrk="0" hangingPunct="1">
      <a:defRPr kern="1200">
        <a:solidFill>
          <a:schemeClr val="tx1"/>
        </a:solidFill>
        <a:latin typeface="Franklin Gothic Medium"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DC5"/>
    <a:srgbClr val="DCEB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11" autoAdjust="0"/>
  </p:normalViewPr>
  <p:slideViewPr>
    <p:cSldViewPr>
      <p:cViewPr>
        <p:scale>
          <a:sx n="68" d="100"/>
          <a:sy n="68" d="100"/>
        </p:scale>
        <p:origin x="-96" y="-79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72421" cy="465138"/>
          </a:xfrm>
          <a:prstGeom prst="rect">
            <a:avLst/>
          </a:prstGeom>
        </p:spPr>
        <p:txBody>
          <a:bodyPr vert="horz" lIns="91440" tIns="45720" rIns="91440" bIns="45720" rtlCol="0"/>
          <a:lstStyle>
            <a:lvl1pPr algn="l">
              <a:defRPr sz="1200"/>
            </a:lvl1pPr>
          </a:lstStyle>
          <a:p>
            <a:pPr>
              <a:defRPr/>
            </a:pPr>
            <a:endParaRPr lang="en-US" dirty="0"/>
          </a:p>
        </p:txBody>
      </p:sp>
      <p:sp>
        <p:nvSpPr>
          <p:cNvPr id="3" name="Date Placeholder 2"/>
          <p:cNvSpPr>
            <a:spLocks noGrp="1"/>
          </p:cNvSpPr>
          <p:nvPr>
            <p:ph type="dt" sz="quarter" idx="1"/>
          </p:nvPr>
        </p:nvSpPr>
        <p:spPr>
          <a:xfrm>
            <a:off x="3884027" y="1"/>
            <a:ext cx="2972421" cy="465138"/>
          </a:xfrm>
          <a:prstGeom prst="rect">
            <a:avLst/>
          </a:prstGeom>
        </p:spPr>
        <p:txBody>
          <a:bodyPr vert="horz" lIns="91440" tIns="45720" rIns="91440" bIns="45720" rtlCol="0"/>
          <a:lstStyle>
            <a:lvl1pPr algn="r">
              <a:defRPr sz="1200" smtClean="0"/>
            </a:lvl1pPr>
          </a:lstStyle>
          <a:p>
            <a:pPr>
              <a:defRPr/>
            </a:pPr>
            <a:endParaRPr lang="en-US" dirty="0"/>
          </a:p>
        </p:txBody>
      </p:sp>
      <p:sp>
        <p:nvSpPr>
          <p:cNvPr id="4" name="Footer Placeholder 3"/>
          <p:cNvSpPr>
            <a:spLocks noGrp="1"/>
          </p:cNvSpPr>
          <p:nvPr>
            <p:ph type="ftr" sz="quarter" idx="2"/>
          </p:nvPr>
        </p:nvSpPr>
        <p:spPr>
          <a:xfrm>
            <a:off x="1" y="8829675"/>
            <a:ext cx="2972421" cy="465138"/>
          </a:xfrm>
          <a:prstGeom prst="rect">
            <a:avLst/>
          </a:prstGeom>
        </p:spPr>
        <p:txBody>
          <a:bodyPr vert="horz" lIns="91440" tIns="45720" rIns="91440" bIns="45720" rtlCol="0" anchor="b"/>
          <a:lstStyle>
            <a:lvl1pPr algn="l">
              <a:defRPr sz="1200"/>
            </a:lvl1pPr>
          </a:lstStyle>
          <a:p>
            <a:pPr>
              <a:defRPr/>
            </a:pPr>
            <a:endParaRPr lang="en-US" dirty="0"/>
          </a:p>
        </p:txBody>
      </p:sp>
      <p:sp>
        <p:nvSpPr>
          <p:cNvPr id="5" name="Slide Number Placeholder 4"/>
          <p:cNvSpPr>
            <a:spLocks noGrp="1"/>
          </p:cNvSpPr>
          <p:nvPr>
            <p:ph type="sldNum" sz="quarter" idx="3"/>
          </p:nvPr>
        </p:nvSpPr>
        <p:spPr>
          <a:xfrm>
            <a:off x="3884027" y="8829675"/>
            <a:ext cx="2972421" cy="465138"/>
          </a:xfrm>
          <a:prstGeom prst="rect">
            <a:avLst/>
          </a:prstGeom>
        </p:spPr>
        <p:txBody>
          <a:bodyPr vert="horz" lIns="91440" tIns="45720" rIns="91440" bIns="45720" rtlCol="0" anchor="b"/>
          <a:lstStyle>
            <a:lvl1pPr algn="r">
              <a:defRPr sz="1200" smtClean="0"/>
            </a:lvl1pPr>
          </a:lstStyle>
          <a:p>
            <a:pPr>
              <a:defRPr/>
            </a:pPr>
            <a:fld id="{4774D465-5535-4BE5-B47B-5DE749B8194B}" type="slidenum">
              <a:rPr lang="en-US"/>
              <a:pPr>
                <a:defRPr/>
              </a:pPr>
              <a:t>‹#›</a:t>
            </a:fld>
            <a:endParaRPr lang="en-US" dirty="0"/>
          </a:p>
        </p:txBody>
      </p:sp>
    </p:spTree>
    <p:extLst>
      <p:ext uri="{BB962C8B-B14F-4D97-AF65-F5344CB8AC3E}">
        <p14:creationId xmlns:p14="http://schemas.microsoft.com/office/powerpoint/2010/main" val="3149006949"/>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72421" cy="465138"/>
          </a:xfrm>
          <a:prstGeom prst="rect">
            <a:avLst/>
          </a:prstGeom>
        </p:spPr>
        <p:txBody>
          <a:bodyPr vert="horz" lIns="91440" tIns="45720" rIns="91440" bIns="45720" rtlCol="0"/>
          <a:lstStyle>
            <a:lvl1pPr algn="l">
              <a:defRPr sz="1200"/>
            </a:lvl1pPr>
          </a:lstStyle>
          <a:p>
            <a:pPr>
              <a:defRPr/>
            </a:pPr>
            <a:endParaRPr lang="en-US" dirty="0"/>
          </a:p>
        </p:txBody>
      </p:sp>
      <p:sp>
        <p:nvSpPr>
          <p:cNvPr id="3" name="Date Placeholder 2"/>
          <p:cNvSpPr>
            <a:spLocks noGrp="1"/>
          </p:cNvSpPr>
          <p:nvPr>
            <p:ph type="dt" idx="1"/>
          </p:nvPr>
        </p:nvSpPr>
        <p:spPr>
          <a:xfrm>
            <a:off x="3884027" y="1"/>
            <a:ext cx="2972421" cy="465138"/>
          </a:xfrm>
          <a:prstGeom prst="rect">
            <a:avLst/>
          </a:prstGeom>
        </p:spPr>
        <p:txBody>
          <a:bodyPr vert="horz" lIns="91440" tIns="45720" rIns="91440" bIns="45720" rtlCol="0"/>
          <a:lstStyle>
            <a:lvl1pPr algn="r">
              <a:defRPr sz="1200" smtClean="0"/>
            </a:lvl1pPr>
          </a:lstStyle>
          <a:p>
            <a:pPr>
              <a:defRPr/>
            </a:pPr>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6422" y="4416426"/>
            <a:ext cx="5485157" cy="4183063"/>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1" y="8829675"/>
            <a:ext cx="2972421" cy="465138"/>
          </a:xfrm>
          <a:prstGeom prst="rect">
            <a:avLst/>
          </a:prstGeom>
        </p:spPr>
        <p:txBody>
          <a:bodyPr vert="horz" lIns="91440" tIns="45720" rIns="91440" bIns="45720" rtlCol="0" anchor="b"/>
          <a:lstStyle>
            <a:lvl1pPr algn="l">
              <a:defRPr sz="1200"/>
            </a:lvl1pPr>
          </a:lstStyle>
          <a:p>
            <a:pPr>
              <a:defRPr/>
            </a:pPr>
            <a:endParaRPr lang="en-US" dirty="0"/>
          </a:p>
        </p:txBody>
      </p:sp>
      <p:sp>
        <p:nvSpPr>
          <p:cNvPr id="7" name="Slide Number Placeholder 6"/>
          <p:cNvSpPr>
            <a:spLocks noGrp="1"/>
          </p:cNvSpPr>
          <p:nvPr>
            <p:ph type="sldNum" sz="quarter" idx="5"/>
          </p:nvPr>
        </p:nvSpPr>
        <p:spPr>
          <a:xfrm>
            <a:off x="3884027" y="8829675"/>
            <a:ext cx="2972421" cy="465138"/>
          </a:xfrm>
          <a:prstGeom prst="rect">
            <a:avLst/>
          </a:prstGeom>
        </p:spPr>
        <p:txBody>
          <a:bodyPr vert="horz" lIns="91440" tIns="45720" rIns="91440" bIns="45720" rtlCol="0" anchor="b"/>
          <a:lstStyle>
            <a:lvl1pPr algn="r">
              <a:defRPr sz="1200" smtClean="0"/>
            </a:lvl1pPr>
          </a:lstStyle>
          <a:p>
            <a:pPr>
              <a:defRPr/>
            </a:pPr>
            <a:fld id="{AEAACABF-377A-4D5D-A29E-00367719BE84}" type="slidenum">
              <a:rPr lang="en-US"/>
              <a:pPr>
                <a:defRPr/>
              </a:pPr>
              <a:t>‹#›</a:t>
            </a:fld>
            <a:endParaRPr lang="en-US" dirty="0"/>
          </a:p>
        </p:txBody>
      </p:sp>
    </p:spTree>
    <p:extLst>
      <p:ext uri="{BB962C8B-B14F-4D97-AF65-F5344CB8AC3E}">
        <p14:creationId xmlns:p14="http://schemas.microsoft.com/office/powerpoint/2010/main" val="130981198"/>
      </p:ext>
    </p:extLst>
  </p:cSld>
  <p:clrMap bg1="lt1" tx1="dk1" bg2="lt2" tx2="dk2" accent1="accent1" accent2="accent2" accent3="accent3" accent4="accent4" accent5="accent5" accent6="accent6" hlink="hlink" folHlink="folHlink"/>
  <p:hf hdr="0" ftr="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378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1DC7847-36A8-4DA0-892C-BFCCEF952FC2}" type="slidenum">
              <a:rPr lang="en-US"/>
              <a:pPr/>
              <a:t>1</a:t>
            </a:fld>
            <a:endParaRPr lang="en-US" dirty="0"/>
          </a:p>
        </p:txBody>
      </p:sp>
      <p:sp>
        <p:nvSpPr>
          <p:cNvPr id="2" name="Date Placeholder 1"/>
          <p:cNvSpPr>
            <a:spLocks noGrp="1"/>
          </p:cNvSpPr>
          <p:nvPr>
            <p:ph type="dt" idx="10"/>
          </p:nvPr>
        </p:nvSpPr>
        <p:spPr/>
        <p:txBody>
          <a:bodyPr/>
          <a:lstStyle/>
          <a:p>
            <a:pPr>
              <a:defRPr/>
            </a:pP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AEAACABF-377A-4D5D-A29E-00367719BE84}" type="slidenum">
              <a:rPr lang="en-US" smtClean="0"/>
              <a:pPr>
                <a:defRPr/>
              </a:pPr>
              <a:t>2</a:t>
            </a:fld>
            <a:endParaRPr lang="en-US" dirty="0"/>
          </a:p>
        </p:txBody>
      </p:sp>
      <p:sp>
        <p:nvSpPr>
          <p:cNvPr id="5" name="Date Placeholder 4"/>
          <p:cNvSpPr>
            <a:spLocks noGrp="1"/>
          </p:cNvSpPr>
          <p:nvPr>
            <p:ph type="dt" idx="11"/>
          </p:nvPr>
        </p:nvSpPr>
        <p:spPr/>
        <p:txBody>
          <a:bodyPr/>
          <a:lstStyle/>
          <a:p>
            <a:pPr>
              <a:defRPr/>
            </a:pPr>
            <a:endParaRPr lang="en-US" dirty="0"/>
          </a:p>
        </p:txBody>
      </p:sp>
    </p:spTree>
    <p:extLst>
      <p:ext uri="{BB962C8B-B14F-4D97-AF65-F5344CB8AC3E}">
        <p14:creationId xmlns:p14="http://schemas.microsoft.com/office/powerpoint/2010/main" val="2720694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Census basic </a:t>
            </a:r>
            <a:r>
              <a:rPr lang="en-US" baseline="0" dirty="0" smtClean="0"/>
              <a:t>demographic, social and economic information</a:t>
            </a:r>
          </a:p>
          <a:p>
            <a:r>
              <a:rPr lang="en-US" baseline="0" dirty="0" smtClean="0"/>
              <a:t>Survey collects information on various aspects of population on a sample basis</a:t>
            </a:r>
          </a:p>
          <a:p>
            <a:r>
              <a:rPr lang="en-US" baseline="0" dirty="0" smtClean="0"/>
              <a:t>Vital Statistics: births, deaths, infant mortality etc. state level </a:t>
            </a:r>
          </a:p>
          <a:p>
            <a:r>
              <a:rPr lang="en-US" baseline="0" dirty="0" smtClean="0"/>
              <a:t>Surveys: NFHS state level estimates</a:t>
            </a:r>
          </a:p>
          <a:p>
            <a:r>
              <a:rPr lang="en-US" baseline="0" dirty="0" smtClean="0"/>
              <a:t>DLHS: District level estimates </a:t>
            </a:r>
            <a:br>
              <a:rPr lang="en-US" baseline="0" dirty="0" smtClean="0"/>
            </a:br>
            <a:r>
              <a:rPr lang="en-US" baseline="0" dirty="0" smtClean="0"/>
              <a:t>AHS: District specific information on vital events – including IMR, regional estimates of MMR</a:t>
            </a:r>
          </a:p>
          <a:p>
            <a:r>
              <a:rPr lang="en-US" baseline="0" dirty="0" smtClean="0"/>
              <a:t>Service statistics: sub-district level estimates of performance indicators </a:t>
            </a:r>
            <a:endParaRPr lang="en-US" dirty="0"/>
          </a:p>
        </p:txBody>
      </p:sp>
      <p:sp>
        <p:nvSpPr>
          <p:cNvPr id="4" name="Slide Number Placeholder 3"/>
          <p:cNvSpPr>
            <a:spLocks noGrp="1"/>
          </p:cNvSpPr>
          <p:nvPr>
            <p:ph type="sldNum" sz="quarter" idx="10"/>
          </p:nvPr>
        </p:nvSpPr>
        <p:spPr/>
        <p:txBody>
          <a:bodyPr/>
          <a:lstStyle/>
          <a:p>
            <a:pPr>
              <a:defRPr/>
            </a:pPr>
            <a:fld id="{AEAACABF-377A-4D5D-A29E-00367719BE84}" type="slidenum">
              <a:rPr lang="en-US" smtClean="0"/>
              <a:pPr>
                <a:defRPr/>
              </a:pPr>
              <a:t>3</a:t>
            </a:fld>
            <a:endParaRPr lang="en-US" dirty="0"/>
          </a:p>
        </p:txBody>
      </p:sp>
      <p:sp>
        <p:nvSpPr>
          <p:cNvPr id="5" name="Date Placeholder 4"/>
          <p:cNvSpPr>
            <a:spLocks noGrp="1"/>
          </p:cNvSpPr>
          <p:nvPr>
            <p:ph type="dt" idx="11"/>
          </p:nvPr>
        </p:nvSpPr>
        <p:spPr/>
        <p:txBody>
          <a:bodyPr/>
          <a:lstStyle/>
          <a:p>
            <a:pPr>
              <a:defRPr/>
            </a:pPr>
            <a:endParaRPr lang="en-US" dirty="0"/>
          </a:p>
        </p:txBody>
      </p:sp>
    </p:spTree>
    <p:extLst>
      <p:ext uri="{BB962C8B-B14F-4D97-AF65-F5344CB8AC3E}">
        <p14:creationId xmlns:p14="http://schemas.microsoft.com/office/powerpoint/2010/main" val="2590197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EAACABF-377A-4D5D-A29E-00367719BE84}" type="slidenum">
              <a:rPr lang="en-US" smtClean="0"/>
              <a:pPr>
                <a:defRPr/>
              </a:pPr>
              <a:t>4</a:t>
            </a:fld>
            <a:endParaRPr lang="en-US" dirty="0"/>
          </a:p>
        </p:txBody>
      </p:sp>
      <p:sp>
        <p:nvSpPr>
          <p:cNvPr id="5" name="Date Placeholder 4"/>
          <p:cNvSpPr>
            <a:spLocks noGrp="1"/>
          </p:cNvSpPr>
          <p:nvPr>
            <p:ph type="dt" idx="11"/>
          </p:nvPr>
        </p:nvSpPr>
        <p:spPr/>
        <p:txBody>
          <a:bodyPr/>
          <a:lstStyle/>
          <a:p>
            <a:pPr>
              <a:defRPr/>
            </a:pPr>
            <a:endParaRPr lang="en-US" dirty="0"/>
          </a:p>
        </p:txBody>
      </p:sp>
    </p:spTree>
    <p:extLst>
      <p:ext uri="{BB962C8B-B14F-4D97-AF65-F5344CB8AC3E}">
        <p14:creationId xmlns:p14="http://schemas.microsoft.com/office/powerpoint/2010/main" val="5540051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EAACABF-377A-4D5D-A29E-00367719BE84}" type="slidenum">
              <a:rPr lang="en-US" smtClean="0"/>
              <a:pPr>
                <a:defRPr/>
              </a:pPr>
              <a:t>13</a:t>
            </a:fld>
            <a:endParaRPr lang="en-US" dirty="0"/>
          </a:p>
        </p:txBody>
      </p:sp>
      <p:sp>
        <p:nvSpPr>
          <p:cNvPr id="5" name="Date Placeholder 4"/>
          <p:cNvSpPr>
            <a:spLocks noGrp="1"/>
          </p:cNvSpPr>
          <p:nvPr>
            <p:ph type="dt" idx="11"/>
          </p:nvPr>
        </p:nvSpPr>
        <p:spPr/>
        <p:txBody>
          <a:bodyPr/>
          <a:lstStyle/>
          <a:p>
            <a:pPr>
              <a:defRPr/>
            </a:pPr>
            <a:endParaRPr lang="en-US" dirty="0"/>
          </a:p>
        </p:txBody>
      </p:sp>
    </p:spTree>
    <p:extLst>
      <p:ext uri="{BB962C8B-B14F-4D97-AF65-F5344CB8AC3E}">
        <p14:creationId xmlns:p14="http://schemas.microsoft.com/office/powerpoint/2010/main" val="3469796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665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7001136-BCF1-40F7-AF6C-FB234C8B1CDA}" type="slidenum">
              <a:rPr lang="en-US"/>
              <a:pPr/>
              <a:t>16</a:t>
            </a:fld>
            <a:endParaRPr lang="en-US" dirty="0"/>
          </a:p>
        </p:txBody>
      </p:sp>
      <p:sp>
        <p:nvSpPr>
          <p:cNvPr id="2" name="Date Placeholder 1"/>
          <p:cNvSpPr>
            <a:spLocks noGrp="1"/>
          </p:cNvSpPr>
          <p:nvPr>
            <p:ph type="dt" idx="10"/>
          </p:nvPr>
        </p:nvSpPr>
        <p:spPr/>
        <p:txBody>
          <a:bodyPr/>
          <a:lstStyle/>
          <a:p>
            <a:pPr>
              <a:defRPr/>
            </a:pP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152400" y="5638800"/>
            <a:ext cx="6705600" cy="10668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000" dirty="0">
              <a:solidFill>
                <a:schemeClr val="tx1"/>
              </a:solidFill>
              <a:latin typeface="Century Gothic" pitchFamily="34" charset="0"/>
            </a:endParaRPr>
          </a:p>
        </p:txBody>
      </p:sp>
      <p:sp>
        <p:nvSpPr>
          <p:cNvPr id="5" name="Rectangle 4"/>
          <p:cNvSpPr/>
          <p:nvPr/>
        </p:nvSpPr>
        <p:spPr>
          <a:xfrm>
            <a:off x="7010400" y="152400"/>
            <a:ext cx="1981200" cy="5334000"/>
          </a:xfrm>
          <a:prstGeom prst="rect">
            <a:avLst/>
          </a:prstGeom>
          <a:gradFill flip="none" rotWithShape="1">
            <a:gsLst>
              <a:gs pos="0">
                <a:srgbClr val="007DC5">
                  <a:shade val="30000"/>
                  <a:satMod val="115000"/>
                </a:srgbClr>
              </a:gs>
              <a:gs pos="79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52400" y="153988"/>
            <a:ext cx="6705600" cy="5332412"/>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7" name="Picture 12"/>
          <p:cNvPicPr>
            <a:picLocks noChangeAspect="1"/>
          </p:cNvPicPr>
          <p:nvPr userDrawn="1"/>
        </p:nvPicPr>
        <p:blipFill>
          <a:blip r:embed="rId2"/>
          <a:srcRect l="6413" t="12102" r="5563" b="12053"/>
          <a:stretch>
            <a:fillRect/>
          </a:stretch>
        </p:blipFill>
        <p:spPr bwMode="auto">
          <a:xfrm>
            <a:off x="6934200" y="5867400"/>
            <a:ext cx="2062163" cy="685800"/>
          </a:xfrm>
          <a:prstGeom prst="rect">
            <a:avLst/>
          </a:prstGeom>
          <a:noFill/>
          <a:ln w="9525">
            <a:noFill/>
            <a:miter lim="800000"/>
            <a:headEnd/>
            <a:tailEnd/>
          </a:ln>
        </p:spPr>
      </p:pic>
      <p:cxnSp>
        <p:nvCxnSpPr>
          <p:cNvPr id="8" name="Straight Connector 11"/>
          <p:cNvCxnSpPr/>
          <p:nvPr userDrawn="1"/>
        </p:nvCxnSpPr>
        <p:spPr>
          <a:xfrm>
            <a:off x="152400" y="838200"/>
            <a:ext cx="6705600" cy="0"/>
          </a:xfrm>
          <a:prstGeom prst="line">
            <a:avLst/>
          </a:prstGeom>
          <a:ln w="38100">
            <a:solidFill>
              <a:srgbClr val="007DC5"/>
            </a:solidFill>
          </a:ln>
        </p:spPr>
        <p:style>
          <a:lnRef idx="1">
            <a:schemeClr val="accent1"/>
          </a:lnRef>
          <a:fillRef idx="0">
            <a:schemeClr val="accent1"/>
          </a:fillRef>
          <a:effectRef idx="0">
            <a:schemeClr val="accent1"/>
          </a:effectRef>
          <a:fontRef idx="minor">
            <a:schemeClr val="tx1"/>
          </a:fontRef>
        </p:style>
      </p:cxnSp>
      <p:pic>
        <p:nvPicPr>
          <p:cNvPr id="9" name="Picture 1"/>
          <p:cNvPicPr>
            <a:picLocks noChangeAspect="1"/>
          </p:cNvPicPr>
          <p:nvPr userDrawn="1"/>
        </p:nvPicPr>
        <p:blipFill>
          <a:blip r:embed="rId3"/>
          <a:srcRect/>
          <a:stretch>
            <a:fillRect/>
          </a:stretch>
        </p:blipFill>
        <p:spPr bwMode="auto">
          <a:xfrm>
            <a:off x="457200" y="457200"/>
            <a:ext cx="2166938" cy="719138"/>
          </a:xfrm>
          <a:prstGeom prst="rect">
            <a:avLst/>
          </a:prstGeom>
          <a:noFill/>
          <a:ln w="9525">
            <a:noFill/>
            <a:miter lim="800000"/>
            <a:headEnd/>
            <a:tailEnd/>
          </a:ln>
        </p:spPr>
      </p:pic>
      <p:sp>
        <p:nvSpPr>
          <p:cNvPr id="3" name="Subtitle 2"/>
          <p:cNvSpPr>
            <a:spLocks noGrp="1"/>
          </p:cNvSpPr>
          <p:nvPr>
            <p:ph type="subTitle" idx="1"/>
          </p:nvPr>
        </p:nvSpPr>
        <p:spPr>
          <a:xfrm>
            <a:off x="854967" y="3352800"/>
            <a:ext cx="5241033" cy="623371"/>
          </a:xfrm>
        </p:spPr>
        <p:txBody>
          <a:bodyPr anchor="ctr"/>
          <a:lstStyle>
            <a:lvl1pPr marL="0" indent="0" algn="ctr">
              <a:buNone/>
              <a:defRPr sz="2000" b="1">
                <a:solidFill>
                  <a:schemeClr val="tx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itle 12"/>
          <p:cNvSpPr>
            <a:spLocks noGrp="1"/>
          </p:cNvSpPr>
          <p:nvPr>
            <p:ph type="title"/>
          </p:nvPr>
        </p:nvSpPr>
        <p:spPr>
          <a:xfrm>
            <a:off x="854966" y="1752600"/>
            <a:ext cx="5241034" cy="1600200"/>
          </a:xfrm>
        </p:spPr>
        <p:txBody>
          <a:bodyPr/>
          <a:lstStyle>
            <a:lvl1pPr algn="ctr">
              <a:defRPr sz="4000" spc="150" baseline="0">
                <a:solidFill>
                  <a:schemeClr val="tx1"/>
                </a:solidFill>
              </a:defRPr>
            </a:lvl1pPr>
          </a:lstStyle>
          <a:p>
            <a:endParaRPr lang="en-US" dirty="0"/>
          </a:p>
        </p:txBody>
      </p:sp>
      <p:sp>
        <p:nvSpPr>
          <p:cNvPr id="10" name="Date Placeholder 9"/>
          <p:cNvSpPr>
            <a:spLocks noGrp="1"/>
          </p:cNvSpPr>
          <p:nvPr>
            <p:ph type="dt" sz="half" idx="10"/>
          </p:nvPr>
        </p:nvSpPr>
        <p:spPr/>
        <p:txBody>
          <a:bodyPr/>
          <a:lstStyle>
            <a:lvl1pPr>
              <a:defRPr>
                <a:solidFill>
                  <a:schemeClr val="bg1"/>
                </a:solidFill>
              </a:defRPr>
            </a:lvl1pPr>
          </a:lstStyle>
          <a:p>
            <a:pPr>
              <a:defRPr/>
            </a:pPr>
            <a:fld id="{7AE03260-E958-41F3-9BC3-7E0B798EED6E}" type="datetimeFigureOut">
              <a:rPr lang="en-US"/>
              <a:pPr>
                <a:defRPr/>
              </a:pPr>
              <a:t>2/14/2012</a:t>
            </a:fld>
            <a:endParaRPr lang="en-US" dirty="0"/>
          </a:p>
        </p:txBody>
      </p:sp>
      <p:sp>
        <p:nvSpPr>
          <p:cNvPr id="11" name="Slide Number Placeholder 10"/>
          <p:cNvSpPr>
            <a:spLocks noGrp="1"/>
          </p:cNvSpPr>
          <p:nvPr>
            <p:ph type="sldNum" sz="quarter" idx="11"/>
          </p:nvPr>
        </p:nvSpPr>
        <p:spPr/>
        <p:txBody>
          <a:bodyPr/>
          <a:lstStyle>
            <a:lvl1pPr>
              <a:defRPr sz="1000">
                <a:solidFill>
                  <a:schemeClr val="tx1"/>
                </a:solidFill>
                <a:latin typeface="Century Gothic" pitchFamily="34" charset="0"/>
              </a:defRPr>
            </a:lvl1pPr>
          </a:lstStyle>
          <a:p>
            <a:pPr>
              <a:defRPr/>
            </a:pPr>
            <a:fld id="{21DD2368-BEFE-491B-A992-52CBB01324A3}" type="slidenum">
              <a:rPr lang="en-US"/>
              <a:pPr>
                <a:defRPr/>
              </a:pPr>
              <a:t>‹#›</a:t>
            </a:fld>
            <a:endParaRPr lang="en-US" dirty="0"/>
          </a:p>
        </p:txBody>
      </p:sp>
      <p:sp>
        <p:nvSpPr>
          <p:cNvPr id="12" name="Footer Placeholder 11"/>
          <p:cNvSpPr>
            <a:spLocks noGrp="1"/>
          </p:cNvSpPr>
          <p:nvPr>
            <p:ph type="ftr" sz="quarter" idx="12"/>
          </p:nvPr>
        </p:nvSpPr>
        <p:spPr/>
        <p:txBody>
          <a:bodyPr/>
          <a:lstStyle>
            <a:lvl1pPr>
              <a:defRPr sz="1000">
                <a:solidFill>
                  <a:schemeClr val="bg1"/>
                </a:solidFill>
                <a:latin typeface="Century Gothic" pitchFamily="34" charset="0"/>
              </a:defRPr>
            </a:lvl1pPr>
          </a:lstStyle>
          <a:p>
            <a:pPr>
              <a:defRPr/>
            </a:pP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3">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36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A170E69D-BB01-411E-92AA-3E6092A95090}" type="datetimeFigureOut">
              <a:rPr lang="en-US"/>
              <a:pPr>
                <a:defRPr/>
              </a:pPr>
              <a:t>2/14/2012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4C381954-CC8F-46E9-8336-272CC5A1EB26}"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Main content slide 3-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5041DA43-ABA9-4CEF-80B7-8E9192B20A56}" type="datetimeFigureOut">
              <a:rPr lang="en-US"/>
              <a:pPr>
                <a:defRPr/>
              </a:pPr>
              <a:t>2/14/2012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59FFB3E8-BF89-4437-A737-A639AF81510C}"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Main content slide 3-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4EE5A6C7-967E-4CCE-880F-B8A89D7C354F}" type="datetimeFigureOut">
              <a:rPr lang="en-US"/>
              <a:pPr>
                <a:defRPr/>
              </a:pPr>
              <a:t>2/14/2012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14503417-B7AD-4737-8A42-D31E76BB7919}"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Main content slide 3-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A67C8DD2-D15C-49B4-9C36-ADD17C8AA31F}" type="datetimeFigureOut">
              <a:rPr lang="en-US"/>
              <a:pPr>
                <a:defRPr/>
              </a:pPr>
              <a:t>2/14/2012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39A90B23-DCBB-49C6-8869-9A700D34E188}"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4">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78277408-9901-4BF7-B7EB-D0008BEC7439}" type="datetimeFigureOut">
              <a:rPr lang="en-US"/>
              <a:pPr>
                <a:defRPr/>
              </a:pPr>
              <a:t>2/14/2012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2177D179-5346-4DAC-9CE7-C8A79C81C31A}"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Main content slide 4-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D8B69B7-AA5C-4436-89F7-FC211625A31D}" type="datetimeFigureOut">
              <a:rPr lang="en-US"/>
              <a:pPr>
                <a:defRPr/>
              </a:pPr>
              <a:t>2/14/2012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CBAC1907-38A0-4186-B53A-EC0FDEB9BAE0}"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Main content slide 4-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00E16A96-4B6B-4D74-BC26-36CB80E96B98}" type="datetimeFigureOut">
              <a:rPr lang="en-US"/>
              <a:pPr>
                <a:defRPr/>
              </a:pPr>
              <a:t>2/14/2012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68754BE1-EE60-4A36-8347-D127E3D9E41C}"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Main content slide 4-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6F19FAB2-6A95-4734-9250-A88F46C091F2}" type="datetimeFigureOut">
              <a:rPr lang="en-US"/>
              <a:pPr>
                <a:defRPr/>
              </a:pPr>
              <a:t>2/14/2012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1ECB6B38-19B4-44B6-B82F-C09C9C200AAE}"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5">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D1703138-ED69-45B5-B419-D97D3A80C32F}" type="datetimeFigureOut">
              <a:rPr lang="en-US"/>
              <a:pPr>
                <a:defRPr/>
              </a:pPr>
              <a:t>2/14/2012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7EC5C8CA-87B6-4769-953B-DC79796EC4D4}"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Main content slide 5-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1E03D331-A89F-4F9F-B997-B611EE3CBC35}" type="datetimeFigureOut">
              <a:rPr lang="en-US"/>
              <a:pPr>
                <a:defRPr/>
              </a:pPr>
              <a:t>2/14/2012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E3078C01-937F-4C0F-89BE-B2CD4EE08B3A}"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4CF4C895-4E43-4FA5-BCDB-C52283651E6F}" type="datetimeFigureOut">
              <a:rPr lang="en-US"/>
              <a:pPr>
                <a:defRPr/>
              </a:pPr>
              <a:t>2/14/2012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441D2B97-E02F-4EF8-BA5D-F822EB2670C4}"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Main content slide 5-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74268D5-77EF-4BDA-9BF7-85B5BDF93604}" type="datetimeFigureOut">
              <a:rPr lang="en-US"/>
              <a:pPr>
                <a:defRPr/>
              </a:pPr>
              <a:t>2/14/2012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4BB57381-A5FA-4B12-80B1-C49ECBC1CBC9}"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Main content slide 5-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EA8F52DA-3D28-4073-AE2E-A4F5607AB286}" type="datetimeFigureOut">
              <a:rPr lang="en-US"/>
              <a:pPr>
                <a:defRPr/>
              </a:pPr>
              <a:t>2/14/2012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65DA73A-DE57-41E2-838E-7B17222C5164}"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for large graphics">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F7AEED-4DFA-4356-8FB7-337829728D79}" type="datetimeFigureOut">
              <a:rPr lang="en-US"/>
              <a:pPr>
                <a:defRPr/>
              </a:pPr>
              <a:t>2/14/2012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a:ln/>
        </p:spPr>
        <p:txBody>
          <a:bodyPr/>
          <a:lstStyle>
            <a:lvl1pPr>
              <a:defRPr/>
            </a:lvl1pPr>
          </a:lstStyle>
          <a:p>
            <a:pPr>
              <a:defRPr/>
            </a:pPr>
            <a:fld id="{17F01791-5162-45F5-B91F-5A842C8EFF23}"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3">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36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F921A77F-8AF3-45D1-A519-0A1569870FF9}" type="datetimeFigureOut">
              <a:rPr lang="en-US"/>
              <a:pPr>
                <a:defRPr/>
              </a:pPr>
              <a:t>2/14/2012</a:t>
            </a:fld>
            <a:endParaRPr lang="en-US" dirty="0"/>
          </a:p>
        </p:txBody>
      </p:sp>
      <p:sp>
        <p:nvSpPr>
          <p:cNvPr id="7" name="Slide Number Placeholder 9"/>
          <p:cNvSpPr>
            <a:spLocks noGrp="1"/>
          </p:cNvSpPr>
          <p:nvPr>
            <p:ph type="sldNum" sz="quarter" idx="11"/>
          </p:nvPr>
        </p:nvSpPr>
        <p:spPr/>
        <p:txBody>
          <a:bodyPr/>
          <a:lstStyle>
            <a:lvl1pPr>
              <a:defRPr>
                <a:solidFill>
                  <a:srgbClr val="E7DEC9"/>
                </a:solidFill>
              </a:defRPr>
            </a:lvl1pPr>
          </a:lstStyle>
          <a:p>
            <a:pPr>
              <a:defRPr/>
            </a:pPr>
            <a:fld id="{F038687D-B07C-4811-B59F-322905660934}"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Main content slide 3-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32E9BC87-1D95-4DC7-8210-55777A5B131B}" type="datetimeFigureOut">
              <a:rPr lang="en-US"/>
              <a:pPr>
                <a:defRPr/>
              </a:pPr>
              <a:t>2/14/2012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22427B47-5884-48D9-9BA9-0EA7D64D71F8}" type="slidenum">
              <a:rPr lang="en-US"/>
              <a:pPr>
                <a:defRPr/>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Main content slide 3-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AEEF74B-3AB0-4BAC-BB78-E46FC17D901F}" type="datetimeFigureOut">
              <a:rPr lang="en-US"/>
              <a:pPr>
                <a:defRPr/>
              </a:pPr>
              <a:t>2/14/2012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23A14840-B473-43E8-A82C-4F5309B3659E}" type="slidenum">
              <a:rPr lang="en-US"/>
              <a:pPr>
                <a:defRPr/>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Main content slide 3-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5DE12BB2-BEDE-4335-86F4-8F5EF8CFA684}" type="datetimeFigureOut">
              <a:rPr lang="en-US"/>
              <a:pPr>
                <a:defRPr/>
              </a:pPr>
              <a:t>2/14/2012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29029764-2729-4E6D-AAFE-FB0475A8BB85}"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Main content slide-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lvl2pPr>
              <a:buClr>
                <a:schemeClr val="accent4">
                  <a:lumMod val="75000"/>
                </a:schemeClr>
              </a:buClr>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DDD20B7F-3797-42F6-BF4C-0B05F3B29320}" type="datetimeFigureOut">
              <a:rPr lang="en-US"/>
              <a:pPr>
                <a:defRPr/>
              </a:pPr>
              <a:t>2/14/2012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1882620C-8A1F-4705-967D-5CE4EF03B755}"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Main content slide-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A1B16CD-4302-42C2-852F-C874A54F4F27}" type="datetimeFigureOut">
              <a:rPr lang="en-US"/>
              <a:pPr>
                <a:defRPr/>
              </a:pPr>
              <a:t>2/14/2012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5CA93F8-B518-46FF-BE30-A80ABE6C071C}"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Main content slide-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FA099BCF-F8A9-4F44-A7D3-F7243DD68ECD}" type="datetimeFigureOut">
              <a:rPr lang="en-US"/>
              <a:pPr>
                <a:defRPr/>
              </a:pPr>
              <a:t>2/14/2012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430153CC-AF06-420B-B9A8-001CC006FEC3}"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2">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4E977D64-D5D5-4548-91A9-1E6094EEECD0}" type="datetimeFigureOut">
              <a:rPr lang="en-US"/>
              <a:pPr>
                <a:defRPr/>
              </a:pPr>
              <a:t>2/14/2012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062296E3-1C66-4897-A489-9208228A7144}"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Main content slide 2-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44088938-D241-4848-A450-C81FA9DC999A}" type="datetimeFigureOut">
              <a:rPr lang="en-US"/>
              <a:pPr>
                <a:defRPr/>
              </a:pPr>
              <a:t>2/14/2012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A2F2F035-8406-4A00-A8C9-51392134D0C4}"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Main content slide 2-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83879E5C-278C-43A3-A008-3EE2F63B8D51}" type="datetimeFigureOut">
              <a:rPr lang="en-US"/>
              <a:pPr>
                <a:defRPr/>
              </a:pPr>
              <a:t>2/14/2012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94C1B42A-9BBC-45DD-AA28-D93C5C21BFF1}"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Main content slide 2-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47277B9A-5F8B-45C7-91D2-04C8D760289B}" type="datetimeFigureOut">
              <a:rPr lang="en-US"/>
              <a:pPr>
                <a:defRPr/>
              </a:pPr>
              <a:t>2/14/2012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A49588FD-9A73-4557-B8B3-DC2A30C171F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4.xml"/><Relationship Id="rId4"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theme" Target="../theme/theme5.xml"/><Relationship Id="rId4"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2.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5" Type="http://schemas.openxmlformats.org/officeDocument/2006/relationships/theme" Target="../theme/theme7.xml"/><Relationship Id="rId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0A5D622D-8E5C-40E5-9909-35F8DD3B81AC}" type="datetimeFigureOut">
              <a:rPr lang="en-US"/>
              <a:pPr>
                <a:defRPr/>
              </a:pPr>
              <a:t>2/14/2012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46821A84-6574-49D1-A7B6-AECF94D4EF9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60" r:id="rId5"/>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rgbClr val="637F26"/>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rgbClr val="964305"/>
        </a:buClr>
        <a:buFont typeface="Wingdings" pitchFamily="2" charset="2"/>
        <a:buChar char="§"/>
        <a:defRPr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rgbClr val="835E01"/>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rgbClr val="404040"/>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D8B55F0B-3E11-4945-A51C-175505B8ABAB}" type="datetimeFigureOut">
              <a:rPr lang="en-US"/>
              <a:pPr>
                <a:defRPr/>
              </a:pPr>
              <a:t>2/14/2012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731716B6-A175-4BB0-89B2-BCC61C10113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61"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rgbClr val="637F26"/>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rgbClr val="964305"/>
        </a:buClr>
        <a:buFont typeface="Wingdings" pitchFamily="2" charset="2"/>
        <a:buChar char="§"/>
        <a:defRPr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rgbClr val="835E01"/>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rgbClr val="404040"/>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B2D4D146-0B20-40E0-892B-781AEB372C05}" type="datetimeFigureOut">
              <a:rPr lang="en-US"/>
              <a:pPr>
                <a:defRPr/>
              </a:pPr>
              <a:t>2/14/2012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2935D95D-0AF5-435F-9C60-C0F7A3A3319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62"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rgbClr val="637F26"/>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rgbClr val="964305"/>
        </a:buClr>
        <a:buFont typeface="Wingdings" pitchFamily="2" charset="2"/>
        <a:buChar char="§"/>
        <a:defRPr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rgbClr val="835E01"/>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rgbClr val="404040"/>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79B9D36E-FF41-4554-AFC2-62CA343E8FEC}" type="datetimeFigureOut">
              <a:rPr lang="en-US"/>
              <a:pPr>
                <a:defRPr/>
              </a:pPr>
              <a:t>2/14/2012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1FFED607-83D8-433C-8467-8DBF6A7E957D}"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63"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rgbClr val="637F26"/>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rgbClr val="964305"/>
        </a:buClr>
        <a:buFont typeface="Wingdings" pitchFamily="2" charset="2"/>
        <a:buChar char="§"/>
        <a:defRPr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rgbClr val="835E01"/>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rgbClr val="404040"/>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BC72774F-E4BC-4ABE-85C2-247902AED5B5}" type="datetimeFigureOut">
              <a:rPr lang="en-US"/>
              <a:pPr>
                <a:defRPr/>
              </a:pPr>
              <a:t>2/14/2012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4B93D113-E63F-4BFB-8FC7-6A9F87C7A471}"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64"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rgbClr val="637F26"/>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rgbClr val="964305"/>
        </a:buClr>
        <a:buFont typeface="Wingdings" pitchFamily="2" charset="2"/>
        <a:buChar char="§"/>
        <a:defRPr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rgbClr val="835E01"/>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rgbClr val="404040"/>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457200"/>
            <a:ext cx="8407400" cy="5668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BC8AAF3A-D411-47EC-B6E9-348FCA62F060}" type="datetimeFigureOut">
              <a:rPr lang="en-US"/>
              <a:pPr>
                <a:defRPr/>
              </a:pPr>
              <a:t>2/14/2012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B5D3FA90-EE3C-4605-B978-4C12BD9B8049}"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65" r:id="rId1"/>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rgbClr val="637F26"/>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rgbClr val="964305"/>
        </a:buClr>
        <a:buFont typeface="Wingdings" pitchFamily="2" charset="2"/>
        <a:buChar char="§"/>
        <a:defRPr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rgbClr val="835E01"/>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rgbClr val="404040"/>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prstClr val="black"/>
                </a:solidFill>
                <a:latin typeface="+mn-lt"/>
              </a:defRPr>
            </a:lvl1pPr>
          </a:lstStyle>
          <a:p>
            <a:pPr>
              <a:defRPr/>
            </a:pPr>
            <a:fld id="{03F78DC6-FAB0-4FEF-B947-7B9A7A4E8221}" type="datetimeFigureOut">
              <a:rPr lang="en-US"/>
              <a:pPr>
                <a:defRPr/>
              </a:pPr>
              <a:t>2/14/2012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prstClr val="black"/>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prstClr val="black"/>
                </a:solidFill>
                <a:latin typeface="+mn-lt"/>
              </a:defRPr>
            </a:lvl1pPr>
          </a:lstStyle>
          <a:p>
            <a:pPr>
              <a:defRPr/>
            </a:pPr>
            <a:fld id="{354367B9-DC91-409E-BA3E-516025387BC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66"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rgbClr val="637F26"/>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rgbClr val="964305"/>
        </a:buClr>
        <a:buFont typeface="Wingdings" pitchFamily="2" charset="2"/>
        <a:buChar char="§"/>
        <a:defRPr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rgbClr val="835E01"/>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rgbClr val="404040"/>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images.google.com/imgres?q=image+of+examination+with+a+magnifying+glass&amp;hl=en&amp;gbv=2&amp;biw=1366&amp;bih=619&amp;tbm=isch&amp;tbnid=WRa1_C_c8tkw7M:&amp;imgrefurl=http://www.123rf.com/photo_10767510_hand-holding-magnifying-glass-examining-binary-code-using-magnifying-glass.html&amp;docid=HEGf2-0hk_78RM&amp;imgurl=http://us.123rf.com/400wm/400/400/iamnao/iamnao1110/iamnao111000014/10767510-hand-holding-magnifying-glass-examining-binary-code-using-magnifying-glass.jpg&amp;w=400&amp;h=308&amp;ei=6YjUTqXLHI648gOdkLD4AQ&amp;zoom=1&amp;iact=hc&amp;vpx=1067&amp;vpy=274&amp;dur=153&amp;hovh=197&amp;hovw=256&amp;tx=161&amp;ty=119&amp;sig=103716714876650773895&amp;page=2&amp;tbnh=130&amp;tbnw=169&amp;start=22&amp;ndsp=23&amp;ved=1t:429,r:14,s:22"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1" y="2133600"/>
            <a:ext cx="6477000" cy="2590800"/>
          </a:xfrm>
        </p:spPr>
        <p:txBody>
          <a:bodyPr/>
          <a:lstStyle/>
          <a:p>
            <a:pPr>
              <a:defRPr/>
            </a:pPr>
            <a:r>
              <a:rPr lang="en-US" sz="3600" dirty="0" smtClean="0">
                <a:latin typeface="Tw Cen MT" pitchFamily="34" charset="0"/>
              </a:rPr>
              <a:t>Strategic Health Action Planning: Skill Building for Data Analysis</a:t>
            </a:r>
            <a:endParaRPr lang="en-US" sz="3600" dirty="0">
              <a:latin typeface="Tw Cen MT" pitchFamily="34" charset="0"/>
            </a:endParaRPr>
          </a:p>
        </p:txBody>
      </p:sp>
      <p:sp>
        <p:nvSpPr>
          <p:cNvPr id="36866" name="TextBox 3"/>
          <p:cNvSpPr txBox="1">
            <a:spLocks noChangeArrowheads="1"/>
          </p:cNvSpPr>
          <p:nvPr/>
        </p:nvSpPr>
        <p:spPr bwMode="auto">
          <a:xfrm>
            <a:off x="2667000" y="5867400"/>
            <a:ext cx="4114800" cy="369332"/>
          </a:xfrm>
          <a:prstGeom prst="rect">
            <a:avLst/>
          </a:prstGeom>
          <a:noFill/>
          <a:ln w="9525">
            <a:noFill/>
            <a:miter lim="800000"/>
            <a:headEnd/>
            <a:tailEnd/>
          </a:ln>
        </p:spPr>
        <p:txBody>
          <a:bodyPr>
            <a:spAutoFit/>
          </a:bodyPr>
          <a:lstStyle/>
          <a:p>
            <a:pPr algn="r"/>
            <a:r>
              <a:rPr lang="en-US" dirty="0" smtClean="0">
                <a:solidFill>
                  <a:schemeClr val="bg2"/>
                </a:solidFill>
                <a:latin typeface="Century Gothic" pitchFamily="34" charset="0"/>
              </a:rPr>
              <a:t>January, 2012</a:t>
            </a:r>
            <a:endParaRPr lang="en-US" dirty="0">
              <a:solidFill>
                <a:schemeClr val="bg2"/>
              </a:solidFill>
              <a:latin typeface="Century Gothic"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917700"/>
            <a:ext cx="8407400" cy="4406900"/>
          </a:xfrm>
        </p:spPr>
        <p:txBody>
          <a:bodyPr/>
          <a:lstStyle/>
          <a:p>
            <a:pPr marL="44450" indent="0">
              <a:spcBef>
                <a:spcPts val="0"/>
              </a:spcBef>
              <a:spcAft>
                <a:spcPts val="1800"/>
              </a:spcAft>
              <a:buNone/>
            </a:pPr>
            <a:r>
              <a:rPr lang="en-US" dirty="0" smtClean="0"/>
              <a:t>FP performance especially clinical-based methods at health units is a function of several factors—availability of trained providers, equipment, functional OT, supplies, financial resources</a:t>
            </a:r>
            <a:r>
              <a:rPr lang="en-US" dirty="0" smtClean="0"/>
              <a:t>.</a:t>
            </a:r>
            <a:endParaRPr lang="en-US" dirty="0"/>
          </a:p>
          <a:p>
            <a:pPr marL="44450" indent="0">
              <a:spcBef>
                <a:spcPts val="0"/>
              </a:spcBef>
              <a:spcAft>
                <a:spcPts val="1800"/>
              </a:spcAft>
              <a:buNone/>
            </a:pPr>
            <a:endParaRPr lang="en-US" i="1" dirty="0" smtClean="0"/>
          </a:p>
          <a:p>
            <a:pPr marL="44450" indent="0">
              <a:spcBef>
                <a:spcPts val="0"/>
              </a:spcBef>
              <a:spcAft>
                <a:spcPts val="1800"/>
              </a:spcAft>
              <a:buNone/>
            </a:pPr>
            <a:r>
              <a:rPr lang="en-US" i="1" dirty="0" smtClean="0"/>
              <a:t>Analyzing </a:t>
            </a:r>
            <a:r>
              <a:rPr lang="en-US" i="1" dirty="0" smtClean="0"/>
              <a:t>such information will throw light on reasons for differential performance between various health units.</a:t>
            </a:r>
            <a:endParaRPr lang="en-US" i="1" dirty="0"/>
          </a:p>
        </p:txBody>
      </p:sp>
      <p:sp>
        <p:nvSpPr>
          <p:cNvPr id="3" name="Title 2"/>
          <p:cNvSpPr>
            <a:spLocks noGrp="1"/>
          </p:cNvSpPr>
          <p:nvPr>
            <p:ph type="title"/>
          </p:nvPr>
        </p:nvSpPr>
        <p:spPr/>
        <p:txBody>
          <a:bodyPr/>
          <a:lstStyle/>
          <a:p>
            <a:r>
              <a:rPr lang="en-US" dirty="0" smtClean="0"/>
              <a:t>Example: FP performance</a:t>
            </a:r>
            <a:endParaRPr lang="en-US" dirty="0"/>
          </a:p>
        </p:txBody>
      </p:sp>
    </p:spTree>
    <p:extLst>
      <p:ext uri="{BB962C8B-B14F-4D97-AF65-F5344CB8AC3E}">
        <p14:creationId xmlns:p14="http://schemas.microsoft.com/office/powerpoint/2010/main" val="20402494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19262"/>
            <a:ext cx="8407400" cy="4605337"/>
          </a:xfrm>
        </p:spPr>
        <p:txBody>
          <a:bodyPr>
            <a:normAutofit lnSpcReduction="10000"/>
          </a:bodyPr>
          <a:lstStyle/>
          <a:p>
            <a:pPr marL="44450" indent="0">
              <a:buNone/>
            </a:pPr>
            <a:r>
              <a:rPr lang="en-US" dirty="0" smtClean="0"/>
              <a:t>Which shows trend in performance over a period of time and helps in futuristic planning</a:t>
            </a:r>
          </a:p>
          <a:p>
            <a:pPr marL="44450" indent="0">
              <a:buNone/>
            </a:pPr>
            <a:endParaRPr lang="en-US" dirty="0" smtClean="0"/>
          </a:p>
          <a:p>
            <a:pPr marL="44450" indent="0">
              <a:buNone/>
            </a:pPr>
            <a:endParaRPr lang="en-US" dirty="0"/>
          </a:p>
          <a:p>
            <a:pPr marL="44450" indent="0">
              <a:buNone/>
            </a:pPr>
            <a:endParaRPr lang="en-US" dirty="0" smtClean="0"/>
          </a:p>
          <a:p>
            <a:pPr marL="44450" indent="0">
              <a:buNone/>
            </a:pPr>
            <a:endParaRPr lang="en-US" dirty="0"/>
          </a:p>
          <a:p>
            <a:pPr marL="44450" indent="0">
              <a:buNone/>
            </a:pPr>
            <a:endParaRPr lang="en-US" dirty="0" smtClean="0"/>
          </a:p>
          <a:p>
            <a:pPr marL="44450" indent="0">
              <a:buNone/>
            </a:pPr>
            <a:endParaRPr lang="en-US" dirty="0"/>
          </a:p>
          <a:p>
            <a:pPr marL="44450" indent="0">
              <a:buNone/>
            </a:pPr>
            <a:endParaRPr lang="en-US" dirty="0" smtClean="0"/>
          </a:p>
          <a:p>
            <a:pPr marL="44450" indent="0">
              <a:buNone/>
            </a:pPr>
            <a:endParaRPr lang="en-US" dirty="0" smtClean="0"/>
          </a:p>
          <a:p>
            <a:pPr marL="44450" indent="0">
              <a:buNone/>
            </a:pPr>
            <a:r>
              <a:rPr lang="en-US" dirty="0" smtClean="0"/>
              <a:t> </a:t>
            </a:r>
            <a:endParaRPr lang="en-US" dirty="0"/>
          </a:p>
        </p:txBody>
      </p:sp>
      <p:sp>
        <p:nvSpPr>
          <p:cNvPr id="3" name="Title 2"/>
          <p:cNvSpPr>
            <a:spLocks noGrp="1"/>
          </p:cNvSpPr>
          <p:nvPr>
            <p:ph type="title"/>
          </p:nvPr>
        </p:nvSpPr>
        <p:spPr/>
        <p:txBody>
          <a:bodyPr/>
          <a:lstStyle/>
          <a:p>
            <a:r>
              <a:rPr lang="en-US" dirty="0" smtClean="0"/>
              <a:t>Trend analysis: An alternative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09902899"/>
              </p:ext>
            </p:extLst>
          </p:nvPr>
        </p:nvGraphicFramePr>
        <p:xfrm>
          <a:off x="457200" y="2666289"/>
          <a:ext cx="8077199" cy="3653426"/>
        </p:xfrm>
        <a:graphic>
          <a:graphicData uri="http://schemas.openxmlformats.org/drawingml/2006/table">
            <a:tbl>
              <a:tblPr firstRow="1" firstCol="1" bandRow="1" bandCol="1">
                <a:tableStyleId>{69CF1AB2-1976-4502-BF36-3FF5EA218861}</a:tableStyleId>
              </a:tblPr>
              <a:tblGrid>
                <a:gridCol w="1634410"/>
                <a:gridCol w="1597929"/>
                <a:gridCol w="1601577"/>
                <a:gridCol w="1631674"/>
                <a:gridCol w="1611609"/>
              </a:tblGrid>
              <a:tr h="637303">
                <a:tc>
                  <a:txBody>
                    <a:bodyPr/>
                    <a:lstStyle/>
                    <a:p>
                      <a:pPr marL="0" marR="0">
                        <a:lnSpc>
                          <a:spcPct val="115000"/>
                        </a:lnSpc>
                        <a:spcBef>
                          <a:spcPts val="0"/>
                        </a:spcBef>
                        <a:spcAft>
                          <a:spcPts val="0"/>
                        </a:spcAft>
                      </a:pPr>
                      <a:r>
                        <a:rPr lang="en-US" sz="1400" dirty="0">
                          <a:effectLst/>
                        </a:rPr>
                        <a:t> </a:t>
                      </a:r>
                      <a:r>
                        <a:rPr lang="en-US" sz="1400" dirty="0" smtClean="0">
                          <a:effectLst/>
                        </a:rPr>
                        <a:t>Family Planning</a:t>
                      </a:r>
                      <a:endParaRPr lang="en-US" sz="1400" dirty="0">
                        <a:effectLst/>
                        <a:latin typeface="+mj-lt"/>
                        <a:ea typeface="Times New Roman"/>
                        <a:cs typeface="Times New Roman"/>
                      </a:endParaRPr>
                    </a:p>
                  </a:txBody>
                  <a:tcPr marL="45720" marR="45720">
                    <a:solidFill>
                      <a:schemeClr val="accent1">
                        <a:lumMod val="40000"/>
                        <a:lumOff val="60000"/>
                      </a:schemeClr>
                    </a:solidFill>
                  </a:tcPr>
                </a:tc>
                <a:tc>
                  <a:txBody>
                    <a:bodyPr/>
                    <a:lstStyle/>
                    <a:p>
                      <a:pPr marL="0" marR="0" algn="ctr">
                        <a:lnSpc>
                          <a:spcPct val="115000"/>
                        </a:lnSpc>
                        <a:spcBef>
                          <a:spcPts val="0"/>
                        </a:spcBef>
                        <a:spcAft>
                          <a:spcPts val="0"/>
                        </a:spcAft>
                      </a:pPr>
                      <a:r>
                        <a:rPr lang="en-US" sz="1400" dirty="0">
                          <a:effectLst/>
                        </a:rPr>
                        <a:t>First Survey DLHS 2002-04</a:t>
                      </a:r>
                      <a:endParaRPr lang="en-US" sz="1400" dirty="0">
                        <a:effectLst/>
                        <a:latin typeface="+mj-lt"/>
                        <a:ea typeface="Times New Roman"/>
                        <a:cs typeface="Times New Roman"/>
                      </a:endParaRPr>
                    </a:p>
                  </a:txBody>
                  <a:tcPr marL="45720" marR="45720">
                    <a:solidFill>
                      <a:schemeClr val="accent1">
                        <a:lumMod val="40000"/>
                        <a:lumOff val="60000"/>
                      </a:schemeClr>
                    </a:solidFill>
                  </a:tcPr>
                </a:tc>
                <a:tc>
                  <a:txBody>
                    <a:bodyPr/>
                    <a:lstStyle/>
                    <a:p>
                      <a:pPr marL="0" marR="0" algn="ctr">
                        <a:lnSpc>
                          <a:spcPct val="115000"/>
                        </a:lnSpc>
                        <a:spcBef>
                          <a:spcPts val="0"/>
                        </a:spcBef>
                        <a:spcAft>
                          <a:spcPts val="0"/>
                        </a:spcAft>
                      </a:pPr>
                      <a:r>
                        <a:rPr lang="en-US" sz="1400" dirty="0">
                          <a:effectLst/>
                        </a:rPr>
                        <a:t>Second Survey DLHS 2007-08</a:t>
                      </a:r>
                      <a:endParaRPr lang="en-US" sz="1400" dirty="0">
                        <a:effectLst/>
                        <a:latin typeface="+mj-lt"/>
                        <a:ea typeface="Times New Roman"/>
                        <a:cs typeface="Times New Roman"/>
                      </a:endParaRPr>
                    </a:p>
                  </a:txBody>
                  <a:tcPr marL="45720" marR="45720">
                    <a:solidFill>
                      <a:schemeClr val="accent1">
                        <a:lumMod val="40000"/>
                        <a:lumOff val="60000"/>
                      </a:schemeClr>
                    </a:solidFill>
                  </a:tcPr>
                </a:tc>
                <a:tc>
                  <a:txBody>
                    <a:bodyPr/>
                    <a:lstStyle/>
                    <a:p>
                      <a:pPr marL="0" marR="0" algn="ctr">
                        <a:lnSpc>
                          <a:spcPct val="115000"/>
                        </a:lnSpc>
                        <a:spcBef>
                          <a:spcPts val="0"/>
                        </a:spcBef>
                        <a:spcAft>
                          <a:spcPts val="0"/>
                        </a:spcAft>
                      </a:pPr>
                      <a:r>
                        <a:rPr lang="en-US" sz="1400" dirty="0">
                          <a:effectLst/>
                        </a:rPr>
                        <a:t>Difference in Prevalence Rate</a:t>
                      </a:r>
                      <a:endParaRPr lang="en-US" sz="1400" dirty="0">
                        <a:effectLst/>
                        <a:latin typeface="+mj-lt"/>
                        <a:ea typeface="Times New Roman"/>
                        <a:cs typeface="Times New Roman"/>
                      </a:endParaRPr>
                    </a:p>
                  </a:txBody>
                  <a:tcPr marL="45720" marR="45720">
                    <a:solidFill>
                      <a:schemeClr val="accent1">
                        <a:lumMod val="40000"/>
                        <a:lumOff val="60000"/>
                      </a:schemeClr>
                    </a:solidFill>
                  </a:tcPr>
                </a:tc>
                <a:tc>
                  <a:txBody>
                    <a:bodyPr/>
                    <a:lstStyle/>
                    <a:p>
                      <a:pPr marL="0" marR="0" algn="ctr">
                        <a:lnSpc>
                          <a:spcPct val="115000"/>
                        </a:lnSpc>
                        <a:spcBef>
                          <a:spcPts val="0"/>
                        </a:spcBef>
                        <a:spcAft>
                          <a:spcPts val="0"/>
                        </a:spcAft>
                      </a:pPr>
                      <a:r>
                        <a:rPr lang="en-US" sz="1400" dirty="0">
                          <a:effectLst/>
                        </a:rPr>
                        <a:t>Annual average Increase in CPR</a:t>
                      </a:r>
                      <a:endParaRPr lang="en-US" sz="1400" dirty="0">
                        <a:effectLst/>
                        <a:latin typeface="+mj-lt"/>
                        <a:ea typeface="Times New Roman"/>
                        <a:cs typeface="Times New Roman"/>
                      </a:endParaRPr>
                    </a:p>
                  </a:txBody>
                  <a:tcPr marL="45720" marR="45720">
                    <a:solidFill>
                      <a:schemeClr val="accent1">
                        <a:lumMod val="40000"/>
                        <a:lumOff val="60000"/>
                      </a:schemeClr>
                    </a:solidFill>
                  </a:tcPr>
                </a:tc>
              </a:tr>
              <a:tr h="314947">
                <a:tc>
                  <a:txBody>
                    <a:bodyPr/>
                    <a:lstStyle/>
                    <a:p>
                      <a:pPr marL="0" marR="0">
                        <a:lnSpc>
                          <a:spcPct val="115000"/>
                        </a:lnSpc>
                        <a:spcBef>
                          <a:spcPts val="0"/>
                        </a:spcBef>
                        <a:spcAft>
                          <a:spcPts val="0"/>
                        </a:spcAft>
                      </a:pPr>
                      <a:r>
                        <a:rPr lang="en-US" sz="1400" dirty="0" smtClean="0">
                          <a:effectLst/>
                        </a:rPr>
                        <a:t>Modern Methods</a:t>
                      </a:r>
                      <a:endParaRPr lang="en-US" sz="1400" dirty="0">
                        <a:effectLst/>
                        <a:latin typeface="+mj-lt"/>
                        <a:ea typeface="Times New Roman"/>
                        <a:cs typeface="Times New Roman"/>
                      </a:endParaRPr>
                    </a:p>
                  </a:txBody>
                  <a:tcPr marL="45720" marR="45720">
                    <a:solidFill>
                      <a:schemeClr val="accent1">
                        <a:lumMod val="40000"/>
                        <a:lumOff val="60000"/>
                      </a:schemeClr>
                    </a:solidFill>
                  </a:tcPr>
                </a:tc>
                <a:tc>
                  <a:txBody>
                    <a:bodyPr/>
                    <a:lstStyle/>
                    <a:p>
                      <a:pPr marL="0" marR="0" algn="ctr">
                        <a:lnSpc>
                          <a:spcPct val="115000"/>
                        </a:lnSpc>
                        <a:spcBef>
                          <a:spcPts val="0"/>
                        </a:spcBef>
                        <a:spcAft>
                          <a:spcPts val="0"/>
                        </a:spcAft>
                      </a:pPr>
                      <a:r>
                        <a:rPr lang="en-US" sz="1400" dirty="0" smtClean="0">
                          <a:effectLst/>
                        </a:rPr>
                        <a:t>24.8</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26.7</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1.9</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0.48</a:t>
                      </a:r>
                      <a:endParaRPr lang="en-US" sz="1400" dirty="0">
                        <a:effectLst/>
                        <a:latin typeface="+mj-lt"/>
                        <a:ea typeface="Times New Roman"/>
                        <a:cs typeface="Times New Roman"/>
                      </a:endParaRPr>
                    </a:p>
                  </a:txBody>
                  <a:tcPr marL="45720" marR="45720"/>
                </a:tc>
              </a:tr>
              <a:tr h="314947">
                <a:tc>
                  <a:txBody>
                    <a:bodyPr/>
                    <a:lstStyle/>
                    <a:p>
                      <a:pPr marL="0" marR="0">
                        <a:lnSpc>
                          <a:spcPct val="115000"/>
                        </a:lnSpc>
                        <a:spcBef>
                          <a:spcPts val="0"/>
                        </a:spcBef>
                        <a:spcAft>
                          <a:spcPts val="0"/>
                        </a:spcAft>
                      </a:pPr>
                      <a:r>
                        <a:rPr lang="en-US" sz="1400" dirty="0" smtClean="0">
                          <a:effectLst/>
                        </a:rPr>
                        <a:t>Male Sterilization</a:t>
                      </a:r>
                      <a:endParaRPr lang="en-US" sz="1400" dirty="0">
                        <a:effectLst/>
                        <a:latin typeface="+mj-lt"/>
                        <a:ea typeface="Times New Roman"/>
                        <a:cs typeface="Times New Roman"/>
                      </a:endParaRPr>
                    </a:p>
                  </a:txBody>
                  <a:tcPr marL="45720" marR="45720">
                    <a:solidFill>
                      <a:schemeClr val="accent1">
                        <a:lumMod val="40000"/>
                        <a:lumOff val="60000"/>
                      </a:schemeClr>
                    </a:solidFill>
                  </a:tcPr>
                </a:tc>
                <a:tc>
                  <a:txBody>
                    <a:bodyPr/>
                    <a:lstStyle/>
                    <a:p>
                      <a:pPr marL="0" marR="0" algn="ctr">
                        <a:lnSpc>
                          <a:spcPct val="115000"/>
                        </a:lnSpc>
                        <a:spcBef>
                          <a:spcPts val="0"/>
                        </a:spcBef>
                        <a:spcAft>
                          <a:spcPts val="0"/>
                        </a:spcAft>
                      </a:pPr>
                      <a:r>
                        <a:rPr lang="en-US" sz="1400" dirty="0" smtClean="0">
                          <a:effectLst/>
                        </a:rPr>
                        <a:t>0.1</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0.1</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a:t>
                      </a:r>
                      <a:endParaRPr lang="en-US" sz="1400" dirty="0">
                        <a:effectLst/>
                        <a:latin typeface="+mj-lt"/>
                        <a:ea typeface="Times New Roman"/>
                        <a:cs typeface="Times New Roman"/>
                      </a:endParaRPr>
                    </a:p>
                  </a:txBody>
                  <a:tcPr marL="45720" marR="45720"/>
                </a:tc>
              </a:tr>
              <a:tr h="489463">
                <a:tc>
                  <a:txBody>
                    <a:bodyPr/>
                    <a:lstStyle/>
                    <a:p>
                      <a:pPr marL="0" marR="0">
                        <a:lnSpc>
                          <a:spcPct val="115000"/>
                        </a:lnSpc>
                        <a:spcBef>
                          <a:spcPts val="0"/>
                        </a:spcBef>
                        <a:spcAft>
                          <a:spcPts val="0"/>
                        </a:spcAft>
                      </a:pPr>
                      <a:r>
                        <a:rPr lang="en-US" sz="1400" dirty="0" smtClean="0">
                          <a:effectLst/>
                        </a:rPr>
                        <a:t>Female Sterilization</a:t>
                      </a:r>
                      <a:endParaRPr lang="en-US" sz="1400" dirty="0">
                        <a:effectLst/>
                        <a:latin typeface="+mj-lt"/>
                        <a:ea typeface="Times New Roman"/>
                        <a:cs typeface="Times New Roman"/>
                      </a:endParaRPr>
                    </a:p>
                  </a:txBody>
                  <a:tcPr marL="45720" marR="45720">
                    <a:solidFill>
                      <a:schemeClr val="accent1">
                        <a:lumMod val="40000"/>
                        <a:lumOff val="60000"/>
                      </a:schemeClr>
                    </a:solidFill>
                  </a:tcPr>
                </a:tc>
                <a:tc>
                  <a:txBody>
                    <a:bodyPr/>
                    <a:lstStyle/>
                    <a:p>
                      <a:pPr marL="0" marR="0" algn="ctr">
                        <a:lnSpc>
                          <a:spcPct val="115000"/>
                        </a:lnSpc>
                        <a:spcBef>
                          <a:spcPts val="0"/>
                        </a:spcBef>
                        <a:spcAft>
                          <a:spcPts val="0"/>
                        </a:spcAft>
                      </a:pPr>
                      <a:r>
                        <a:rPr lang="en-US" sz="1400" dirty="0" smtClean="0">
                          <a:effectLst/>
                        </a:rPr>
                        <a:t>14.3</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16.5</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2.2</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0.55</a:t>
                      </a:r>
                      <a:endParaRPr lang="en-US" sz="1400" dirty="0">
                        <a:effectLst/>
                        <a:latin typeface="+mj-lt"/>
                        <a:ea typeface="Times New Roman"/>
                        <a:cs typeface="Times New Roman"/>
                      </a:endParaRPr>
                    </a:p>
                  </a:txBody>
                  <a:tcPr marL="45720" marR="45720"/>
                </a:tc>
              </a:tr>
              <a:tr h="314947">
                <a:tc>
                  <a:txBody>
                    <a:bodyPr/>
                    <a:lstStyle/>
                    <a:p>
                      <a:pPr marL="0" marR="0">
                        <a:lnSpc>
                          <a:spcPct val="115000"/>
                        </a:lnSpc>
                        <a:spcBef>
                          <a:spcPts val="0"/>
                        </a:spcBef>
                        <a:spcAft>
                          <a:spcPts val="0"/>
                        </a:spcAft>
                      </a:pPr>
                      <a:r>
                        <a:rPr lang="en-US" sz="1400" dirty="0" smtClean="0">
                          <a:effectLst/>
                        </a:rPr>
                        <a:t>Condoms</a:t>
                      </a:r>
                      <a:endParaRPr lang="en-US" sz="1400" dirty="0">
                        <a:effectLst/>
                        <a:latin typeface="+mj-lt"/>
                        <a:ea typeface="Times New Roman"/>
                        <a:cs typeface="Times New Roman"/>
                      </a:endParaRPr>
                    </a:p>
                  </a:txBody>
                  <a:tcPr marL="45720" marR="45720">
                    <a:solidFill>
                      <a:schemeClr val="accent1">
                        <a:lumMod val="40000"/>
                        <a:lumOff val="60000"/>
                      </a:schemeClr>
                    </a:solidFill>
                  </a:tcPr>
                </a:tc>
                <a:tc>
                  <a:txBody>
                    <a:bodyPr/>
                    <a:lstStyle/>
                    <a:p>
                      <a:pPr marL="0" marR="0" algn="ctr">
                        <a:lnSpc>
                          <a:spcPct val="115000"/>
                        </a:lnSpc>
                        <a:spcBef>
                          <a:spcPts val="0"/>
                        </a:spcBef>
                        <a:spcAft>
                          <a:spcPts val="0"/>
                        </a:spcAft>
                      </a:pPr>
                      <a:r>
                        <a:rPr lang="en-US" sz="1400" dirty="0" smtClean="0">
                          <a:effectLst/>
                        </a:rPr>
                        <a:t>6.5</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7.1</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0.6</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0.15</a:t>
                      </a:r>
                      <a:endParaRPr lang="en-US" sz="1400" dirty="0">
                        <a:effectLst/>
                        <a:latin typeface="+mj-lt"/>
                        <a:ea typeface="Times New Roman"/>
                        <a:cs typeface="Times New Roman"/>
                      </a:endParaRPr>
                    </a:p>
                  </a:txBody>
                  <a:tcPr marL="45720" marR="45720"/>
                </a:tc>
              </a:tr>
              <a:tr h="314947">
                <a:tc>
                  <a:txBody>
                    <a:bodyPr/>
                    <a:lstStyle/>
                    <a:p>
                      <a:pPr marL="0" marR="0">
                        <a:lnSpc>
                          <a:spcPct val="115000"/>
                        </a:lnSpc>
                        <a:spcBef>
                          <a:spcPts val="0"/>
                        </a:spcBef>
                        <a:spcAft>
                          <a:spcPts val="0"/>
                        </a:spcAft>
                      </a:pPr>
                      <a:r>
                        <a:rPr lang="en-US" sz="1400" dirty="0" smtClean="0">
                          <a:effectLst/>
                        </a:rPr>
                        <a:t>IUCD</a:t>
                      </a:r>
                      <a:endParaRPr lang="en-US" sz="1400" dirty="0">
                        <a:effectLst/>
                        <a:latin typeface="+mj-lt"/>
                        <a:ea typeface="Times New Roman"/>
                        <a:cs typeface="Times New Roman"/>
                      </a:endParaRPr>
                    </a:p>
                  </a:txBody>
                  <a:tcPr marL="45720" marR="45720">
                    <a:solidFill>
                      <a:schemeClr val="accent1">
                        <a:lumMod val="40000"/>
                        <a:lumOff val="60000"/>
                      </a:schemeClr>
                    </a:solidFill>
                  </a:tcPr>
                </a:tc>
                <a:tc>
                  <a:txBody>
                    <a:bodyPr/>
                    <a:lstStyle/>
                    <a:p>
                      <a:pPr marL="0" marR="0" algn="ctr">
                        <a:lnSpc>
                          <a:spcPct val="115000"/>
                        </a:lnSpc>
                        <a:spcBef>
                          <a:spcPts val="0"/>
                        </a:spcBef>
                        <a:spcAft>
                          <a:spcPts val="0"/>
                        </a:spcAft>
                      </a:pPr>
                      <a:r>
                        <a:rPr lang="en-US" sz="1400" dirty="0" smtClean="0">
                          <a:effectLst/>
                        </a:rPr>
                        <a:t>1.4</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1.0</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-0.4</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-0.1</a:t>
                      </a:r>
                      <a:endParaRPr lang="en-US" sz="1400" dirty="0">
                        <a:effectLst/>
                        <a:latin typeface="+mj-lt"/>
                        <a:ea typeface="Times New Roman"/>
                        <a:cs typeface="Times New Roman"/>
                      </a:endParaRPr>
                    </a:p>
                  </a:txBody>
                  <a:tcPr marL="45720" marR="45720"/>
                </a:tc>
              </a:tr>
              <a:tr h="314947">
                <a:tc>
                  <a:txBody>
                    <a:bodyPr/>
                    <a:lstStyle/>
                    <a:p>
                      <a:pPr marL="0" marR="0">
                        <a:lnSpc>
                          <a:spcPct val="115000"/>
                        </a:lnSpc>
                        <a:spcBef>
                          <a:spcPts val="0"/>
                        </a:spcBef>
                        <a:spcAft>
                          <a:spcPts val="0"/>
                        </a:spcAft>
                      </a:pPr>
                      <a:r>
                        <a:rPr lang="en-US" sz="1400" dirty="0" smtClean="0">
                          <a:effectLst/>
                        </a:rPr>
                        <a:t>Oral pills</a:t>
                      </a:r>
                      <a:endParaRPr lang="en-US" sz="1400" dirty="0">
                        <a:effectLst/>
                        <a:latin typeface="+mj-lt"/>
                        <a:ea typeface="Times New Roman"/>
                        <a:cs typeface="Times New Roman"/>
                      </a:endParaRPr>
                    </a:p>
                  </a:txBody>
                  <a:tcPr marL="45720" marR="45720">
                    <a:solidFill>
                      <a:schemeClr val="accent1">
                        <a:lumMod val="40000"/>
                        <a:lumOff val="60000"/>
                      </a:schemeClr>
                    </a:solidFill>
                  </a:tcPr>
                </a:tc>
                <a:tc>
                  <a:txBody>
                    <a:bodyPr/>
                    <a:lstStyle/>
                    <a:p>
                      <a:pPr marL="0" marR="0" algn="ctr">
                        <a:lnSpc>
                          <a:spcPct val="115000"/>
                        </a:lnSpc>
                        <a:spcBef>
                          <a:spcPts val="0"/>
                        </a:spcBef>
                        <a:spcAft>
                          <a:spcPts val="0"/>
                        </a:spcAft>
                      </a:pPr>
                      <a:r>
                        <a:rPr lang="en-US" sz="1400" dirty="0" smtClean="0">
                          <a:effectLst/>
                        </a:rPr>
                        <a:t>2.2</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1.7</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-0.5</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-0.13</a:t>
                      </a:r>
                      <a:endParaRPr lang="en-US" sz="1400" dirty="0">
                        <a:effectLst/>
                        <a:latin typeface="+mj-lt"/>
                        <a:ea typeface="Times New Roman"/>
                        <a:cs typeface="Times New Roman"/>
                      </a:endParaRPr>
                    </a:p>
                  </a:txBody>
                  <a:tcPr marL="45720" marR="45720"/>
                </a:tc>
              </a:tr>
              <a:tr h="489463">
                <a:tc>
                  <a:txBody>
                    <a:bodyPr/>
                    <a:lstStyle/>
                    <a:p>
                      <a:pPr marL="0" marR="0">
                        <a:lnSpc>
                          <a:spcPct val="115000"/>
                        </a:lnSpc>
                        <a:spcBef>
                          <a:spcPts val="0"/>
                        </a:spcBef>
                        <a:spcAft>
                          <a:spcPts val="0"/>
                        </a:spcAft>
                      </a:pPr>
                      <a:r>
                        <a:rPr lang="en-US" sz="1400" dirty="0" smtClean="0">
                          <a:effectLst/>
                        </a:rPr>
                        <a:t>Traditional methods</a:t>
                      </a:r>
                      <a:endParaRPr lang="en-US" sz="1400" dirty="0">
                        <a:effectLst/>
                        <a:latin typeface="+mj-lt"/>
                        <a:ea typeface="Times New Roman"/>
                        <a:cs typeface="Times New Roman"/>
                      </a:endParaRPr>
                    </a:p>
                  </a:txBody>
                  <a:tcPr marL="45720" marR="45720">
                    <a:solidFill>
                      <a:schemeClr val="accent1">
                        <a:lumMod val="40000"/>
                        <a:lumOff val="60000"/>
                      </a:schemeClr>
                    </a:solidFill>
                  </a:tcPr>
                </a:tc>
                <a:tc>
                  <a:txBody>
                    <a:bodyPr/>
                    <a:lstStyle/>
                    <a:p>
                      <a:pPr marL="0" marR="0" algn="ctr">
                        <a:lnSpc>
                          <a:spcPct val="115000"/>
                        </a:lnSpc>
                        <a:spcBef>
                          <a:spcPts val="0"/>
                        </a:spcBef>
                        <a:spcAft>
                          <a:spcPts val="0"/>
                        </a:spcAft>
                      </a:pPr>
                      <a:r>
                        <a:rPr lang="en-US" sz="1400" dirty="0" smtClean="0">
                          <a:effectLst/>
                        </a:rPr>
                        <a:t>9.4</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11.4</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2</a:t>
                      </a:r>
                      <a:endParaRPr lang="en-US" sz="1400"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0.5</a:t>
                      </a:r>
                      <a:endParaRPr lang="en-US" sz="1400" dirty="0">
                        <a:effectLst/>
                        <a:latin typeface="+mj-lt"/>
                        <a:ea typeface="Times New Roman"/>
                        <a:cs typeface="Times New Roman"/>
                      </a:endParaRPr>
                    </a:p>
                  </a:txBody>
                  <a:tcPr marL="45720" marR="45720"/>
                </a:tc>
              </a:tr>
              <a:tr h="314947">
                <a:tc>
                  <a:txBody>
                    <a:bodyPr/>
                    <a:lstStyle/>
                    <a:p>
                      <a:pPr marL="0" marR="0">
                        <a:lnSpc>
                          <a:spcPct val="115000"/>
                        </a:lnSpc>
                        <a:spcBef>
                          <a:spcPts val="0"/>
                        </a:spcBef>
                        <a:spcAft>
                          <a:spcPts val="0"/>
                        </a:spcAft>
                      </a:pPr>
                      <a:r>
                        <a:rPr lang="en-US" sz="1400" dirty="0" smtClean="0">
                          <a:effectLst/>
                        </a:rPr>
                        <a:t>Total</a:t>
                      </a:r>
                      <a:endParaRPr lang="en-US" sz="1400" b="1" dirty="0">
                        <a:effectLst/>
                        <a:latin typeface="+mj-lt"/>
                        <a:ea typeface="Times New Roman"/>
                        <a:cs typeface="Times New Roman"/>
                      </a:endParaRPr>
                    </a:p>
                  </a:txBody>
                  <a:tcPr marL="45720" marR="45720">
                    <a:solidFill>
                      <a:schemeClr val="accent1">
                        <a:lumMod val="40000"/>
                        <a:lumOff val="60000"/>
                      </a:schemeClr>
                    </a:solidFill>
                  </a:tcPr>
                </a:tc>
                <a:tc>
                  <a:txBody>
                    <a:bodyPr/>
                    <a:lstStyle/>
                    <a:p>
                      <a:pPr marL="0" marR="0" algn="ctr">
                        <a:lnSpc>
                          <a:spcPct val="115000"/>
                        </a:lnSpc>
                        <a:spcBef>
                          <a:spcPts val="0"/>
                        </a:spcBef>
                        <a:spcAft>
                          <a:spcPts val="0"/>
                        </a:spcAft>
                      </a:pPr>
                      <a:r>
                        <a:rPr lang="en-US" sz="1400" dirty="0" smtClean="0">
                          <a:effectLst/>
                        </a:rPr>
                        <a:t>34.2</a:t>
                      </a:r>
                      <a:endParaRPr lang="en-US" sz="1400" b="1"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38.4</a:t>
                      </a:r>
                      <a:endParaRPr lang="en-US" sz="1400" b="1"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4.2</a:t>
                      </a:r>
                      <a:endParaRPr lang="en-US" sz="1400" b="1" dirty="0">
                        <a:effectLst/>
                        <a:latin typeface="+mj-lt"/>
                        <a:ea typeface="Times New Roman"/>
                        <a:cs typeface="Times New Roman"/>
                      </a:endParaRPr>
                    </a:p>
                  </a:txBody>
                  <a:tcPr marL="45720" marR="45720"/>
                </a:tc>
                <a:tc>
                  <a:txBody>
                    <a:bodyPr/>
                    <a:lstStyle/>
                    <a:p>
                      <a:pPr marL="0" marR="0" algn="ctr">
                        <a:lnSpc>
                          <a:spcPct val="115000"/>
                        </a:lnSpc>
                        <a:spcBef>
                          <a:spcPts val="0"/>
                        </a:spcBef>
                        <a:spcAft>
                          <a:spcPts val="0"/>
                        </a:spcAft>
                      </a:pPr>
                      <a:r>
                        <a:rPr lang="en-US" sz="1400" dirty="0" smtClean="0">
                          <a:effectLst/>
                        </a:rPr>
                        <a:t>1.05</a:t>
                      </a:r>
                      <a:endParaRPr lang="en-US" sz="1400" b="1" dirty="0">
                        <a:effectLst/>
                        <a:latin typeface="+mj-lt"/>
                        <a:ea typeface="Times New Roman"/>
                        <a:cs typeface="Times New Roman"/>
                      </a:endParaRPr>
                    </a:p>
                  </a:txBody>
                  <a:tcPr marL="45720" marR="45720"/>
                </a:tc>
              </a:tr>
            </a:tbl>
          </a:graphicData>
        </a:graphic>
      </p:graphicFrame>
      <p:sp>
        <p:nvSpPr>
          <p:cNvPr id="5" name="TextBox 4"/>
          <p:cNvSpPr txBox="1"/>
          <p:nvPr/>
        </p:nvSpPr>
        <p:spPr>
          <a:xfrm>
            <a:off x="5562600" y="6441327"/>
            <a:ext cx="2971800" cy="276999"/>
          </a:xfrm>
          <a:prstGeom prst="rect">
            <a:avLst/>
          </a:prstGeom>
          <a:noFill/>
        </p:spPr>
        <p:txBody>
          <a:bodyPr wrap="square" rtlCol="0">
            <a:spAutoFit/>
          </a:bodyPr>
          <a:lstStyle/>
          <a:p>
            <a:r>
              <a:rPr lang="en-US" sz="1200" dirty="0" smtClean="0">
                <a:latin typeface="+mn-lt"/>
              </a:rPr>
              <a:t>Source: Computed from  UP, DLHS 2 &amp; 3 </a:t>
            </a:r>
            <a:endParaRPr lang="en-US" sz="1200" dirty="0">
              <a:latin typeface="+mn-lt"/>
            </a:endParaRPr>
          </a:p>
        </p:txBody>
      </p:sp>
    </p:spTree>
    <p:extLst>
      <p:ext uri="{BB962C8B-B14F-4D97-AF65-F5344CB8AC3E}">
        <p14:creationId xmlns:p14="http://schemas.microsoft.com/office/powerpoint/2010/main" val="23704838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just"/>
            <a:r>
              <a:rPr lang="en-US" dirty="0" smtClean="0"/>
              <a:t>Immunization status</a:t>
            </a:r>
          </a:p>
          <a:p>
            <a:pPr algn="just"/>
            <a:endParaRPr lang="en-US" sz="900" dirty="0" smtClean="0"/>
          </a:p>
          <a:p>
            <a:pPr algn="just"/>
            <a:r>
              <a:rPr lang="en-US" dirty="0" smtClean="0"/>
              <a:t>Prevalence of ARI/Diarrhea</a:t>
            </a:r>
          </a:p>
          <a:p>
            <a:pPr algn="just"/>
            <a:endParaRPr lang="en-US" sz="900" dirty="0" smtClean="0"/>
          </a:p>
          <a:p>
            <a:pPr algn="just"/>
            <a:r>
              <a:rPr lang="en-US" dirty="0" smtClean="0"/>
              <a:t>Nutritional status/malnutrition</a:t>
            </a:r>
          </a:p>
          <a:p>
            <a:pPr algn="just"/>
            <a:endParaRPr lang="en-US" sz="900" dirty="0" smtClean="0"/>
          </a:p>
          <a:p>
            <a:pPr algn="just"/>
            <a:r>
              <a:rPr lang="en-US" dirty="0" smtClean="0"/>
              <a:t>Less than three years of spacing between births</a:t>
            </a:r>
          </a:p>
          <a:p>
            <a:pPr algn="just"/>
            <a:endParaRPr lang="en-US" sz="900" dirty="0" smtClean="0"/>
          </a:p>
          <a:p>
            <a:pPr algn="just"/>
            <a:r>
              <a:rPr lang="en-US" dirty="0" smtClean="0"/>
              <a:t>Birth order</a:t>
            </a:r>
          </a:p>
          <a:p>
            <a:pPr algn="just"/>
            <a:endParaRPr lang="en-US" sz="900" dirty="0" smtClean="0"/>
          </a:p>
          <a:p>
            <a:pPr algn="just"/>
            <a:r>
              <a:rPr lang="en-US" dirty="0" smtClean="0"/>
              <a:t>Place </a:t>
            </a:r>
            <a:r>
              <a:rPr lang="en-US" dirty="0"/>
              <a:t>of </a:t>
            </a:r>
            <a:r>
              <a:rPr lang="en-US" dirty="0" smtClean="0"/>
              <a:t>delivery</a:t>
            </a:r>
          </a:p>
          <a:p>
            <a:pPr algn="just"/>
            <a:endParaRPr lang="en-US" sz="800" dirty="0" smtClean="0"/>
          </a:p>
          <a:p>
            <a:pPr algn="just"/>
            <a:r>
              <a:rPr lang="en-US" dirty="0" smtClean="0"/>
              <a:t>Declining child </a:t>
            </a:r>
            <a:r>
              <a:rPr lang="en-US" dirty="0"/>
              <a:t>sex </a:t>
            </a:r>
            <a:r>
              <a:rPr lang="en-US" dirty="0" smtClean="0"/>
              <a:t>ratios—this could be related with </a:t>
            </a:r>
            <a:r>
              <a:rPr lang="en-US" dirty="0"/>
              <a:t>sex preference, sex-selective </a:t>
            </a:r>
            <a:r>
              <a:rPr lang="en-US" dirty="0" smtClean="0"/>
              <a:t>abortions etc.  </a:t>
            </a:r>
            <a:endParaRPr lang="en-US" dirty="0"/>
          </a:p>
          <a:p>
            <a:endParaRPr lang="en-US" sz="2200" dirty="0"/>
          </a:p>
        </p:txBody>
      </p:sp>
      <p:sp>
        <p:nvSpPr>
          <p:cNvPr id="3" name="Title 2"/>
          <p:cNvSpPr>
            <a:spLocks noGrp="1"/>
          </p:cNvSpPr>
          <p:nvPr>
            <p:ph type="title"/>
          </p:nvPr>
        </p:nvSpPr>
        <p:spPr/>
        <p:txBody>
          <a:bodyPr/>
          <a:lstStyle/>
          <a:p>
            <a:r>
              <a:rPr lang="en-US" dirty="0"/>
              <a:t>Example </a:t>
            </a:r>
            <a:r>
              <a:rPr lang="en-US" dirty="0" smtClean="0"/>
              <a:t>3: </a:t>
            </a:r>
            <a:r>
              <a:rPr lang="en-US" dirty="0"/>
              <a:t>Understanding factors affecting Infant Mortality</a:t>
            </a:r>
          </a:p>
        </p:txBody>
      </p:sp>
    </p:spTree>
    <p:extLst>
      <p:ext uri="{BB962C8B-B14F-4D97-AF65-F5344CB8AC3E}">
        <p14:creationId xmlns:p14="http://schemas.microsoft.com/office/powerpoint/2010/main" val="12264461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679339796"/>
              </p:ext>
            </p:extLst>
          </p:nvPr>
        </p:nvGraphicFramePr>
        <p:xfrm>
          <a:off x="228600" y="1569712"/>
          <a:ext cx="8610600" cy="5135888"/>
        </p:xfrm>
        <a:graphic>
          <a:graphicData uri="http://schemas.openxmlformats.org/drawingml/2006/table">
            <a:tbl>
              <a:tblPr firstRow="1" firstCol="1" bandRow="1" bandCol="1">
                <a:tableStyleId>{5C22544A-7EE6-4342-B048-85BDC9FD1C3A}</a:tableStyleId>
              </a:tblPr>
              <a:tblGrid>
                <a:gridCol w="4192003"/>
                <a:gridCol w="4418597"/>
              </a:tblGrid>
              <a:tr h="320993">
                <a:tc>
                  <a:txBody>
                    <a:bodyPr/>
                    <a:lstStyle/>
                    <a:p>
                      <a:pPr marL="0" marR="0" algn="l">
                        <a:lnSpc>
                          <a:spcPct val="115000"/>
                        </a:lnSpc>
                        <a:spcBef>
                          <a:spcPts val="0"/>
                        </a:spcBef>
                        <a:spcAft>
                          <a:spcPts val="0"/>
                        </a:spcAft>
                      </a:pPr>
                      <a:r>
                        <a:rPr lang="en-US" sz="1600" b="1" dirty="0" smtClean="0">
                          <a:solidFill>
                            <a:sysClr val="windowText" lastClr="000000"/>
                          </a:solidFill>
                          <a:effectLst/>
                        </a:rPr>
                        <a:t>Name of the Block/Centre</a:t>
                      </a:r>
                      <a:endParaRPr lang="en-US" sz="1600" b="1" dirty="0">
                        <a:solidFill>
                          <a:sysClr val="windowText" lastClr="000000"/>
                        </a:solidFill>
                        <a:effectLst/>
                        <a:latin typeface="Calibri"/>
                        <a:ea typeface="Times New Roman"/>
                        <a:cs typeface="Times New Roman"/>
                      </a:endParaRPr>
                    </a:p>
                  </a:txBody>
                  <a:tcPr marL="45720" marR="45720" marT="27432" marB="27432">
                    <a:solidFill>
                      <a:schemeClr val="accent2">
                        <a:lumMod val="40000"/>
                        <a:lumOff val="60000"/>
                      </a:schemeClr>
                    </a:solidFill>
                  </a:tcPr>
                </a:tc>
                <a:tc>
                  <a:txBody>
                    <a:bodyPr/>
                    <a:lstStyle/>
                    <a:p>
                      <a:pPr marL="0" marR="0" algn="l">
                        <a:lnSpc>
                          <a:spcPct val="115000"/>
                        </a:lnSpc>
                        <a:spcBef>
                          <a:spcPts val="0"/>
                        </a:spcBef>
                        <a:spcAft>
                          <a:spcPts val="0"/>
                        </a:spcAft>
                      </a:pPr>
                      <a:r>
                        <a:rPr lang="en-US" sz="1600" b="1" dirty="0">
                          <a:solidFill>
                            <a:sysClr val="windowText" lastClr="000000"/>
                          </a:solidFill>
                          <a:effectLst/>
                        </a:rPr>
                        <a:t>Number of Neonatal deaths</a:t>
                      </a:r>
                      <a:endParaRPr lang="en-US" sz="1600" b="1" dirty="0">
                        <a:solidFill>
                          <a:sysClr val="windowText" lastClr="000000"/>
                        </a:solidFill>
                        <a:effectLst/>
                        <a:latin typeface="Calibri"/>
                        <a:ea typeface="Times New Roman"/>
                        <a:cs typeface="Times New Roman"/>
                      </a:endParaRPr>
                    </a:p>
                  </a:txBody>
                  <a:tcPr marL="45720" marR="45720" marT="27432" marB="27432">
                    <a:solidFill>
                      <a:schemeClr val="accent1">
                        <a:lumMod val="40000"/>
                        <a:lumOff val="60000"/>
                      </a:schemeClr>
                    </a:solidFill>
                  </a:tcPr>
                </a:tc>
              </a:tr>
              <a:tr h="320993">
                <a:tc>
                  <a:txBody>
                    <a:bodyPr/>
                    <a:lstStyle/>
                    <a:p>
                      <a:pPr marL="0" marR="0" algn="l">
                        <a:lnSpc>
                          <a:spcPct val="115000"/>
                        </a:lnSpc>
                        <a:spcBef>
                          <a:spcPts val="0"/>
                        </a:spcBef>
                        <a:spcAft>
                          <a:spcPts val="0"/>
                        </a:spcAft>
                      </a:pPr>
                      <a:r>
                        <a:rPr lang="en-US" sz="1600" b="0" dirty="0" err="1">
                          <a:solidFill>
                            <a:sysClr val="windowText" lastClr="000000"/>
                          </a:solidFill>
                          <a:effectLst/>
                        </a:rPr>
                        <a:t>Bhatwari</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2">
                        <a:lumMod val="20000"/>
                        <a:lumOff val="80000"/>
                      </a:schemeClr>
                    </a:solidFill>
                  </a:tcPr>
                </a:tc>
                <a:tc>
                  <a:txBody>
                    <a:bodyPr/>
                    <a:lstStyle/>
                    <a:p>
                      <a:pPr marL="0" marR="0" algn="l">
                        <a:lnSpc>
                          <a:spcPct val="115000"/>
                        </a:lnSpc>
                        <a:spcBef>
                          <a:spcPts val="0"/>
                        </a:spcBef>
                        <a:spcAft>
                          <a:spcPts val="0"/>
                        </a:spcAft>
                      </a:pPr>
                      <a:r>
                        <a:rPr lang="en-US" sz="1600" b="0">
                          <a:solidFill>
                            <a:sysClr val="windowText" lastClr="000000"/>
                          </a:solidFill>
                          <a:effectLst/>
                        </a:rPr>
                        <a:t>09</a:t>
                      </a:r>
                      <a:endParaRPr lang="en-US" sz="1600" b="0">
                        <a:solidFill>
                          <a:sysClr val="windowText" lastClr="000000"/>
                        </a:solidFill>
                        <a:effectLst/>
                        <a:latin typeface="Calibri"/>
                        <a:ea typeface="Times New Roman"/>
                        <a:cs typeface="Times New Roman"/>
                      </a:endParaRPr>
                    </a:p>
                  </a:txBody>
                  <a:tcPr marL="45720" marR="45720" marT="27432" marB="27432">
                    <a:solidFill>
                      <a:schemeClr val="accent1">
                        <a:lumMod val="20000"/>
                        <a:lumOff val="80000"/>
                      </a:schemeClr>
                    </a:solidFill>
                  </a:tcPr>
                </a:tc>
              </a:tr>
              <a:tr h="320993">
                <a:tc>
                  <a:txBody>
                    <a:bodyPr/>
                    <a:lstStyle/>
                    <a:p>
                      <a:pPr marL="0" marR="0" algn="l">
                        <a:lnSpc>
                          <a:spcPct val="115000"/>
                        </a:lnSpc>
                        <a:spcBef>
                          <a:spcPts val="0"/>
                        </a:spcBef>
                        <a:spcAft>
                          <a:spcPts val="0"/>
                        </a:spcAft>
                      </a:pPr>
                      <a:r>
                        <a:rPr lang="en-US" sz="1600" b="0" dirty="0" err="1">
                          <a:solidFill>
                            <a:sysClr val="windowText" lastClr="000000"/>
                          </a:solidFill>
                          <a:effectLst/>
                        </a:rPr>
                        <a:t>Dunda</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2">
                        <a:lumMod val="20000"/>
                        <a:lumOff val="80000"/>
                      </a:schemeClr>
                    </a:solidFill>
                  </a:tcPr>
                </a:tc>
                <a:tc>
                  <a:txBody>
                    <a:bodyPr/>
                    <a:lstStyle/>
                    <a:p>
                      <a:pPr marL="0" marR="0" algn="l">
                        <a:lnSpc>
                          <a:spcPct val="115000"/>
                        </a:lnSpc>
                        <a:spcBef>
                          <a:spcPts val="0"/>
                        </a:spcBef>
                        <a:spcAft>
                          <a:spcPts val="0"/>
                        </a:spcAft>
                      </a:pPr>
                      <a:r>
                        <a:rPr lang="en-US" sz="1600" b="0" dirty="0">
                          <a:solidFill>
                            <a:sysClr val="windowText" lastClr="000000"/>
                          </a:solidFill>
                          <a:effectLst/>
                        </a:rPr>
                        <a:t>04</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1">
                        <a:lumMod val="20000"/>
                        <a:lumOff val="80000"/>
                      </a:schemeClr>
                    </a:solidFill>
                  </a:tcPr>
                </a:tc>
              </a:tr>
              <a:tr h="320993">
                <a:tc>
                  <a:txBody>
                    <a:bodyPr/>
                    <a:lstStyle/>
                    <a:p>
                      <a:pPr marL="0" marR="0" algn="l">
                        <a:lnSpc>
                          <a:spcPct val="115000"/>
                        </a:lnSpc>
                        <a:spcBef>
                          <a:spcPts val="0"/>
                        </a:spcBef>
                        <a:spcAft>
                          <a:spcPts val="0"/>
                        </a:spcAft>
                      </a:pPr>
                      <a:r>
                        <a:rPr lang="en-US" sz="1600" b="0" dirty="0" err="1">
                          <a:solidFill>
                            <a:sysClr val="windowText" lastClr="000000"/>
                          </a:solidFill>
                          <a:effectLst/>
                        </a:rPr>
                        <a:t>Chinyali</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2">
                        <a:lumMod val="20000"/>
                        <a:lumOff val="80000"/>
                      </a:schemeClr>
                    </a:solidFill>
                  </a:tcPr>
                </a:tc>
                <a:tc>
                  <a:txBody>
                    <a:bodyPr/>
                    <a:lstStyle/>
                    <a:p>
                      <a:pPr marL="0" marR="0" algn="l">
                        <a:lnSpc>
                          <a:spcPct val="115000"/>
                        </a:lnSpc>
                        <a:spcBef>
                          <a:spcPts val="0"/>
                        </a:spcBef>
                        <a:spcAft>
                          <a:spcPts val="0"/>
                        </a:spcAft>
                      </a:pPr>
                      <a:r>
                        <a:rPr lang="en-US" sz="1600" b="0" dirty="0">
                          <a:solidFill>
                            <a:sysClr val="windowText" lastClr="000000"/>
                          </a:solidFill>
                          <a:effectLst/>
                        </a:rPr>
                        <a:t>09</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1">
                        <a:lumMod val="20000"/>
                        <a:lumOff val="80000"/>
                      </a:schemeClr>
                    </a:solidFill>
                  </a:tcPr>
                </a:tc>
              </a:tr>
              <a:tr h="320993">
                <a:tc>
                  <a:txBody>
                    <a:bodyPr/>
                    <a:lstStyle/>
                    <a:p>
                      <a:pPr marL="0" marR="0" algn="l">
                        <a:lnSpc>
                          <a:spcPct val="115000"/>
                        </a:lnSpc>
                        <a:spcBef>
                          <a:spcPts val="0"/>
                        </a:spcBef>
                        <a:spcAft>
                          <a:spcPts val="0"/>
                        </a:spcAft>
                      </a:pPr>
                      <a:r>
                        <a:rPr lang="en-US" sz="1600" b="0" dirty="0" err="1">
                          <a:solidFill>
                            <a:sysClr val="windowText" lastClr="000000"/>
                          </a:solidFill>
                          <a:effectLst/>
                        </a:rPr>
                        <a:t>Naugaon</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2">
                        <a:lumMod val="20000"/>
                        <a:lumOff val="80000"/>
                      </a:schemeClr>
                    </a:solidFill>
                  </a:tcPr>
                </a:tc>
                <a:tc>
                  <a:txBody>
                    <a:bodyPr/>
                    <a:lstStyle/>
                    <a:p>
                      <a:pPr marL="0" marR="0" algn="l">
                        <a:lnSpc>
                          <a:spcPct val="115000"/>
                        </a:lnSpc>
                        <a:spcBef>
                          <a:spcPts val="0"/>
                        </a:spcBef>
                        <a:spcAft>
                          <a:spcPts val="0"/>
                        </a:spcAft>
                      </a:pPr>
                      <a:r>
                        <a:rPr lang="en-US" sz="1600" b="0" dirty="0">
                          <a:solidFill>
                            <a:sysClr val="windowText" lastClr="000000"/>
                          </a:solidFill>
                          <a:effectLst/>
                        </a:rPr>
                        <a:t>13</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1">
                        <a:lumMod val="20000"/>
                        <a:lumOff val="80000"/>
                      </a:schemeClr>
                    </a:solidFill>
                  </a:tcPr>
                </a:tc>
              </a:tr>
              <a:tr h="320993">
                <a:tc>
                  <a:txBody>
                    <a:bodyPr/>
                    <a:lstStyle/>
                    <a:p>
                      <a:pPr marL="0" marR="0" algn="l">
                        <a:lnSpc>
                          <a:spcPct val="115000"/>
                        </a:lnSpc>
                        <a:spcBef>
                          <a:spcPts val="0"/>
                        </a:spcBef>
                        <a:spcAft>
                          <a:spcPts val="0"/>
                        </a:spcAft>
                      </a:pPr>
                      <a:r>
                        <a:rPr lang="en-US" sz="1600" b="0" dirty="0" err="1">
                          <a:solidFill>
                            <a:sysClr val="windowText" lastClr="000000"/>
                          </a:solidFill>
                          <a:effectLst/>
                        </a:rPr>
                        <a:t>Purola</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2">
                        <a:lumMod val="20000"/>
                        <a:lumOff val="80000"/>
                      </a:schemeClr>
                    </a:solidFill>
                  </a:tcPr>
                </a:tc>
                <a:tc>
                  <a:txBody>
                    <a:bodyPr/>
                    <a:lstStyle/>
                    <a:p>
                      <a:pPr marL="0" marR="0" algn="l">
                        <a:lnSpc>
                          <a:spcPct val="115000"/>
                        </a:lnSpc>
                        <a:spcBef>
                          <a:spcPts val="0"/>
                        </a:spcBef>
                        <a:spcAft>
                          <a:spcPts val="0"/>
                        </a:spcAft>
                      </a:pPr>
                      <a:r>
                        <a:rPr lang="en-US" sz="1600" b="0" dirty="0">
                          <a:solidFill>
                            <a:sysClr val="windowText" lastClr="000000"/>
                          </a:solidFill>
                          <a:effectLst/>
                        </a:rPr>
                        <a:t>11</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1">
                        <a:lumMod val="20000"/>
                        <a:lumOff val="80000"/>
                      </a:schemeClr>
                    </a:solidFill>
                  </a:tcPr>
                </a:tc>
              </a:tr>
              <a:tr h="320993">
                <a:tc>
                  <a:txBody>
                    <a:bodyPr/>
                    <a:lstStyle/>
                    <a:p>
                      <a:pPr marL="0" marR="0" algn="l">
                        <a:lnSpc>
                          <a:spcPct val="115000"/>
                        </a:lnSpc>
                        <a:spcBef>
                          <a:spcPts val="0"/>
                        </a:spcBef>
                        <a:spcAft>
                          <a:spcPts val="0"/>
                        </a:spcAft>
                      </a:pPr>
                      <a:r>
                        <a:rPr lang="en-US" sz="1600" b="0" dirty="0">
                          <a:solidFill>
                            <a:sysClr val="windowText" lastClr="000000"/>
                          </a:solidFill>
                          <a:effectLst/>
                        </a:rPr>
                        <a:t>Mori</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2">
                        <a:lumMod val="20000"/>
                        <a:lumOff val="80000"/>
                      </a:schemeClr>
                    </a:solidFill>
                  </a:tcPr>
                </a:tc>
                <a:tc>
                  <a:txBody>
                    <a:bodyPr/>
                    <a:lstStyle/>
                    <a:p>
                      <a:pPr marL="0" marR="0" algn="l">
                        <a:lnSpc>
                          <a:spcPct val="115000"/>
                        </a:lnSpc>
                        <a:spcBef>
                          <a:spcPts val="0"/>
                        </a:spcBef>
                        <a:spcAft>
                          <a:spcPts val="0"/>
                        </a:spcAft>
                      </a:pPr>
                      <a:r>
                        <a:rPr lang="en-US" sz="1600" b="0" dirty="0">
                          <a:solidFill>
                            <a:sysClr val="windowText" lastClr="000000"/>
                          </a:solidFill>
                          <a:effectLst/>
                        </a:rPr>
                        <a:t>03</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1">
                        <a:lumMod val="20000"/>
                        <a:lumOff val="80000"/>
                      </a:schemeClr>
                    </a:solidFill>
                  </a:tcPr>
                </a:tc>
              </a:tr>
              <a:tr h="320993">
                <a:tc>
                  <a:txBody>
                    <a:bodyPr/>
                    <a:lstStyle/>
                    <a:p>
                      <a:pPr marL="0" marR="0" algn="l">
                        <a:lnSpc>
                          <a:spcPct val="115000"/>
                        </a:lnSpc>
                        <a:spcBef>
                          <a:spcPts val="0"/>
                        </a:spcBef>
                        <a:spcAft>
                          <a:spcPts val="0"/>
                        </a:spcAft>
                      </a:pPr>
                      <a:r>
                        <a:rPr lang="en-US" sz="1600" b="0" dirty="0">
                          <a:solidFill>
                            <a:sysClr val="windowText" lastClr="000000"/>
                          </a:solidFill>
                          <a:effectLst/>
                        </a:rPr>
                        <a:t>Total</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2">
                        <a:lumMod val="20000"/>
                        <a:lumOff val="80000"/>
                      </a:schemeClr>
                    </a:solidFill>
                  </a:tcPr>
                </a:tc>
                <a:tc>
                  <a:txBody>
                    <a:bodyPr/>
                    <a:lstStyle/>
                    <a:p>
                      <a:pPr marL="0" marR="0" algn="l">
                        <a:lnSpc>
                          <a:spcPct val="115000"/>
                        </a:lnSpc>
                        <a:spcBef>
                          <a:spcPts val="0"/>
                        </a:spcBef>
                        <a:spcAft>
                          <a:spcPts val="0"/>
                        </a:spcAft>
                      </a:pPr>
                      <a:r>
                        <a:rPr lang="en-US" sz="1600" b="0" dirty="0">
                          <a:solidFill>
                            <a:sysClr val="windowText" lastClr="000000"/>
                          </a:solidFill>
                          <a:effectLst/>
                        </a:rPr>
                        <a:t>49</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1">
                        <a:lumMod val="20000"/>
                        <a:lumOff val="80000"/>
                      </a:schemeClr>
                    </a:solidFill>
                  </a:tcPr>
                </a:tc>
              </a:tr>
              <a:tr h="320993">
                <a:tc>
                  <a:txBody>
                    <a:bodyPr/>
                    <a:lstStyle/>
                    <a:p>
                      <a:pPr marL="0" marR="0" algn="l">
                        <a:lnSpc>
                          <a:spcPct val="115000"/>
                        </a:lnSpc>
                        <a:spcBef>
                          <a:spcPts val="0"/>
                        </a:spcBef>
                        <a:spcAft>
                          <a:spcPts val="0"/>
                        </a:spcAft>
                      </a:pPr>
                      <a:r>
                        <a:rPr lang="en-US" sz="1600" b="1" dirty="0">
                          <a:solidFill>
                            <a:sysClr val="windowText" lastClr="000000"/>
                          </a:solidFill>
                          <a:effectLst/>
                        </a:rPr>
                        <a:t>Name of the </a:t>
                      </a:r>
                      <a:r>
                        <a:rPr lang="en-US" sz="1600" b="1" dirty="0" smtClean="0">
                          <a:solidFill>
                            <a:sysClr val="windowText" lastClr="000000"/>
                          </a:solidFill>
                          <a:effectLst/>
                        </a:rPr>
                        <a:t>Block/Center</a:t>
                      </a:r>
                      <a:endParaRPr lang="en-US" sz="1600" b="1" dirty="0">
                        <a:solidFill>
                          <a:sysClr val="windowText" lastClr="000000"/>
                        </a:solidFill>
                        <a:effectLst/>
                        <a:latin typeface="Calibri"/>
                        <a:ea typeface="Times New Roman"/>
                        <a:cs typeface="Times New Roman"/>
                      </a:endParaRPr>
                    </a:p>
                  </a:txBody>
                  <a:tcPr marL="45720" marR="45720" marT="27432" marB="27432">
                    <a:solidFill>
                      <a:schemeClr val="accent2">
                        <a:lumMod val="40000"/>
                        <a:lumOff val="60000"/>
                      </a:schemeClr>
                    </a:solidFill>
                  </a:tcPr>
                </a:tc>
                <a:tc>
                  <a:txBody>
                    <a:bodyPr/>
                    <a:lstStyle/>
                    <a:p>
                      <a:pPr marL="0" marR="0" algn="l">
                        <a:lnSpc>
                          <a:spcPct val="115000"/>
                        </a:lnSpc>
                        <a:spcBef>
                          <a:spcPts val="0"/>
                        </a:spcBef>
                        <a:spcAft>
                          <a:spcPts val="0"/>
                        </a:spcAft>
                      </a:pPr>
                      <a:r>
                        <a:rPr lang="en-US" sz="1600" b="1" dirty="0">
                          <a:solidFill>
                            <a:sysClr val="windowText" lastClr="000000"/>
                          </a:solidFill>
                          <a:effectLst/>
                        </a:rPr>
                        <a:t>Number of Infant </a:t>
                      </a:r>
                      <a:r>
                        <a:rPr lang="en-US" sz="1600" b="1" dirty="0" smtClean="0">
                          <a:solidFill>
                            <a:sysClr val="windowText" lastClr="000000"/>
                          </a:solidFill>
                          <a:effectLst/>
                        </a:rPr>
                        <a:t>deaths</a:t>
                      </a:r>
                      <a:endParaRPr lang="en-US" sz="1600" b="1" dirty="0">
                        <a:solidFill>
                          <a:sysClr val="windowText" lastClr="000000"/>
                        </a:solidFill>
                        <a:effectLst/>
                        <a:latin typeface="Calibri"/>
                        <a:ea typeface="Times New Roman"/>
                        <a:cs typeface="Times New Roman"/>
                      </a:endParaRPr>
                    </a:p>
                  </a:txBody>
                  <a:tcPr marL="45720" marR="45720" marT="27432" marB="27432">
                    <a:solidFill>
                      <a:schemeClr val="accent1">
                        <a:lumMod val="40000"/>
                        <a:lumOff val="60000"/>
                      </a:schemeClr>
                    </a:solidFill>
                  </a:tcPr>
                </a:tc>
              </a:tr>
              <a:tr h="320993">
                <a:tc>
                  <a:txBody>
                    <a:bodyPr/>
                    <a:lstStyle/>
                    <a:p>
                      <a:pPr marL="0" marR="0" algn="l">
                        <a:lnSpc>
                          <a:spcPct val="115000"/>
                        </a:lnSpc>
                        <a:spcBef>
                          <a:spcPts val="0"/>
                        </a:spcBef>
                        <a:spcAft>
                          <a:spcPts val="0"/>
                        </a:spcAft>
                      </a:pPr>
                      <a:r>
                        <a:rPr lang="en-US" sz="1600" b="0" dirty="0" err="1">
                          <a:solidFill>
                            <a:sysClr val="windowText" lastClr="000000"/>
                          </a:solidFill>
                          <a:effectLst/>
                        </a:rPr>
                        <a:t>Bhatwari</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2">
                        <a:lumMod val="20000"/>
                        <a:lumOff val="80000"/>
                      </a:schemeClr>
                    </a:solidFill>
                  </a:tcPr>
                </a:tc>
                <a:tc>
                  <a:txBody>
                    <a:bodyPr/>
                    <a:lstStyle/>
                    <a:p>
                      <a:pPr marL="0" marR="0" algn="l">
                        <a:lnSpc>
                          <a:spcPct val="115000"/>
                        </a:lnSpc>
                        <a:spcBef>
                          <a:spcPts val="0"/>
                        </a:spcBef>
                        <a:spcAft>
                          <a:spcPts val="0"/>
                        </a:spcAft>
                      </a:pPr>
                      <a:r>
                        <a:rPr lang="en-US" sz="1600" b="0" dirty="0">
                          <a:solidFill>
                            <a:sysClr val="windowText" lastClr="000000"/>
                          </a:solidFill>
                          <a:effectLst/>
                        </a:rPr>
                        <a:t>14</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1">
                        <a:lumMod val="20000"/>
                        <a:lumOff val="80000"/>
                      </a:schemeClr>
                    </a:solidFill>
                  </a:tcPr>
                </a:tc>
              </a:tr>
              <a:tr h="320993">
                <a:tc>
                  <a:txBody>
                    <a:bodyPr/>
                    <a:lstStyle/>
                    <a:p>
                      <a:pPr marL="0" marR="0" algn="l">
                        <a:lnSpc>
                          <a:spcPct val="115000"/>
                        </a:lnSpc>
                        <a:spcBef>
                          <a:spcPts val="0"/>
                        </a:spcBef>
                        <a:spcAft>
                          <a:spcPts val="0"/>
                        </a:spcAft>
                      </a:pPr>
                      <a:r>
                        <a:rPr lang="en-US" sz="1600" b="0" dirty="0" err="1">
                          <a:solidFill>
                            <a:sysClr val="windowText" lastClr="000000"/>
                          </a:solidFill>
                          <a:effectLst/>
                        </a:rPr>
                        <a:t>Dunda</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2">
                        <a:lumMod val="20000"/>
                        <a:lumOff val="80000"/>
                      </a:schemeClr>
                    </a:solidFill>
                  </a:tcPr>
                </a:tc>
                <a:tc>
                  <a:txBody>
                    <a:bodyPr/>
                    <a:lstStyle/>
                    <a:p>
                      <a:pPr marL="0" marR="0" algn="l">
                        <a:lnSpc>
                          <a:spcPct val="115000"/>
                        </a:lnSpc>
                        <a:spcBef>
                          <a:spcPts val="0"/>
                        </a:spcBef>
                        <a:spcAft>
                          <a:spcPts val="0"/>
                        </a:spcAft>
                      </a:pPr>
                      <a:r>
                        <a:rPr lang="en-US" sz="1600" b="0" dirty="0">
                          <a:solidFill>
                            <a:sysClr val="windowText" lastClr="000000"/>
                          </a:solidFill>
                          <a:effectLst/>
                        </a:rPr>
                        <a:t>04</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1">
                        <a:lumMod val="20000"/>
                        <a:lumOff val="80000"/>
                      </a:schemeClr>
                    </a:solidFill>
                  </a:tcPr>
                </a:tc>
              </a:tr>
              <a:tr h="320993">
                <a:tc>
                  <a:txBody>
                    <a:bodyPr/>
                    <a:lstStyle/>
                    <a:p>
                      <a:pPr marL="0" marR="0" algn="l">
                        <a:lnSpc>
                          <a:spcPct val="115000"/>
                        </a:lnSpc>
                        <a:spcBef>
                          <a:spcPts val="0"/>
                        </a:spcBef>
                        <a:spcAft>
                          <a:spcPts val="0"/>
                        </a:spcAft>
                      </a:pPr>
                      <a:r>
                        <a:rPr lang="en-US" sz="1600" b="0" dirty="0" err="1">
                          <a:solidFill>
                            <a:sysClr val="windowText" lastClr="000000"/>
                          </a:solidFill>
                          <a:effectLst/>
                        </a:rPr>
                        <a:t>Chinyali</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2">
                        <a:lumMod val="20000"/>
                        <a:lumOff val="80000"/>
                      </a:schemeClr>
                    </a:solidFill>
                  </a:tcPr>
                </a:tc>
                <a:tc>
                  <a:txBody>
                    <a:bodyPr/>
                    <a:lstStyle/>
                    <a:p>
                      <a:pPr marL="0" marR="0" algn="l">
                        <a:lnSpc>
                          <a:spcPct val="115000"/>
                        </a:lnSpc>
                        <a:spcBef>
                          <a:spcPts val="0"/>
                        </a:spcBef>
                        <a:spcAft>
                          <a:spcPts val="0"/>
                        </a:spcAft>
                      </a:pPr>
                      <a:r>
                        <a:rPr lang="en-US" sz="1600" b="0" dirty="0">
                          <a:solidFill>
                            <a:sysClr val="windowText" lastClr="000000"/>
                          </a:solidFill>
                          <a:effectLst/>
                        </a:rPr>
                        <a:t>18</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1">
                        <a:lumMod val="20000"/>
                        <a:lumOff val="80000"/>
                      </a:schemeClr>
                    </a:solidFill>
                  </a:tcPr>
                </a:tc>
              </a:tr>
              <a:tr h="320993">
                <a:tc>
                  <a:txBody>
                    <a:bodyPr/>
                    <a:lstStyle/>
                    <a:p>
                      <a:pPr marL="0" marR="0" algn="l">
                        <a:lnSpc>
                          <a:spcPct val="115000"/>
                        </a:lnSpc>
                        <a:spcBef>
                          <a:spcPts val="0"/>
                        </a:spcBef>
                        <a:spcAft>
                          <a:spcPts val="0"/>
                        </a:spcAft>
                      </a:pPr>
                      <a:r>
                        <a:rPr lang="en-US" sz="1600" b="0" dirty="0" err="1">
                          <a:solidFill>
                            <a:sysClr val="windowText" lastClr="000000"/>
                          </a:solidFill>
                          <a:effectLst/>
                        </a:rPr>
                        <a:t>Naugaon</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2">
                        <a:lumMod val="20000"/>
                        <a:lumOff val="80000"/>
                      </a:schemeClr>
                    </a:solidFill>
                  </a:tcPr>
                </a:tc>
                <a:tc>
                  <a:txBody>
                    <a:bodyPr/>
                    <a:lstStyle/>
                    <a:p>
                      <a:pPr marL="0" marR="0" algn="l">
                        <a:lnSpc>
                          <a:spcPct val="115000"/>
                        </a:lnSpc>
                        <a:spcBef>
                          <a:spcPts val="0"/>
                        </a:spcBef>
                        <a:spcAft>
                          <a:spcPts val="0"/>
                        </a:spcAft>
                      </a:pPr>
                      <a:r>
                        <a:rPr lang="en-US" sz="1600" b="0" dirty="0">
                          <a:solidFill>
                            <a:sysClr val="windowText" lastClr="000000"/>
                          </a:solidFill>
                          <a:effectLst/>
                        </a:rPr>
                        <a:t>18</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1">
                        <a:lumMod val="20000"/>
                        <a:lumOff val="80000"/>
                      </a:schemeClr>
                    </a:solidFill>
                  </a:tcPr>
                </a:tc>
              </a:tr>
              <a:tr h="320993">
                <a:tc>
                  <a:txBody>
                    <a:bodyPr/>
                    <a:lstStyle/>
                    <a:p>
                      <a:pPr marL="0" marR="0" algn="l">
                        <a:lnSpc>
                          <a:spcPct val="115000"/>
                        </a:lnSpc>
                        <a:spcBef>
                          <a:spcPts val="0"/>
                        </a:spcBef>
                        <a:spcAft>
                          <a:spcPts val="0"/>
                        </a:spcAft>
                      </a:pPr>
                      <a:r>
                        <a:rPr lang="en-US" sz="1600" b="0">
                          <a:solidFill>
                            <a:sysClr val="windowText" lastClr="000000"/>
                          </a:solidFill>
                          <a:effectLst/>
                        </a:rPr>
                        <a:t>Purola</a:t>
                      </a:r>
                      <a:endParaRPr lang="en-US" sz="1600" b="0">
                        <a:solidFill>
                          <a:sysClr val="windowText" lastClr="000000"/>
                        </a:solidFill>
                        <a:effectLst/>
                        <a:latin typeface="Calibri"/>
                        <a:ea typeface="Times New Roman"/>
                        <a:cs typeface="Times New Roman"/>
                      </a:endParaRPr>
                    </a:p>
                  </a:txBody>
                  <a:tcPr marL="45720" marR="45720" marT="27432" marB="27432">
                    <a:solidFill>
                      <a:schemeClr val="accent2">
                        <a:lumMod val="20000"/>
                        <a:lumOff val="80000"/>
                      </a:schemeClr>
                    </a:solidFill>
                  </a:tcPr>
                </a:tc>
                <a:tc>
                  <a:txBody>
                    <a:bodyPr/>
                    <a:lstStyle/>
                    <a:p>
                      <a:pPr marL="0" marR="0" algn="l">
                        <a:lnSpc>
                          <a:spcPct val="115000"/>
                        </a:lnSpc>
                        <a:spcBef>
                          <a:spcPts val="0"/>
                        </a:spcBef>
                        <a:spcAft>
                          <a:spcPts val="0"/>
                        </a:spcAft>
                      </a:pPr>
                      <a:r>
                        <a:rPr lang="en-US" sz="1600" b="0" dirty="0">
                          <a:solidFill>
                            <a:sysClr val="windowText" lastClr="000000"/>
                          </a:solidFill>
                          <a:effectLst/>
                        </a:rPr>
                        <a:t>04</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1">
                        <a:lumMod val="20000"/>
                        <a:lumOff val="80000"/>
                      </a:schemeClr>
                    </a:solidFill>
                  </a:tcPr>
                </a:tc>
              </a:tr>
              <a:tr h="320993">
                <a:tc>
                  <a:txBody>
                    <a:bodyPr/>
                    <a:lstStyle/>
                    <a:p>
                      <a:pPr marL="0" marR="0" algn="l">
                        <a:lnSpc>
                          <a:spcPct val="115000"/>
                        </a:lnSpc>
                        <a:spcBef>
                          <a:spcPts val="0"/>
                        </a:spcBef>
                        <a:spcAft>
                          <a:spcPts val="0"/>
                        </a:spcAft>
                      </a:pPr>
                      <a:r>
                        <a:rPr lang="en-US" sz="1600" b="0" dirty="0">
                          <a:solidFill>
                            <a:sysClr val="windowText" lastClr="000000"/>
                          </a:solidFill>
                          <a:effectLst/>
                        </a:rPr>
                        <a:t>Mori</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2">
                        <a:lumMod val="20000"/>
                        <a:lumOff val="80000"/>
                      </a:schemeClr>
                    </a:solidFill>
                  </a:tcPr>
                </a:tc>
                <a:tc>
                  <a:txBody>
                    <a:bodyPr/>
                    <a:lstStyle/>
                    <a:p>
                      <a:pPr marL="0" marR="0" algn="l">
                        <a:lnSpc>
                          <a:spcPct val="115000"/>
                        </a:lnSpc>
                        <a:spcBef>
                          <a:spcPts val="0"/>
                        </a:spcBef>
                        <a:spcAft>
                          <a:spcPts val="0"/>
                        </a:spcAft>
                      </a:pPr>
                      <a:r>
                        <a:rPr lang="en-US" sz="1600" b="0" dirty="0">
                          <a:solidFill>
                            <a:sysClr val="windowText" lastClr="000000"/>
                          </a:solidFill>
                          <a:effectLst/>
                        </a:rPr>
                        <a:t>05</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1">
                        <a:lumMod val="20000"/>
                        <a:lumOff val="80000"/>
                      </a:schemeClr>
                    </a:solidFill>
                  </a:tcPr>
                </a:tc>
              </a:tr>
              <a:tr h="320993">
                <a:tc>
                  <a:txBody>
                    <a:bodyPr/>
                    <a:lstStyle/>
                    <a:p>
                      <a:pPr marL="0" marR="0" algn="l">
                        <a:lnSpc>
                          <a:spcPct val="115000"/>
                        </a:lnSpc>
                        <a:spcBef>
                          <a:spcPts val="0"/>
                        </a:spcBef>
                        <a:spcAft>
                          <a:spcPts val="0"/>
                        </a:spcAft>
                      </a:pPr>
                      <a:r>
                        <a:rPr lang="en-US" sz="1600" b="0" dirty="0">
                          <a:solidFill>
                            <a:sysClr val="windowText" lastClr="000000"/>
                          </a:solidFill>
                          <a:effectLst/>
                        </a:rPr>
                        <a:t>Total</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2">
                        <a:lumMod val="20000"/>
                        <a:lumOff val="80000"/>
                      </a:schemeClr>
                    </a:solidFill>
                  </a:tcPr>
                </a:tc>
                <a:tc>
                  <a:txBody>
                    <a:bodyPr/>
                    <a:lstStyle/>
                    <a:p>
                      <a:pPr marL="0" marR="0" algn="l">
                        <a:lnSpc>
                          <a:spcPct val="115000"/>
                        </a:lnSpc>
                        <a:spcBef>
                          <a:spcPts val="0"/>
                        </a:spcBef>
                        <a:spcAft>
                          <a:spcPts val="0"/>
                        </a:spcAft>
                      </a:pPr>
                      <a:r>
                        <a:rPr lang="en-US" sz="1600" b="0" dirty="0">
                          <a:solidFill>
                            <a:sysClr val="windowText" lastClr="000000"/>
                          </a:solidFill>
                          <a:effectLst/>
                        </a:rPr>
                        <a:t>63</a:t>
                      </a:r>
                      <a:endParaRPr lang="en-US" sz="1600" b="0" dirty="0">
                        <a:solidFill>
                          <a:sysClr val="windowText" lastClr="000000"/>
                        </a:solidFill>
                        <a:effectLst/>
                        <a:latin typeface="Calibri"/>
                        <a:ea typeface="Times New Roman"/>
                        <a:cs typeface="Times New Roman"/>
                      </a:endParaRPr>
                    </a:p>
                  </a:txBody>
                  <a:tcPr marL="45720" marR="45720" marT="27432" marB="27432">
                    <a:solidFill>
                      <a:schemeClr val="accent1">
                        <a:lumMod val="20000"/>
                        <a:lumOff val="80000"/>
                      </a:schemeClr>
                    </a:solidFill>
                  </a:tcPr>
                </a:tc>
              </a:tr>
            </a:tbl>
          </a:graphicData>
        </a:graphic>
      </p:graphicFrame>
      <p:sp>
        <p:nvSpPr>
          <p:cNvPr id="3" name="Title 2"/>
          <p:cNvSpPr>
            <a:spLocks noGrp="1"/>
          </p:cNvSpPr>
          <p:nvPr>
            <p:ph type="title"/>
          </p:nvPr>
        </p:nvSpPr>
        <p:spPr/>
        <p:txBody>
          <a:bodyPr/>
          <a:lstStyle/>
          <a:p>
            <a:r>
              <a:rPr lang="en-US" dirty="0" smtClean="0"/>
              <a:t>Understanding differentials in blocks</a:t>
            </a:r>
            <a:endParaRPr lang="en-US" dirty="0"/>
          </a:p>
        </p:txBody>
      </p:sp>
      <p:sp>
        <p:nvSpPr>
          <p:cNvPr id="2" name="TextBox 1"/>
          <p:cNvSpPr txBox="1"/>
          <p:nvPr/>
        </p:nvSpPr>
        <p:spPr>
          <a:xfrm flipH="1">
            <a:off x="6311890" y="6428601"/>
            <a:ext cx="2755910" cy="276999"/>
          </a:xfrm>
          <a:prstGeom prst="rect">
            <a:avLst/>
          </a:prstGeom>
          <a:noFill/>
        </p:spPr>
        <p:txBody>
          <a:bodyPr wrap="square" rtlCol="0">
            <a:spAutoFit/>
          </a:bodyPr>
          <a:lstStyle/>
          <a:p>
            <a:r>
              <a:rPr lang="en-US" sz="1200" dirty="0" smtClean="0">
                <a:latin typeface="+mn-lt"/>
              </a:rPr>
              <a:t>Source: HMIS, </a:t>
            </a:r>
            <a:r>
              <a:rPr lang="en-US" sz="1200" dirty="0" err="1" smtClean="0">
                <a:latin typeface="+mn-lt"/>
              </a:rPr>
              <a:t>Uttarkashi</a:t>
            </a:r>
            <a:r>
              <a:rPr lang="en-US" sz="1200" dirty="0" smtClean="0">
                <a:latin typeface="+mn-lt"/>
              </a:rPr>
              <a:t>, 2010-11</a:t>
            </a:r>
            <a:endParaRPr lang="en-US" sz="1200" dirty="0">
              <a:latin typeface="+mn-lt"/>
            </a:endParaRPr>
          </a:p>
        </p:txBody>
      </p:sp>
    </p:spTree>
    <p:extLst>
      <p:ext uri="{BB962C8B-B14F-4D97-AF65-F5344CB8AC3E}">
        <p14:creationId xmlns:p14="http://schemas.microsoft.com/office/powerpoint/2010/main" val="27972179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spcBef>
                <a:spcPts val="0"/>
              </a:spcBef>
              <a:spcAft>
                <a:spcPts val="1800"/>
              </a:spcAft>
            </a:pPr>
            <a:r>
              <a:rPr lang="en-US" dirty="0" smtClean="0"/>
              <a:t>Tables</a:t>
            </a:r>
            <a:endParaRPr lang="en-US" sz="1600" dirty="0" smtClean="0"/>
          </a:p>
          <a:p>
            <a:pPr>
              <a:spcBef>
                <a:spcPts val="0"/>
              </a:spcBef>
              <a:spcAft>
                <a:spcPts val="1800"/>
              </a:spcAft>
            </a:pPr>
            <a:r>
              <a:rPr lang="en-US" dirty="0" smtClean="0"/>
              <a:t>Charts (Bars, Multiple Bars, Histograms, Pie Charts</a:t>
            </a:r>
            <a:r>
              <a:rPr lang="en-US" dirty="0" smtClean="0"/>
              <a:t>)</a:t>
            </a:r>
            <a:endParaRPr lang="en-US" sz="1600" dirty="0" smtClean="0"/>
          </a:p>
          <a:p>
            <a:pPr>
              <a:spcBef>
                <a:spcPts val="0"/>
              </a:spcBef>
              <a:spcAft>
                <a:spcPts val="1800"/>
              </a:spcAft>
            </a:pPr>
            <a:r>
              <a:rPr lang="en-US" dirty="0" smtClean="0"/>
              <a:t>Graphs (Line graphs)</a:t>
            </a:r>
            <a:endParaRPr lang="en-US" dirty="0"/>
          </a:p>
        </p:txBody>
      </p:sp>
      <p:sp>
        <p:nvSpPr>
          <p:cNvPr id="3" name="Title 2"/>
          <p:cNvSpPr>
            <a:spLocks noGrp="1"/>
          </p:cNvSpPr>
          <p:nvPr>
            <p:ph type="title"/>
          </p:nvPr>
        </p:nvSpPr>
        <p:spPr/>
        <p:txBody>
          <a:bodyPr/>
          <a:lstStyle/>
          <a:p>
            <a:r>
              <a:rPr lang="en-US" dirty="0" smtClean="0"/>
              <a:t>How to effectively present data</a:t>
            </a:r>
            <a:endParaRPr lang="en-US" dirty="0"/>
          </a:p>
        </p:txBody>
      </p:sp>
    </p:spTree>
    <p:extLst>
      <p:ext uri="{BB962C8B-B14F-4D97-AF65-F5344CB8AC3E}">
        <p14:creationId xmlns:p14="http://schemas.microsoft.com/office/powerpoint/2010/main" val="30244636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676400"/>
            <a:ext cx="8407400" cy="4572000"/>
          </a:xfrm>
        </p:spPr>
        <p:txBody>
          <a:bodyPr>
            <a:normAutofit fontScale="62500" lnSpcReduction="20000"/>
          </a:bodyPr>
          <a:lstStyle/>
          <a:p>
            <a:pPr marL="44450" indent="0">
              <a:buNone/>
            </a:pPr>
            <a:r>
              <a:rPr lang="en-US" sz="3400" dirty="0" smtClean="0"/>
              <a:t>We tend </a:t>
            </a:r>
            <a:r>
              <a:rPr lang="en-US" sz="3400" dirty="0"/>
              <a:t>to see what </a:t>
            </a:r>
            <a:r>
              <a:rPr lang="en-US" sz="3400" dirty="0" smtClean="0"/>
              <a:t>WE </a:t>
            </a:r>
            <a:r>
              <a:rPr lang="en-US" sz="3400" dirty="0"/>
              <a:t>want to </a:t>
            </a:r>
            <a:r>
              <a:rPr lang="en-US" sz="3400" dirty="0" smtClean="0"/>
              <a:t>see but should not miss things that WE need to see….. that do not conform to OUR expectations</a:t>
            </a:r>
          </a:p>
          <a:p>
            <a:pPr marL="44450" indent="0">
              <a:buNone/>
            </a:pPr>
            <a:endParaRPr lang="en-US" dirty="0"/>
          </a:p>
          <a:p>
            <a:pPr marL="44450" indent="0">
              <a:buNone/>
            </a:pPr>
            <a:endParaRPr lang="en-US" dirty="0" smtClean="0"/>
          </a:p>
          <a:p>
            <a:pPr marL="44450" indent="0">
              <a:buNone/>
            </a:pPr>
            <a:endParaRPr lang="en-US" dirty="0" smtClean="0"/>
          </a:p>
          <a:p>
            <a:pPr marL="44450" indent="0">
              <a:buNone/>
            </a:pPr>
            <a:endParaRPr lang="en-US" dirty="0" smtClean="0"/>
          </a:p>
          <a:p>
            <a:pPr marL="44450" indent="0">
              <a:buNone/>
            </a:pPr>
            <a:endParaRPr lang="en-US" dirty="0"/>
          </a:p>
          <a:p>
            <a:pPr marL="44450" indent="0">
              <a:buNone/>
            </a:pPr>
            <a:endParaRPr lang="en-US" dirty="0"/>
          </a:p>
          <a:p>
            <a:pPr marL="44450" indent="0">
              <a:buNone/>
            </a:pPr>
            <a:endParaRPr lang="en-US" b="1" dirty="0" smtClean="0"/>
          </a:p>
          <a:p>
            <a:pPr marL="44450" indent="0">
              <a:buNone/>
            </a:pPr>
            <a:endParaRPr lang="en-US" b="1" dirty="0"/>
          </a:p>
          <a:p>
            <a:pPr marL="44450" indent="0">
              <a:buNone/>
            </a:pPr>
            <a:endParaRPr lang="en-US" b="1" dirty="0" smtClean="0"/>
          </a:p>
          <a:p>
            <a:pPr marL="44450" indent="0">
              <a:buNone/>
            </a:pPr>
            <a:endParaRPr lang="en-US" b="1" dirty="0"/>
          </a:p>
          <a:p>
            <a:pPr marL="44450" indent="0">
              <a:buNone/>
            </a:pPr>
            <a:endParaRPr lang="en-US" b="1" dirty="0" smtClean="0"/>
          </a:p>
          <a:p>
            <a:pPr marL="44450" indent="0">
              <a:buNone/>
            </a:pPr>
            <a:endParaRPr lang="en-US" b="1" dirty="0"/>
          </a:p>
          <a:p>
            <a:pPr marL="44450" indent="0">
              <a:buNone/>
            </a:pPr>
            <a:endParaRPr lang="en-US" sz="3800" dirty="0" smtClean="0"/>
          </a:p>
          <a:p>
            <a:pPr marL="44450" indent="0">
              <a:buNone/>
            </a:pPr>
            <a:r>
              <a:rPr lang="en-US" sz="3800" dirty="0" smtClean="0"/>
              <a:t>Like </a:t>
            </a:r>
            <a:r>
              <a:rPr lang="en-US" sz="3800" dirty="0"/>
              <a:t>any art or skill, DATA ANALYSIS  gets easier with </a:t>
            </a:r>
            <a:r>
              <a:rPr lang="en-US" sz="3800" dirty="0" smtClean="0"/>
              <a:t>Training &amp; Practice</a:t>
            </a:r>
            <a:endParaRPr lang="en-US" sz="3800" dirty="0"/>
          </a:p>
          <a:p>
            <a:pPr marL="44450" indent="0">
              <a:buNone/>
            </a:pPr>
            <a:endParaRPr lang="en-US" dirty="0"/>
          </a:p>
        </p:txBody>
      </p:sp>
      <p:pic>
        <p:nvPicPr>
          <p:cNvPr id="6" name="Picture 5" descr="http://t1.gstatic.com/images?q=tbn:ANd9GcQExKuEyMsuqcBwnM4A_hfbCelJ2X_ZGc5eMGZsdH7Ztx0fxczk">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2819400" y="2825262"/>
            <a:ext cx="3124200" cy="2234883"/>
          </a:xfrm>
          <a:prstGeom prst="rect">
            <a:avLst/>
          </a:prstGeom>
          <a:noFill/>
          <a:ln>
            <a:noFill/>
          </a:ln>
        </p:spPr>
      </p:pic>
    </p:spTree>
    <p:extLst>
      <p:ext uri="{BB962C8B-B14F-4D97-AF65-F5344CB8AC3E}">
        <p14:creationId xmlns:p14="http://schemas.microsoft.com/office/powerpoint/2010/main" val="1589383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0375" y="3948113"/>
            <a:ext cx="6092825" cy="623887"/>
          </a:xfrm>
        </p:spPr>
        <p:txBody>
          <a:bodyPr/>
          <a:lstStyle/>
          <a:p>
            <a:pPr eaLnBrk="1" fontAlgn="auto" hangingPunct="1">
              <a:spcAft>
                <a:spcPts val="0"/>
              </a:spcAft>
              <a:defRPr/>
            </a:pPr>
            <a:r>
              <a:rPr lang="en-US" sz="2400" dirty="0" smtClean="0"/>
              <a:t>www.healthpolicyproject.com</a:t>
            </a:r>
            <a:endParaRPr lang="en-US" sz="2400" dirty="0"/>
          </a:p>
        </p:txBody>
      </p:sp>
      <p:sp>
        <p:nvSpPr>
          <p:cNvPr id="3" name="Title 2"/>
          <p:cNvSpPr>
            <a:spLocks noGrp="1"/>
          </p:cNvSpPr>
          <p:nvPr>
            <p:ph type="title"/>
          </p:nvPr>
        </p:nvSpPr>
        <p:spPr>
          <a:xfrm>
            <a:off x="457200" y="2119313"/>
            <a:ext cx="6096000" cy="1828800"/>
          </a:xfrm>
        </p:spPr>
        <p:txBody>
          <a:bodyPr/>
          <a:lstStyle/>
          <a:p>
            <a:pPr eaLnBrk="1" fontAlgn="auto" hangingPunct="1">
              <a:spcAft>
                <a:spcPts val="0"/>
              </a:spcAft>
              <a:defRPr/>
            </a:pPr>
            <a:r>
              <a:rPr lang="en-US" dirty="0" smtClean="0"/>
              <a:t>Thank You</a:t>
            </a:r>
            <a:endParaRPr lang="en-US" dirty="0"/>
          </a:p>
        </p:txBody>
      </p:sp>
      <p:sp>
        <p:nvSpPr>
          <p:cNvPr id="37892" name="TextBox 3"/>
          <p:cNvSpPr txBox="1">
            <a:spLocks noChangeArrowheads="1"/>
          </p:cNvSpPr>
          <p:nvPr/>
        </p:nvSpPr>
        <p:spPr bwMode="auto">
          <a:xfrm>
            <a:off x="457200" y="5715000"/>
            <a:ext cx="6096000" cy="784225"/>
          </a:xfrm>
          <a:prstGeom prst="rect">
            <a:avLst/>
          </a:prstGeom>
          <a:noFill/>
          <a:ln>
            <a:noFill/>
          </a:ln>
          <a:extLst/>
        </p:spPr>
        <p:txBody>
          <a:bodyPr>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a:defRPr/>
            </a:pPr>
            <a:r>
              <a:rPr lang="en-US" sz="900" dirty="0" smtClean="0">
                <a:solidFill>
                  <a:schemeClr val="bg1"/>
                </a:solidFill>
                <a:latin typeface="+mn-lt"/>
              </a:rPr>
              <a:t>The Health Policy Project is a five-year cooperative agreement funded by the U.S. Agency for International Development (USAID) under Cooperative Agreement No. AID-OAA-A-10-00067, beginning September 30, 2010. It is implemented by Futures Group, the Centre for Development and Population Activities (CEDPA), Futures Institute, Partners in Population and Development Africa Regional Office (PPD ARO), Population Reference Bureau (PRB), Research Triangle Institute (RTI) International, and the White Ribbon Alliance for Safe Motherhood (WRA).</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719262"/>
            <a:ext cx="8458200" cy="4910137"/>
          </a:xfrm>
        </p:spPr>
        <p:txBody>
          <a:bodyPr>
            <a:normAutofit fontScale="92500" lnSpcReduction="20000"/>
          </a:bodyPr>
          <a:lstStyle/>
          <a:p>
            <a:pPr>
              <a:spcBef>
                <a:spcPts val="0"/>
              </a:spcBef>
              <a:spcAft>
                <a:spcPts val="1800"/>
              </a:spcAft>
            </a:pPr>
            <a:r>
              <a:rPr lang="en-US" dirty="0" smtClean="0"/>
              <a:t>Helps project future </a:t>
            </a:r>
            <a:r>
              <a:rPr lang="en-US" dirty="0" smtClean="0"/>
              <a:t>needs</a:t>
            </a:r>
            <a:endParaRPr lang="en-US" dirty="0" smtClean="0"/>
          </a:p>
          <a:p>
            <a:pPr>
              <a:spcBef>
                <a:spcPts val="0"/>
              </a:spcBef>
              <a:spcAft>
                <a:spcPts val="1800"/>
              </a:spcAft>
            </a:pPr>
            <a:r>
              <a:rPr lang="en-US" dirty="0" smtClean="0"/>
              <a:t>Helps identify </a:t>
            </a:r>
            <a:r>
              <a:rPr lang="en-US" dirty="0"/>
              <a:t>the current level of </a:t>
            </a:r>
            <a:r>
              <a:rPr lang="en-US" dirty="0" smtClean="0"/>
              <a:t>performance</a:t>
            </a:r>
            <a:endParaRPr lang="en-US" dirty="0" smtClean="0"/>
          </a:p>
          <a:p>
            <a:pPr>
              <a:spcBef>
                <a:spcPts val="0"/>
              </a:spcBef>
              <a:spcAft>
                <a:spcPts val="1800"/>
              </a:spcAft>
            </a:pPr>
            <a:r>
              <a:rPr lang="en-US" dirty="0" smtClean="0"/>
              <a:t>Helps analyze trends and set realistic </a:t>
            </a:r>
            <a:r>
              <a:rPr lang="en-US" dirty="0" smtClean="0"/>
              <a:t>goals</a:t>
            </a:r>
            <a:endParaRPr lang="en-US" dirty="0" smtClean="0"/>
          </a:p>
          <a:p>
            <a:pPr>
              <a:spcBef>
                <a:spcPts val="0"/>
              </a:spcBef>
              <a:spcAft>
                <a:spcPts val="1800"/>
              </a:spcAft>
            </a:pPr>
            <a:r>
              <a:rPr lang="en-US" dirty="0" smtClean="0"/>
              <a:t>Helps identify </a:t>
            </a:r>
            <a:r>
              <a:rPr lang="en-US" dirty="0"/>
              <a:t>opportunities for changing the current situation</a:t>
            </a:r>
            <a:r>
              <a:rPr lang="en-US" dirty="0" smtClean="0"/>
              <a:t>.</a:t>
            </a:r>
            <a:endParaRPr lang="en-US" dirty="0"/>
          </a:p>
          <a:p>
            <a:pPr marL="44450" indent="0">
              <a:spcBef>
                <a:spcPts val="0"/>
              </a:spcBef>
              <a:spcAft>
                <a:spcPts val="1800"/>
              </a:spcAft>
              <a:buNone/>
            </a:pPr>
            <a:r>
              <a:rPr lang="en-US" b="1" dirty="0"/>
              <a:t>Where are we now? Where do we want to be</a:t>
            </a:r>
            <a:r>
              <a:rPr lang="en-US" b="1" dirty="0" smtClean="0"/>
              <a:t>?</a:t>
            </a:r>
            <a:endParaRPr lang="en-US" dirty="0"/>
          </a:p>
          <a:p>
            <a:pPr>
              <a:spcBef>
                <a:spcPts val="0"/>
              </a:spcBef>
              <a:spcAft>
                <a:spcPts val="1800"/>
              </a:spcAft>
            </a:pPr>
            <a:r>
              <a:rPr lang="en-US" dirty="0"/>
              <a:t>To answer this question, we require empirical evidence of current FP, RCH and health needs </a:t>
            </a:r>
          </a:p>
          <a:p>
            <a:pPr marL="45720" indent="0" eaLnBrk="1" fontAlgn="auto" hangingPunct="1">
              <a:spcAft>
                <a:spcPts val="0"/>
              </a:spcAft>
              <a:buNone/>
              <a:defRPr/>
            </a:pPr>
            <a:endParaRPr lang="en-US" sz="2600" dirty="0">
              <a:latin typeface="Tw Cen MT" pitchFamily="34" charset="0"/>
            </a:endParaRPr>
          </a:p>
          <a:p>
            <a:endParaRPr lang="en-US" dirty="0"/>
          </a:p>
        </p:txBody>
      </p:sp>
      <p:sp>
        <p:nvSpPr>
          <p:cNvPr id="3" name="Title 2"/>
          <p:cNvSpPr>
            <a:spLocks noGrp="1"/>
          </p:cNvSpPr>
          <p:nvPr>
            <p:ph type="title"/>
          </p:nvPr>
        </p:nvSpPr>
        <p:spPr>
          <a:xfrm>
            <a:off x="228600" y="355600"/>
            <a:ext cx="8534400" cy="1054100"/>
          </a:xfrm>
        </p:spPr>
        <p:txBody>
          <a:bodyPr/>
          <a:lstStyle/>
          <a:p>
            <a:r>
              <a:rPr lang="en-US" dirty="0" smtClean="0"/>
              <a:t>Relevance of data</a:t>
            </a:r>
            <a:endParaRPr lang="en-US" dirty="0"/>
          </a:p>
        </p:txBody>
      </p:sp>
    </p:spTree>
    <p:extLst>
      <p:ext uri="{BB962C8B-B14F-4D97-AF65-F5344CB8AC3E}">
        <p14:creationId xmlns:p14="http://schemas.microsoft.com/office/powerpoint/2010/main" val="38913132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905000"/>
            <a:ext cx="8458200" cy="4419600"/>
          </a:xfrm>
        </p:spPr>
        <p:txBody>
          <a:bodyPr>
            <a:noAutofit/>
          </a:bodyPr>
          <a:lstStyle/>
          <a:p>
            <a:pPr>
              <a:spcBef>
                <a:spcPts val="0"/>
              </a:spcBef>
              <a:spcAft>
                <a:spcPts val="1800"/>
              </a:spcAft>
            </a:pPr>
            <a:r>
              <a:rPr lang="en-US" dirty="0" smtClean="0">
                <a:latin typeface="+mn-lt"/>
              </a:rPr>
              <a:t>National Census: conducted every 10 </a:t>
            </a:r>
            <a:r>
              <a:rPr lang="en-US" dirty="0" smtClean="0">
                <a:latin typeface="+mn-lt"/>
              </a:rPr>
              <a:t>years</a:t>
            </a:r>
            <a:endParaRPr lang="en-US" sz="800" dirty="0" smtClean="0">
              <a:latin typeface="+mn-lt"/>
            </a:endParaRPr>
          </a:p>
          <a:p>
            <a:pPr>
              <a:spcBef>
                <a:spcPts val="0"/>
              </a:spcBef>
              <a:spcAft>
                <a:spcPts val="600"/>
              </a:spcAft>
            </a:pPr>
            <a:r>
              <a:rPr lang="en-US" dirty="0" smtClean="0">
                <a:latin typeface="+mn-lt"/>
              </a:rPr>
              <a:t>Demographic surveys</a:t>
            </a:r>
          </a:p>
          <a:p>
            <a:pPr lvl="1">
              <a:spcBef>
                <a:spcPts val="0"/>
              </a:spcBef>
              <a:spcAft>
                <a:spcPts val="600"/>
              </a:spcAft>
            </a:pPr>
            <a:r>
              <a:rPr lang="en-US" dirty="0" smtClean="0">
                <a:latin typeface="+mn-lt"/>
              </a:rPr>
              <a:t>National </a:t>
            </a:r>
            <a:r>
              <a:rPr lang="en-US" dirty="0">
                <a:latin typeface="+mn-lt"/>
              </a:rPr>
              <a:t>Family Health Survey  (NFHS) </a:t>
            </a:r>
            <a:endParaRPr lang="en-US" dirty="0" smtClean="0">
              <a:latin typeface="+mn-lt"/>
            </a:endParaRPr>
          </a:p>
          <a:p>
            <a:pPr lvl="1">
              <a:spcBef>
                <a:spcPts val="0"/>
              </a:spcBef>
              <a:spcAft>
                <a:spcPts val="600"/>
              </a:spcAft>
            </a:pPr>
            <a:r>
              <a:rPr lang="en-US" dirty="0" smtClean="0">
                <a:latin typeface="+mn-lt"/>
              </a:rPr>
              <a:t>District </a:t>
            </a:r>
            <a:r>
              <a:rPr lang="en-US" dirty="0">
                <a:latin typeface="+mn-lt"/>
              </a:rPr>
              <a:t>Level Household Surveys (DLHS</a:t>
            </a:r>
            <a:r>
              <a:rPr lang="en-US" dirty="0" smtClean="0">
                <a:latin typeface="+mn-lt"/>
              </a:rPr>
              <a:t>)</a:t>
            </a:r>
          </a:p>
          <a:p>
            <a:pPr lvl="1">
              <a:spcBef>
                <a:spcPts val="0"/>
              </a:spcBef>
              <a:spcAft>
                <a:spcPts val="1800"/>
              </a:spcAft>
            </a:pPr>
            <a:r>
              <a:rPr lang="en-US" dirty="0" smtClean="0">
                <a:latin typeface="+mn-lt"/>
              </a:rPr>
              <a:t>Annual </a:t>
            </a:r>
            <a:r>
              <a:rPr lang="en-US" dirty="0">
                <a:latin typeface="+mn-lt"/>
              </a:rPr>
              <a:t>Health Survey  (AHS</a:t>
            </a:r>
            <a:r>
              <a:rPr lang="en-US" dirty="0" smtClean="0">
                <a:latin typeface="+mn-lt"/>
              </a:rPr>
              <a:t>)</a:t>
            </a:r>
            <a:endParaRPr lang="en-US" sz="800" dirty="0" smtClean="0">
              <a:latin typeface="+mn-lt"/>
            </a:endParaRPr>
          </a:p>
          <a:p>
            <a:pPr>
              <a:spcBef>
                <a:spcPts val="0"/>
              </a:spcBef>
              <a:spcAft>
                <a:spcPts val="600"/>
              </a:spcAft>
            </a:pPr>
            <a:r>
              <a:rPr lang="en-US" dirty="0" smtClean="0">
                <a:latin typeface="+mn-lt"/>
              </a:rPr>
              <a:t>Vital statistics systems</a:t>
            </a:r>
          </a:p>
          <a:p>
            <a:pPr lvl="1">
              <a:spcBef>
                <a:spcPts val="0"/>
              </a:spcBef>
              <a:spcAft>
                <a:spcPts val="1800"/>
              </a:spcAft>
            </a:pPr>
            <a:r>
              <a:rPr lang="en-US" dirty="0" smtClean="0">
                <a:latin typeface="+mn-lt"/>
              </a:rPr>
              <a:t>Sample </a:t>
            </a:r>
            <a:r>
              <a:rPr lang="en-US" dirty="0">
                <a:latin typeface="+mn-lt"/>
              </a:rPr>
              <a:t>Registration System </a:t>
            </a:r>
            <a:endParaRPr lang="en-US" sz="800" dirty="0">
              <a:latin typeface="+mn-lt"/>
            </a:endParaRPr>
          </a:p>
          <a:p>
            <a:pPr marL="280988" indent="-236538" eaLnBrk="1" fontAlgn="auto" hangingPunct="1">
              <a:spcBef>
                <a:spcPts val="0"/>
              </a:spcBef>
              <a:spcAft>
                <a:spcPts val="1800"/>
              </a:spcAft>
              <a:defRPr/>
            </a:pPr>
            <a:r>
              <a:rPr lang="en-US" dirty="0" smtClean="0">
                <a:latin typeface="+mn-lt"/>
              </a:rPr>
              <a:t>Service </a:t>
            </a:r>
            <a:r>
              <a:rPr lang="en-US" dirty="0">
                <a:latin typeface="+mn-lt"/>
              </a:rPr>
              <a:t>s</a:t>
            </a:r>
            <a:r>
              <a:rPr lang="en-US" dirty="0" smtClean="0">
                <a:latin typeface="+mn-lt"/>
              </a:rPr>
              <a:t>tatistics</a:t>
            </a:r>
            <a:r>
              <a:rPr lang="en-US" dirty="0">
                <a:latin typeface="+mn-lt"/>
              </a:rPr>
              <a:t>, HMIS, </a:t>
            </a:r>
            <a:r>
              <a:rPr lang="en-US" dirty="0" smtClean="0">
                <a:latin typeface="+mn-lt"/>
              </a:rPr>
              <a:t>ICDS</a:t>
            </a:r>
          </a:p>
          <a:p>
            <a:pPr>
              <a:buFontTx/>
              <a:buChar char="-"/>
            </a:pPr>
            <a:endParaRPr lang="en-US" sz="2200" dirty="0">
              <a:latin typeface="+mn-lt"/>
            </a:endParaRPr>
          </a:p>
        </p:txBody>
      </p:sp>
      <p:sp>
        <p:nvSpPr>
          <p:cNvPr id="3" name="Title 2"/>
          <p:cNvSpPr>
            <a:spLocks noGrp="1"/>
          </p:cNvSpPr>
          <p:nvPr>
            <p:ph type="title"/>
          </p:nvPr>
        </p:nvSpPr>
        <p:spPr/>
        <p:txBody>
          <a:bodyPr/>
          <a:lstStyle/>
          <a:p>
            <a:r>
              <a:rPr lang="en-US" dirty="0" smtClean="0"/>
              <a:t>Major sources of data</a:t>
            </a:r>
            <a:endParaRPr lang="en-US" dirty="0"/>
          </a:p>
        </p:txBody>
      </p:sp>
    </p:spTree>
    <p:extLst>
      <p:ext uri="{BB962C8B-B14F-4D97-AF65-F5344CB8AC3E}">
        <p14:creationId xmlns:p14="http://schemas.microsoft.com/office/powerpoint/2010/main" val="35805875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676400"/>
            <a:ext cx="8763000" cy="4910137"/>
          </a:xfrm>
        </p:spPr>
        <p:txBody>
          <a:bodyPr>
            <a:normAutofit/>
          </a:bodyPr>
          <a:lstStyle/>
          <a:p>
            <a:pPr marL="44450" indent="0">
              <a:spcBef>
                <a:spcPts val="0"/>
              </a:spcBef>
              <a:spcAft>
                <a:spcPts val="1200"/>
              </a:spcAft>
              <a:buNone/>
            </a:pPr>
            <a:r>
              <a:rPr lang="en-US" b="1" dirty="0" smtClean="0"/>
              <a:t>Basic indicators: State vs. District</a:t>
            </a:r>
          </a:p>
          <a:p>
            <a:pPr>
              <a:spcBef>
                <a:spcPts val="0"/>
              </a:spcBef>
              <a:spcAft>
                <a:spcPts val="1200"/>
              </a:spcAft>
              <a:buFont typeface="Wingdings" pitchFamily="2" charset="2"/>
              <a:buChar char="§"/>
            </a:pPr>
            <a:r>
              <a:rPr lang="en-US" dirty="0" smtClean="0"/>
              <a:t>District profile</a:t>
            </a:r>
          </a:p>
          <a:p>
            <a:pPr>
              <a:spcBef>
                <a:spcPts val="0"/>
              </a:spcBef>
              <a:spcAft>
                <a:spcPts val="1200"/>
              </a:spcAft>
              <a:buFont typeface="Wingdings" pitchFamily="2" charset="2"/>
              <a:buChar char="§"/>
            </a:pPr>
            <a:r>
              <a:rPr lang="en-US" dirty="0" smtClean="0"/>
              <a:t>Demographic profile</a:t>
            </a:r>
          </a:p>
          <a:p>
            <a:pPr>
              <a:spcBef>
                <a:spcPts val="0"/>
              </a:spcBef>
              <a:spcAft>
                <a:spcPts val="1200"/>
              </a:spcAft>
              <a:buFont typeface="Wingdings" pitchFamily="2" charset="2"/>
              <a:buChar char="§"/>
            </a:pPr>
            <a:r>
              <a:rPr lang="en-US" dirty="0" smtClean="0"/>
              <a:t>Socioeconomic</a:t>
            </a:r>
            <a:r>
              <a:rPr lang="en-US" dirty="0"/>
              <a:t> </a:t>
            </a:r>
            <a:r>
              <a:rPr lang="en-US" dirty="0" smtClean="0"/>
              <a:t>profile</a:t>
            </a:r>
          </a:p>
          <a:p>
            <a:pPr>
              <a:spcBef>
                <a:spcPts val="0"/>
              </a:spcBef>
              <a:spcAft>
                <a:spcPts val="1200"/>
              </a:spcAft>
              <a:buFont typeface="Wingdings" pitchFamily="2" charset="2"/>
              <a:buChar char="§"/>
            </a:pPr>
            <a:r>
              <a:rPr lang="en-US" dirty="0" smtClean="0"/>
              <a:t>Key indicators of FP, maternal health, child health, national programs and NCD</a:t>
            </a:r>
          </a:p>
          <a:p>
            <a:pPr>
              <a:spcBef>
                <a:spcPts val="0"/>
              </a:spcBef>
              <a:spcAft>
                <a:spcPts val="1200"/>
              </a:spcAft>
              <a:buFont typeface="Wingdings" pitchFamily="2" charset="2"/>
              <a:buChar char="§"/>
            </a:pPr>
            <a:r>
              <a:rPr lang="en-US" dirty="0"/>
              <a:t>Infrastructure facilities</a:t>
            </a:r>
          </a:p>
          <a:p>
            <a:pPr>
              <a:spcBef>
                <a:spcPts val="0"/>
              </a:spcBef>
              <a:spcAft>
                <a:spcPts val="1200"/>
              </a:spcAft>
              <a:buFont typeface="Wingdings" pitchFamily="2" charset="2"/>
              <a:buChar char="§"/>
            </a:pPr>
            <a:r>
              <a:rPr lang="en-US" dirty="0" smtClean="0"/>
              <a:t>Human resources</a:t>
            </a:r>
          </a:p>
          <a:p>
            <a:pPr>
              <a:spcBef>
                <a:spcPts val="0"/>
              </a:spcBef>
              <a:spcAft>
                <a:spcPts val="1200"/>
              </a:spcAft>
              <a:buFont typeface="Wingdings" pitchFamily="2" charset="2"/>
              <a:buChar char="§"/>
            </a:pPr>
            <a:r>
              <a:rPr lang="en-US" dirty="0" smtClean="0"/>
              <a:t>ICDS, PRIs, Private facilities &amp; NGOS, </a:t>
            </a:r>
            <a:r>
              <a:rPr lang="en-US" dirty="0" smtClean="0"/>
              <a:t>vehicles</a:t>
            </a:r>
            <a:endParaRPr lang="en-US" sz="2200" b="1" i="1" dirty="0" smtClean="0"/>
          </a:p>
          <a:p>
            <a:pPr marL="44450" indent="0">
              <a:spcBef>
                <a:spcPts val="0"/>
              </a:spcBef>
              <a:spcAft>
                <a:spcPts val="1200"/>
              </a:spcAft>
              <a:buNone/>
            </a:pPr>
            <a:r>
              <a:rPr lang="en-US" sz="2200" b="1" i="1" dirty="0" smtClean="0"/>
              <a:t>Useful for assessing the levels/current status</a:t>
            </a:r>
            <a:r>
              <a:rPr lang="en-US" sz="2200" b="1" dirty="0" smtClean="0"/>
              <a:t> </a:t>
            </a:r>
            <a:r>
              <a:rPr lang="en-US" sz="2200" dirty="0" smtClean="0"/>
              <a:t> </a:t>
            </a:r>
          </a:p>
          <a:p>
            <a:pPr marL="44450" indent="0">
              <a:buNone/>
            </a:pPr>
            <a:endParaRPr lang="en-US" sz="2000" dirty="0"/>
          </a:p>
        </p:txBody>
      </p:sp>
      <p:sp>
        <p:nvSpPr>
          <p:cNvPr id="3" name="Title 2"/>
          <p:cNvSpPr>
            <a:spLocks noGrp="1"/>
          </p:cNvSpPr>
          <p:nvPr>
            <p:ph type="title"/>
          </p:nvPr>
        </p:nvSpPr>
        <p:spPr/>
        <p:txBody>
          <a:bodyPr/>
          <a:lstStyle/>
          <a:p>
            <a:r>
              <a:rPr lang="en-US" dirty="0" smtClean="0"/>
              <a:t>Data collected so far for DAPS</a:t>
            </a:r>
            <a:endParaRPr lang="en-US" dirty="0"/>
          </a:p>
        </p:txBody>
      </p:sp>
    </p:spTree>
    <p:extLst>
      <p:ext uri="{BB962C8B-B14F-4D97-AF65-F5344CB8AC3E}">
        <p14:creationId xmlns:p14="http://schemas.microsoft.com/office/powerpoint/2010/main" val="9334704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600200"/>
            <a:ext cx="8407400" cy="5257800"/>
          </a:xfrm>
        </p:spPr>
        <p:txBody>
          <a:bodyPr>
            <a:normAutofit/>
          </a:bodyPr>
          <a:lstStyle/>
          <a:p>
            <a:pPr marL="44450" indent="0">
              <a:spcBef>
                <a:spcPts val="0"/>
              </a:spcBef>
              <a:spcAft>
                <a:spcPts val="1200"/>
              </a:spcAft>
              <a:buNone/>
            </a:pPr>
            <a:r>
              <a:rPr lang="en-US" b="1" dirty="0" smtClean="0"/>
              <a:t>When we collected data did we look at?</a:t>
            </a:r>
          </a:p>
          <a:p>
            <a:pPr>
              <a:lnSpc>
                <a:spcPct val="120000"/>
              </a:lnSpc>
              <a:spcBef>
                <a:spcPts val="0"/>
              </a:spcBef>
              <a:spcAft>
                <a:spcPts val="1000"/>
              </a:spcAft>
            </a:pPr>
            <a:r>
              <a:rPr lang="en-US" dirty="0" smtClean="0"/>
              <a:t>Accuracy</a:t>
            </a:r>
          </a:p>
          <a:p>
            <a:pPr>
              <a:lnSpc>
                <a:spcPct val="120000"/>
              </a:lnSpc>
              <a:spcBef>
                <a:spcPts val="0"/>
              </a:spcBef>
              <a:spcAft>
                <a:spcPts val="1000"/>
              </a:spcAft>
            </a:pPr>
            <a:r>
              <a:rPr lang="en-US" dirty="0" smtClean="0"/>
              <a:t>Completeness</a:t>
            </a:r>
          </a:p>
          <a:p>
            <a:pPr>
              <a:lnSpc>
                <a:spcPct val="120000"/>
              </a:lnSpc>
              <a:spcBef>
                <a:spcPts val="0"/>
              </a:spcBef>
              <a:spcAft>
                <a:spcPts val="1000"/>
              </a:spcAft>
            </a:pPr>
            <a:r>
              <a:rPr lang="en-US" dirty="0" smtClean="0"/>
              <a:t>Update status </a:t>
            </a:r>
          </a:p>
          <a:p>
            <a:pPr>
              <a:lnSpc>
                <a:spcPct val="120000"/>
              </a:lnSpc>
              <a:spcBef>
                <a:spcPts val="0"/>
              </a:spcBef>
              <a:spcAft>
                <a:spcPts val="1000"/>
              </a:spcAft>
            </a:pPr>
            <a:r>
              <a:rPr lang="en-US" dirty="0" smtClean="0"/>
              <a:t>Relevance</a:t>
            </a:r>
          </a:p>
          <a:p>
            <a:pPr>
              <a:lnSpc>
                <a:spcPct val="120000"/>
              </a:lnSpc>
              <a:spcBef>
                <a:spcPts val="0"/>
              </a:spcBef>
              <a:spcAft>
                <a:spcPts val="1000"/>
              </a:spcAft>
            </a:pPr>
            <a:r>
              <a:rPr lang="en-US" dirty="0" smtClean="0"/>
              <a:t>Consistency across data sources</a:t>
            </a:r>
          </a:p>
          <a:p>
            <a:pPr>
              <a:lnSpc>
                <a:spcPct val="120000"/>
              </a:lnSpc>
              <a:spcBef>
                <a:spcPts val="0"/>
              </a:spcBef>
              <a:spcAft>
                <a:spcPts val="1000"/>
              </a:spcAft>
            </a:pPr>
            <a:r>
              <a:rPr lang="en-US" dirty="0" smtClean="0"/>
              <a:t>Reliability </a:t>
            </a:r>
          </a:p>
          <a:p>
            <a:pPr>
              <a:lnSpc>
                <a:spcPct val="120000"/>
              </a:lnSpc>
              <a:spcBef>
                <a:spcPts val="0"/>
              </a:spcBef>
              <a:spcAft>
                <a:spcPts val="1000"/>
              </a:spcAft>
            </a:pPr>
            <a:r>
              <a:rPr lang="en-US" dirty="0" smtClean="0"/>
              <a:t>Appropriate presentation</a:t>
            </a:r>
          </a:p>
          <a:p>
            <a:pPr>
              <a:lnSpc>
                <a:spcPct val="120000"/>
              </a:lnSpc>
              <a:spcBef>
                <a:spcPts val="0"/>
              </a:spcBef>
              <a:spcAft>
                <a:spcPts val="1000"/>
              </a:spcAft>
            </a:pPr>
            <a:r>
              <a:rPr lang="en-US" dirty="0" smtClean="0"/>
              <a:t>Accessibility </a:t>
            </a:r>
          </a:p>
          <a:p>
            <a:endParaRPr lang="en-US" dirty="0" smtClean="0"/>
          </a:p>
          <a:p>
            <a:endParaRPr lang="en-US" dirty="0"/>
          </a:p>
        </p:txBody>
      </p:sp>
      <p:sp>
        <p:nvSpPr>
          <p:cNvPr id="3" name="Title 2"/>
          <p:cNvSpPr>
            <a:spLocks noGrp="1"/>
          </p:cNvSpPr>
          <p:nvPr>
            <p:ph type="title"/>
          </p:nvPr>
        </p:nvSpPr>
        <p:spPr/>
        <p:txBody>
          <a:bodyPr/>
          <a:lstStyle/>
          <a:p>
            <a:r>
              <a:rPr lang="en-US" dirty="0" smtClean="0"/>
              <a:t>Ensuring quality of data</a:t>
            </a:r>
            <a:endParaRPr lang="en-US" dirty="0"/>
          </a:p>
        </p:txBody>
      </p:sp>
    </p:spTree>
    <p:extLst>
      <p:ext uri="{BB962C8B-B14F-4D97-AF65-F5344CB8AC3E}">
        <p14:creationId xmlns:p14="http://schemas.microsoft.com/office/powerpoint/2010/main" val="16110851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smtClean="0"/>
              <a:t>Using data effectively</a:t>
            </a:r>
            <a:endParaRPr lang="en-US" sz="3600" dirty="0"/>
          </a:p>
        </p:txBody>
      </p:sp>
    </p:spTree>
    <p:extLst>
      <p:ext uri="{BB962C8B-B14F-4D97-AF65-F5344CB8AC3E}">
        <p14:creationId xmlns:p14="http://schemas.microsoft.com/office/powerpoint/2010/main" val="21135391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19262"/>
            <a:ext cx="8407400" cy="4757737"/>
          </a:xfrm>
        </p:spPr>
        <p:txBody>
          <a:bodyPr>
            <a:normAutofit lnSpcReduction="10000"/>
          </a:bodyPr>
          <a:lstStyle/>
          <a:p>
            <a:pPr>
              <a:spcBef>
                <a:spcPts val="0"/>
              </a:spcBef>
              <a:spcAft>
                <a:spcPts val="600"/>
              </a:spcAft>
            </a:pPr>
            <a:r>
              <a:rPr lang="en-US" dirty="0" smtClean="0"/>
              <a:t>Quantitative data </a:t>
            </a:r>
          </a:p>
          <a:p>
            <a:pPr lvl="1">
              <a:spcBef>
                <a:spcPts val="0"/>
              </a:spcBef>
              <a:spcAft>
                <a:spcPts val="1800"/>
              </a:spcAft>
            </a:pPr>
            <a:r>
              <a:rPr lang="en-US" dirty="0" smtClean="0"/>
              <a:t>Use to answer questions like: what is the % distribution/current status; how similar/dissimilar are the data in terms of distribution; what is the relationship between program and outcome measures; are results statistically significant</a:t>
            </a:r>
            <a:r>
              <a:rPr lang="en-US" dirty="0" smtClean="0"/>
              <a:t>?</a:t>
            </a:r>
            <a:endParaRPr lang="en-US" sz="800" dirty="0" smtClean="0"/>
          </a:p>
          <a:p>
            <a:pPr>
              <a:spcBef>
                <a:spcPts val="0"/>
              </a:spcBef>
              <a:spcAft>
                <a:spcPts val="600"/>
              </a:spcAft>
            </a:pPr>
            <a:r>
              <a:rPr lang="en-US" dirty="0" smtClean="0"/>
              <a:t>Qualitative data</a:t>
            </a:r>
          </a:p>
          <a:p>
            <a:pPr lvl="1">
              <a:spcBef>
                <a:spcPts val="0"/>
              </a:spcBef>
              <a:spcAft>
                <a:spcPts val="1800"/>
              </a:spcAft>
            </a:pPr>
            <a:r>
              <a:rPr lang="en-US" dirty="0" smtClean="0"/>
              <a:t>Best used for in-depth understanding of interventions such as: difficulties faced by service providers; constraints for implementation; reasons for  high prevalence; unexpected impacts etc</a:t>
            </a:r>
            <a:r>
              <a:rPr lang="en-US" dirty="0" smtClean="0"/>
              <a:t>.</a:t>
            </a:r>
            <a:endParaRPr lang="en-US" sz="800" dirty="0" smtClean="0"/>
          </a:p>
          <a:p>
            <a:pPr marL="280988" indent="-236538">
              <a:spcBef>
                <a:spcPts val="0"/>
              </a:spcBef>
              <a:spcAft>
                <a:spcPts val="1800"/>
              </a:spcAft>
            </a:pPr>
            <a:r>
              <a:rPr lang="en-US" dirty="0" smtClean="0"/>
              <a:t>Linking </a:t>
            </a:r>
            <a:r>
              <a:rPr lang="en-US" dirty="0"/>
              <a:t>q</a:t>
            </a:r>
            <a:r>
              <a:rPr lang="en-US" dirty="0" smtClean="0"/>
              <a:t>uantitative and qualitative data </a:t>
            </a:r>
            <a:r>
              <a:rPr lang="en-US" dirty="0"/>
              <a:t>to verify </a:t>
            </a:r>
            <a:r>
              <a:rPr lang="en-US" dirty="0" smtClean="0"/>
              <a:t>   and substantiate</a:t>
            </a:r>
            <a:endParaRPr lang="en-US" dirty="0"/>
          </a:p>
        </p:txBody>
      </p:sp>
      <p:sp>
        <p:nvSpPr>
          <p:cNvPr id="3" name="Title 2"/>
          <p:cNvSpPr>
            <a:spLocks noGrp="1"/>
          </p:cNvSpPr>
          <p:nvPr>
            <p:ph type="title"/>
          </p:nvPr>
        </p:nvSpPr>
        <p:spPr/>
        <p:txBody>
          <a:bodyPr/>
          <a:lstStyle/>
          <a:p>
            <a:r>
              <a:rPr lang="en-US" dirty="0" smtClean="0"/>
              <a:t>Data analysis </a:t>
            </a:r>
            <a:endParaRPr lang="en-US" dirty="0"/>
          </a:p>
        </p:txBody>
      </p:sp>
    </p:spTree>
    <p:extLst>
      <p:ext uri="{BB962C8B-B14F-4D97-AF65-F5344CB8AC3E}">
        <p14:creationId xmlns:p14="http://schemas.microsoft.com/office/powerpoint/2010/main" val="36113255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19263"/>
            <a:ext cx="8407400" cy="4833937"/>
          </a:xfrm>
        </p:spPr>
        <p:txBody>
          <a:bodyPr>
            <a:normAutofit fontScale="77500" lnSpcReduction="20000"/>
          </a:bodyPr>
          <a:lstStyle/>
          <a:p>
            <a:pPr>
              <a:spcBef>
                <a:spcPts val="0"/>
              </a:spcBef>
              <a:spcAft>
                <a:spcPts val="1800"/>
              </a:spcAft>
            </a:pPr>
            <a:r>
              <a:rPr lang="en-US" sz="2800" dirty="0" smtClean="0"/>
              <a:t>Early and complete </a:t>
            </a:r>
            <a:r>
              <a:rPr lang="en-US" sz="2800" dirty="0" smtClean="0"/>
              <a:t>ANC</a:t>
            </a:r>
            <a:endParaRPr lang="en-US" sz="1100" dirty="0" smtClean="0"/>
          </a:p>
          <a:p>
            <a:pPr>
              <a:spcBef>
                <a:spcPts val="0"/>
              </a:spcBef>
              <a:spcAft>
                <a:spcPts val="1800"/>
              </a:spcAft>
            </a:pPr>
            <a:r>
              <a:rPr lang="en-US" sz="2800" dirty="0" smtClean="0"/>
              <a:t>Pregnancy at higher parity </a:t>
            </a:r>
            <a:endParaRPr lang="en-US" sz="1100" dirty="0" smtClean="0"/>
          </a:p>
          <a:p>
            <a:pPr>
              <a:spcBef>
                <a:spcPts val="0"/>
              </a:spcBef>
              <a:spcAft>
                <a:spcPts val="1800"/>
              </a:spcAft>
            </a:pPr>
            <a:r>
              <a:rPr lang="en-US" sz="2800" dirty="0" smtClean="0"/>
              <a:t>Anemia</a:t>
            </a:r>
            <a:endParaRPr lang="en-US" sz="1100" dirty="0" smtClean="0"/>
          </a:p>
          <a:p>
            <a:pPr>
              <a:spcBef>
                <a:spcPts val="0"/>
              </a:spcBef>
              <a:spcAft>
                <a:spcPts val="1800"/>
              </a:spcAft>
            </a:pPr>
            <a:r>
              <a:rPr lang="en-US" sz="2800" dirty="0" smtClean="0"/>
              <a:t>PNC </a:t>
            </a:r>
            <a:endParaRPr lang="en-US" sz="1000" dirty="0" smtClean="0"/>
          </a:p>
          <a:p>
            <a:pPr>
              <a:spcBef>
                <a:spcPts val="0"/>
              </a:spcBef>
              <a:spcAft>
                <a:spcPts val="1800"/>
              </a:spcAft>
            </a:pPr>
            <a:r>
              <a:rPr lang="en-US" sz="2800" dirty="0" smtClean="0"/>
              <a:t>Induced </a:t>
            </a:r>
            <a:r>
              <a:rPr lang="en-US" sz="2800" dirty="0" smtClean="0"/>
              <a:t>abortions</a:t>
            </a:r>
            <a:endParaRPr lang="en-US" sz="1000" dirty="0" smtClean="0"/>
          </a:p>
          <a:p>
            <a:pPr>
              <a:spcBef>
                <a:spcPts val="0"/>
              </a:spcBef>
              <a:spcAft>
                <a:spcPts val="1800"/>
              </a:spcAft>
            </a:pPr>
            <a:r>
              <a:rPr lang="en-US" sz="2800" dirty="0" smtClean="0"/>
              <a:t>Post delivery </a:t>
            </a:r>
            <a:r>
              <a:rPr lang="en-US" sz="2800" dirty="0" smtClean="0"/>
              <a:t>complications</a:t>
            </a:r>
            <a:endParaRPr lang="en-US" sz="900" dirty="0" smtClean="0"/>
          </a:p>
          <a:p>
            <a:pPr>
              <a:spcBef>
                <a:spcPts val="0"/>
              </a:spcBef>
              <a:spcAft>
                <a:spcPts val="1800"/>
              </a:spcAft>
            </a:pPr>
            <a:r>
              <a:rPr lang="en-US" sz="2800" dirty="0" smtClean="0"/>
              <a:t>Place and assistance at </a:t>
            </a:r>
            <a:r>
              <a:rPr lang="en-US" sz="2800" dirty="0" smtClean="0"/>
              <a:t>delivery</a:t>
            </a:r>
            <a:endParaRPr lang="en-US" sz="2200" dirty="0"/>
          </a:p>
          <a:p>
            <a:pPr marL="44450" indent="0">
              <a:spcBef>
                <a:spcPts val="0"/>
              </a:spcBef>
              <a:spcAft>
                <a:spcPts val="1800"/>
              </a:spcAft>
              <a:buNone/>
            </a:pPr>
            <a:r>
              <a:rPr lang="en-US" sz="2800" dirty="0" smtClean="0"/>
              <a:t>The data should then be substantiated </a:t>
            </a:r>
            <a:r>
              <a:rPr lang="en-US" sz="2800" dirty="0"/>
              <a:t>with qualitative information </a:t>
            </a:r>
            <a:r>
              <a:rPr lang="en-US" sz="2800" dirty="0" smtClean="0"/>
              <a:t>on possible </a:t>
            </a:r>
            <a:r>
              <a:rPr lang="en-US" sz="2800" dirty="0"/>
              <a:t>reasons for high maternal deaths in a particular </a:t>
            </a:r>
            <a:r>
              <a:rPr lang="en-US" sz="2800" dirty="0" smtClean="0"/>
              <a:t>block.</a:t>
            </a:r>
            <a:endParaRPr lang="en-US" sz="2800" dirty="0"/>
          </a:p>
          <a:p>
            <a:pPr marL="44450" indent="0">
              <a:spcBef>
                <a:spcPts val="0"/>
              </a:spcBef>
              <a:spcAft>
                <a:spcPts val="1800"/>
              </a:spcAft>
              <a:buNone/>
            </a:pPr>
            <a:r>
              <a:rPr lang="en-US" dirty="0" smtClean="0"/>
              <a:t> </a:t>
            </a:r>
            <a:endParaRPr lang="en-US" dirty="0"/>
          </a:p>
        </p:txBody>
      </p:sp>
      <p:sp>
        <p:nvSpPr>
          <p:cNvPr id="3" name="Title 2"/>
          <p:cNvSpPr>
            <a:spLocks noGrp="1"/>
          </p:cNvSpPr>
          <p:nvPr>
            <p:ph type="title"/>
          </p:nvPr>
        </p:nvSpPr>
        <p:spPr/>
        <p:txBody>
          <a:bodyPr/>
          <a:lstStyle/>
          <a:p>
            <a:r>
              <a:rPr lang="en-US" dirty="0" smtClean="0"/>
              <a:t>Example 1: Looking at factors affecting maternal </a:t>
            </a:r>
            <a:r>
              <a:rPr lang="en-US" dirty="0"/>
              <a:t>mortality </a:t>
            </a:r>
          </a:p>
        </p:txBody>
      </p:sp>
    </p:spTree>
    <p:extLst>
      <p:ext uri="{BB962C8B-B14F-4D97-AF65-F5344CB8AC3E}">
        <p14:creationId xmlns:p14="http://schemas.microsoft.com/office/powerpoint/2010/main" val="29631765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19262"/>
            <a:ext cx="8458200" cy="4757737"/>
          </a:xfrm>
        </p:spPr>
        <p:txBody>
          <a:bodyPr>
            <a:normAutofit/>
          </a:bodyPr>
          <a:lstStyle/>
          <a:p>
            <a:pPr algn="just">
              <a:spcBef>
                <a:spcPts val="0"/>
              </a:spcBef>
              <a:spcAft>
                <a:spcPts val="1800"/>
              </a:spcAft>
            </a:pPr>
            <a:r>
              <a:rPr lang="en-US" dirty="0" smtClean="0"/>
              <a:t>Method </a:t>
            </a:r>
            <a:r>
              <a:rPr lang="en-US" dirty="0" smtClean="0"/>
              <a:t>Mix</a:t>
            </a:r>
            <a:endParaRPr lang="en-US" sz="1400" dirty="0" smtClean="0"/>
          </a:p>
          <a:p>
            <a:pPr algn="just">
              <a:spcBef>
                <a:spcPts val="0"/>
              </a:spcBef>
              <a:spcAft>
                <a:spcPts val="1800"/>
              </a:spcAft>
            </a:pPr>
            <a:r>
              <a:rPr lang="en-US" dirty="0" smtClean="0"/>
              <a:t>Age and parity of </a:t>
            </a:r>
            <a:r>
              <a:rPr lang="en-US" dirty="0" smtClean="0"/>
              <a:t>sterilization</a:t>
            </a:r>
            <a:endParaRPr lang="en-US" sz="1400" dirty="0" smtClean="0"/>
          </a:p>
          <a:p>
            <a:pPr algn="just">
              <a:spcBef>
                <a:spcPts val="0"/>
              </a:spcBef>
              <a:spcAft>
                <a:spcPts val="1800"/>
              </a:spcAft>
            </a:pPr>
            <a:r>
              <a:rPr lang="en-US" dirty="0" smtClean="0"/>
              <a:t>Higher order </a:t>
            </a:r>
            <a:r>
              <a:rPr lang="en-US" dirty="0" smtClean="0"/>
              <a:t>births</a:t>
            </a:r>
            <a:endParaRPr lang="en-US" sz="1400" dirty="0" smtClean="0"/>
          </a:p>
          <a:p>
            <a:pPr algn="just">
              <a:spcBef>
                <a:spcPts val="0"/>
              </a:spcBef>
              <a:spcAft>
                <a:spcPts val="1800"/>
              </a:spcAft>
            </a:pPr>
            <a:r>
              <a:rPr lang="en-US" dirty="0" smtClean="0"/>
              <a:t>How many couples still require FP services (unmet need</a:t>
            </a:r>
            <a:r>
              <a:rPr lang="en-US" dirty="0" smtClean="0"/>
              <a:t>)</a:t>
            </a:r>
            <a:endParaRPr lang="en-US" sz="2800" dirty="0"/>
          </a:p>
          <a:p>
            <a:pPr marL="44450" indent="0" algn="just">
              <a:spcBef>
                <a:spcPts val="0"/>
              </a:spcBef>
              <a:spcAft>
                <a:spcPts val="1800"/>
              </a:spcAft>
              <a:buNone/>
            </a:pPr>
            <a:r>
              <a:rPr lang="en-US" dirty="0" smtClean="0"/>
              <a:t>Low utilization of NSV </a:t>
            </a:r>
            <a:r>
              <a:rPr lang="en-US" dirty="0" smtClean="0"/>
              <a:t>services—is </a:t>
            </a:r>
            <a:r>
              <a:rPr lang="en-US" dirty="0" smtClean="0"/>
              <a:t>it due to lack of trained service providers? Myths and Misconceptions about the method?</a:t>
            </a:r>
          </a:p>
          <a:p>
            <a:pPr marL="44450" indent="0">
              <a:buNone/>
            </a:pPr>
            <a:endParaRPr lang="en-US" dirty="0"/>
          </a:p>
        </p:txBody>
      </p:sp>
      <p:sp>
        <p:nvSpPr>
          <p:cNvPr id="3" name="Title 2"/>
          <p:cNvSpPr>
            <a:spLocks noGrp="1"/>
          </p:cNvSpPr>
          <p:nvPr>
            <p:ph type="title"/>
          </p:nvPr>
        </p:nvSpPr>
        <p:spPr/>
        <p:txBody>
          <a:bodyPr/>
          <a:lstStyle/>
          <a:p>
            <a:r>
              <a:rPr lang="en-US" dirty="0" smtClean="0"/>
              <a:t>Example 2: Looking at indicators of increase in CPR</a:t>
            </a:r>
            <a:endParaRPr lang="en-US" dirty="0"/>
          </a:p>
        </p:txBody>
      </p:sp>
    </p:spTree>
    <p:extLst>
      <p:ext uri="{BB962C8B-B14F-4D97-AF65-F5344CB8AC3E}">
        <p14:creationId xmlns:p14="http://schemas.microsoft.com/office/powerpoint/2010/main" val="427305995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1">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2.xml><?xml version="1.0" encoding="utf-8"?>
<a:theme xmlns:a="http://schemas.openxmlformats.org/drawingml/2006/main" name="Grid 2">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Grid 3">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Grid 4">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Grid 5">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Grid 6">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7.xml><?xml version="1.0" encoding="utf-8"?>
<a:theme xmlns:a="http://schemas.openxmlformats.org/drawingml/2006/main" name="1_Grid 3">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3008</TotalTime>
  <Words>837</Words>
  <Application>Microsoft Office PowerPoint</Application>
  <PresentationFormat>On-screen Show (4:3)</PresentationFormat>
  <Paragraphs>205</Paragraphs>
  <Slides>16</Slides>
  <Notes>6</Notes>
  <HiddenSlides>0</HiddenSlides>
  <MMClips>0</MMClips>
  <ScaleCrop>false</ScaleCrop>
  <HeadingPairs>
    <vt:vector size="4" baseType="variant">
      <vt:variant>
        <vt:lpstr>Theme</vt:lpstr>
      </vt:variant>
      <vt:variant>
        <vt:i4>7</vt:i4>
      </vt:variant>
      <vt:variant>
        <vt:lpstr>Slide Titles</vt:lpstr>
      </vt:variant>
      <vt:variant>
        <vt:i4>16</vt:i4>
      </vt:variant>
    </vt:vector>
  </HeadingPairs>
  <TitlesOfParts>
    <vt:vector size="23" baseType="lpstr">
      <vt:lpstr>Grid 1</vt:lpstr>
      <vt:lpstr>Grid 2</vt:lpstr>
      <vt:lpstr>Grid 3</vt:lpstr>
      <vt:lpstr>Grid 4</vt:lpstr>
      <vt:lpstr>Grid 5</vt:lpstr>
      <vt:lpstr>Grid 6</vt:lpstr>
      <vt:lpstr>1_Grid 3</vt:lpstr>
      <vt:lpstr>Strategic Health Action Planning: Skill Building for Data Analysis</vt:lpstr>
      <vt:lpstr>Relevance of data</vt:lpstr>
      <vt:lpstr>Major sources of data</vt:lpstr>
      <vt:lpstr>Data collected so far for DAPS</vt:lpstr>
      <vt:lpstr>Ensuring quality of data</vt:lpstr>
      <vt:lpstr>Using data effectively</vt:lpstr>
      <vt:lpstr>Data analysis </vt:lpstr>
      <vt:lpstr>Example 1: Looking at factors affecting maternal mortality </vt:lpstr>
      <vt:lpstr>Example 2: Looking at indicators of increase in CPR</vt:lpstr>
      <vt:lpstr>Example: FP performance</vt:lpstr>
      <vt:lpstr>Trend analysis: An alternative </vt:lpstr>
      <vt:lpstr>Example 3: Understanding factors affecting Infant Mortality</vt:lpstr>
      <vt:lpstr>Understanding differentials in blocks</vt:lpstr>
      <vt:lpstr>How to effectively present data</vt:lpstr>
      <vt:lpstr>PowerPoint Presentation</vt:lpstr>
      <vt:lpstr>Thank You</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Anita Bhuyan</dc:creator>
  <cp:lastModifiedBy>Ginny Gordon</cp:lastModifiedBy>
  <cp:revision>456</cp:revision>
  <cp:lastPrinted>2011-12-02T07:16:15Z</cp:lastPrinted>
  <dcterms:created xsi:type="dcterms:W3CDTF">2011-02-01T16:22:15Z</dcterms:created>
  <dcterms:modified xsi:type="dcterms:W3CDTF">2012-02-14T18:35:51Z</dcterms:modified>
</cp:coreProperties>
</file>