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8.xml" ContentType="application/vnd.openxmlformats-officedocument.theme+xml"/>
  <Override PartName="/ppt/slideLayouts/slideLayout5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64" r:id="rId2"/>
    <p:sldMasterId id="2147483852" r:id="rId3"/>
    <p:sldMasterId id="2147483840" r:id="rId4"/>
    <p:sldMasterId id="2147483815" r:id="rId5"/>
    <p:sldMasterId id="2147483823" r:id="rId6"/>
    <p:sldMasterId id="2147483833" r:id="rId7"/>
    <p:sldMasterId id="2147483828" r:id="rId8"/>
    <p:sldMasterId id="2147483838" r:id="rId9"/>
  </p:sldMasterIdLst>
  <p:notesMasterIdLst>
    <p:notesMasterId r:id="rId29"/>
  </p:notesMasterIdLst>
  <p:handoutMasterIdLst>
    <p:handoutMasterId r:id="rId30"/>
  </p:handoutMasterIdLst>
  <p:sldIdLst>
    <p:sldId id="256" r:id="rId10"/>
    <p:sldId id="330" r:id="rId11"/>
    <p:sldId id="336" r:id="rId12"/>
    <p:sldId id="331" r:id="rId13"/>
    <p:sldId id="257" r:id="rId14"/>
    <p:sldId id="303" r:id="rId15"/>
    <p:sldId id="337" r:id="rId16"/>
    <p:sldId id="338" r:id="rId17"/>
    <p:sldId id="340" r:id="rId18"/>
    <p:sldId id="341" r:id="rId19"/>
    <p:sldId id="311" r:id="rId20"/>
    <p:sldId id="339" r:id="rId21"/>
    <p:sldId id="309" r:id="rId22"/>
    <p:sldId id="314" r:id="rId23"/>
    <p:sldId id="318" r:id="rId24"/>
    <p:sldId id="326" r:id="rId25"/>
    <p:sldId id="327" r:id="rId26"/>
    <p:sldId id="329" r:id="rId27"/>
    <p:sldId id="271" r:id="rId28"/>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C5"/>
    <a:srgbClr val="DCE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11" autoAdjust="0"/>
  </p:normalViewPr>
  <p:slideViewPr>
    <p:cSldViewPr>
      <p:cViewPr>
        <p:scale>
          <a:sx n="70" d="100"/>
          <a:sy n="70" d="100"/>
        </p:scale>
        <p:origin x="-2094" y="-792"/>
      </p:cViewPr>
      <p:guideLst>
        <p:guide orient="horz" pos="2160"/>
        <p:guide pos="2880"/>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027"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027" y="8829675"/>
            <a:ext cx="2972421" cy="465138"/>
          </a:xfrm>
          <a:prstGeom prst="rect">
            <a:avLst/>
          </a:prstGeom>
        </p:spPr>
        <p:txBody>
          <a:bodyPr vert="horz" lIns="91440" tIns="45720" rIns="91440" bIns="45720" rtlCol="0" anchor="b"/>
          <a:lstStyle>
            <a:lvl1pPr algn="r">
              <a:defRPr sz="1200"/>
            </a:lvl1pPr>
          </a:lstStyle>
          <a:p>
            <a:fld id="{E20F1B8F-2A01-4357-9BB9-E08AEBF9C5E6}" type="slidenum">
              <a:rPr lang="en-US" smtClean="0"/>
              <a:t>‹#›</a:t>
            </a:fld>
            <a:endParaRPr lang="en-US" dirty="0"/>
          </a:p>
        </p:txBody>
      </p:sp>
    </p:spTree>
    <p:extLst>
      <p:ext uri="{BB962C8B-B14F-4D97-AF65-F5344CB8AC3E}">
        <p14:creationId xmlns:p14="http://schemas.microsoft.com/office/powerpoint/2010/main" val="62466010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027"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6421" y="4416426"/>
            <a:ext cx="5485158"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027" y="8829675"/>
            <a:ext cx="2972421" cy="465138"/>
          </a:xfrm>
          <a:prstGeom prst="rect">
            <a:avLst/>
          </a:prstGeom>
        </p:spPr>
        <p:txBody>
          <a:bodyPr vert="horz" lIns="91440" tIns="45720" rIns="91440" bIns="45720" rtlCol="0" anchor="b"/>
          <a:lstStyle>
            <a:lvl1pPr algn="r">
              <a:defRPr sz="1200"/>
            </a:lvl1pPr>
          </a:lstStyle>
          <a:p>
            <a:fld id="{157F5483-3D27-485C-B2F6-7EA3628593CF}" type="slidenum">
              <a:rPr lang="en-US" smtClean="0"/>
              <a:t>‹#›</a:t>
            </a:fld>
            <a:endParaRPr lang="en-US" dirty="0"/>
          </a:p>
        </p:txBody>
      </p:sp>
    </p:spTree>
    <p:extLst>
      <p:ext uri="{BB962C8B-B14F-4D97-AF65-F5344CB8AC3E}">
        <p14:creationId xmlns:p14="http://schemas.microsoft.com/office/powerpoint/2010/main" val="4205036872"/>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9278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CM = </a:t>
            </a:r>
          </a:p>
          <a:p>
            <a:r>
              <a:rPr lang="en-US" dirty="0" smtClean="0"/>
              <a:t>CS = </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16</a:t>
            </a:fld>
            <a:endParaRPr lang="en-US" dirty="0"/>
          </a:p>
        </p:txBody>
      </p:sp>
    </p:spTree>
    <p:extLst>
      <p:ext uri="{BB962C8B-B14F-4D97-AF65-F5344CB8AC3E}">
        <p14:creationId xmlns:p14="http://schemas.microsoft.com/office/powerpoint/2010/main" val="3095190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DH = district hospital</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17</a:t>
            </a:fld>
            <a:endParaRPr lang="en-US" dirty="0"/>
          </a:p>
        </p:txBody>
      </p:sp>
    </p:spTree>
    <p:extLst>
      <p:ext uri="{BB962C8B-B14F-4D97-AF65-F5344CB8AC3E}">
        <p14:creationId xmlns:p14="http://schemas.microsoft.com/office/powerpoint/2010/main" val="2425862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BCC = behavioural change communication</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18</a:t>
            </a:fld>
            <a:endParaRPr lang="en-US" dirty="0"/>
          </a:p>
        </p:txBody>
      </p:sp>
    </p:spTree>
    <p:extLst>
      <p:ext uri="{BB962C8B-B14F-4D97-AF65-F5344CB8AC3E}">
        <p14:creationId xmlns:p14="http://schemas.microsoft.com/office/powerpoint/2010/main" val="39609328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19</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28434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 = ??</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3</a:t>
            </a:fld>
            <a:endParaRPr lang="en-US" dirty="0"/>
          </a:p>
        </p:txBody>
      </p:sp>
    </p:spTree>
    <p:extLst>
      <p:ext uri="{BB962C8B-B14F-4D97-AF65-F5344CB8AC3E}">
        <p14:creationId xmlns:p14="http://schemas.microsoft.com/office/powerpoint/2010/main" val="3162437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5</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abbreviations:</a:t>
            </a:r>
          </a:p>
          <a:p>
            <a:endParaRPr lang="en-US" dirty="0" smtClean="0"/>
          </a:p>
          <a:p>
            <a:r>
              <a:rPr lang="en-US" dirty="0" smtClean="0"/>
              <a:t>CHC = community health centre</a:t>
            </a:r>
          </a:p>
          <a:p>
            <a:r>
              <a:rPr lang="en-US" dirty="0" smtClean="0"/>
              <a:t>FRU = first referral unit</a:t>
            </a:r>
          </a:p>
          <a:p>
            <a:r>
              <a:rPr lang="en-US" dirty="0" smtClean="0"/>
              <a:t>PHC = primary health centre</a:t>
            </a:r>
          </a:p>
          <a:p>
            <a:r>
              <a:rPr lang="en-US" dirty="0" smtClean="0"/>
              <a:t>RTI =</a:t>
            </a:r>
            <a:r>
              <a:rPr lang="en-US" baseline="0" dirty="0" smtClean="0"/>
              <a:t> reproductive tract infection</a:t>
            </a:r>
            <a:endParaRPr lang="en-US" dirty="0" smtClean="0"/>
          </a:p>
          <a:p>
            <a:r>
              <a:rPr lang="en-US" dirty="0" smtClean="0"/>
              <a:t>STI = sexually transmitted infection</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6</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abbreviations:</a:t>
            </a:r>
          </a:p>
          <a:p>
            <a:endParaRPr lang="en-US" dirty="0" smtClean="0"/>
          </a:p>
          <a:p>
            <a:r>
              <a:rPr lang="en-US" dirty="0" smtClean="0"/>
              <a:t>IPHS</a:t>
            </a:r>
            <a:r>
              <a:rPr lang="en-US" baseline="0" dirty="0" smtClean="0"/>
              <a:t> = Indian Public Health Standards</a:t>
            </a:r>
          </a:p>
          <a:p>
            <a:r>
              <a:rPr lang="en-US" baseline="0" dirty="0" smtClean="0"/>
              <a:t>NRHM = </a:t>
            </a:r>
            <a:r>
              <a:rPr lang="en-US" sz="1200" kern="1200" dirty="0" smtClean="0">
                <a:solidFill>
                  <a:schemeClr val="tx1"/>
                </a:solidFill>
                <a:effectLst/>
                <a:latin typeface="+mn-lt"/>
                <a:ea typeface="+mn-ea"/>
                <a:cs typeface="+mn-cs"/>
              </a:rPr>
              <a:t>National Rural Health Mission</a:t>
            </a:r>
          </a:p>
          <a:p>
            <a:r>
              <a:rPr lang="en-US" sz="1200" kern="1200" dirty="0" smtClean="0">
                <a:solidFill>
                  <a:schemeClr val="tx1"/>
                </a:solidFill>
                <a:effectLst/>
                <a:latin typeface="+mn-lt"/>
                <a:ea typeface="+mn-ea"/>
                <a:cs typeface="+mn-cs"/>
              </a:rPr>
              <a:t>SC = sub-centre</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7</a:t>
            </a:fld>
            <a:endParaRPr lang="en-US" dirty="0"/>
          </a:p>
        </p:txBody>
      </p:sp>
    </p:spTree>
    <p:extLst>
      <p:ext uri="{BB962C8B-B14F-4D97-AF65-F5344CB8AC3E}">
        <p14:creationId xmlns:p14="http://schemas.microsoft.com/office/powerpoint/2010/main" val="1938769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abbreviations:</a:t>
            </a:r>
          </a:p>
          <a:p>
            <a:r>
              <a:rPr lang="en-US" dirty="0" smtClean="0"/>
              <a:t>ANM =</a:t>
            </a:r>
            <a:r>
              <a:rPr lang="en-US" baseline="0" dirty="0" smtClean="0"/>
              <a:t> auxiliary nurse midwife</a:t>
            </a:r>
            <a:endParaRPr lang="en-US" dirty="0" smtClean="0"/>
          </a:p>
          <a:p>
            <a:r>
              <a:rPr lang="en-US" dirty="0" smtClean="0"/>
              <a:t>LHV = lady health visitor</a:t>
            </a:r>
          </a:p>
          <a:p>
            <a:r>
              <a:rPr lang="en-US" dirty="0" smtClean="0"/>
              <a:t>TBA = trained birth assistant</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8</a:t>
            </a:fld>
            <a:endParaRPr lang="en-US" dirty="0"/>
          </a:p>
        </p:txBody>
      </p:sp>
    </p:spTree>
    <p:extLst>
      <p:ext uri="{BB962C8B-B14F-4D97-AF65-F5344CB8AC3E}">
        <p14:creationId xmlns:p14="http://schemas.microsoft.com/office/powerpoint/2010/main" val="450900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Abbreviations: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ASHA</a:t>
            </a:r>
            <a:r>
              <a:rPr lang="en-US" baseline="0" dirty="0" smtClean="0"/>
              <a:t> = </a:t>
            </a:r>
            <a:r>
              <a:rPr lang="en-GB" sz="1200" kern="1200" dirty="0" smtClean="0">
                <a:solidFill>
                  <a:schemeClr val="tx1"/>
                </a:solidFill>
                <a:effectLst/>
                <a:latin typeface="+mn-lt"/>
                <a:ea typeface="+mn-ea"/>
                <a:cs typeface="+mn-cs"/>
              </a:rPr>
              <a:t>accredited social health activist</a:t>
            </a:r>
            <a:endParaRPr lang="en-US" dirty="0" smtClean="0"/>
          </a:p>
          <a:p>
            <a:r>
              <a:rPr lang="en-US" dirty="0" smtClean="0"/>
              <a:t>AWW = </a:t>
            </a:r>
            <a:r>
              <a:rPr lang="en-US" sz="1200" kern="1200" dirty="0" smtClean="0">
                <a:solidFill>
                  <a:schemeClr val="tx1"/>
                </a:solidFill>
                <a:effectLst/>
                <a:latin typeface="+mn-lt"/>
                <a:ea typeface="+mn-ea"/>
                <a:cs typeface="+mn-cs"/>
              </a:rPr>
              <a:t>Anganwadi worker</a:t>
            </a:r>
          </a:p>
          <a:p>
            <a:r>
              <a:rPr lang="en-US" sz="1200" kern="1200" dirty="0" smtClean="0">
                <a:solidFill>
                  <a:schemeClr val="tx1"/>
                </a:solidFill>
                <a:effectLst/>
                <a:latin typeface="+mn-lt"/>
                <a:ea typeface="+mn-ea"/>
                <a:cs typeface="+mn-cs"/>
              </a:rPr>
              <a:t>IMNCI = integrated management of neonatal &amp; childhood illnesses</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9</a:t>
            </a:fld>
            <a:endParaRPr lang="en-US" dirty="0"/>
          </a:p>
        </p:txBody>
      </p:sp>
    </p:spTree>
    <p:extLst>
      <p:ext uri="{BB962C8B-B14F-4D97-AF65-F5344CB8AC3E}">
        <p14:creationId xmlns:p14="http://schemas.microsoft.com/office/powerpoint/2010/main" val="2393089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MOU = memorandum of understanding</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10</a:t>
            </a:fld>
            <a:endParaRPr lang="en-US" dirty="0"/>
          </a:p>
        </p:txBody>
      </p:sp>
    </p:spTree>
    <p:extLst>
      <p:ext uri="{BB962C8B-B14F-4D97-AF65-F5344CB8AC3E}">
        <p14:creationId xmlns:p14="http://schemas.microsoft.com/office/powerpoint/2010/main" val="1159608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APL = above poverty line</a:t>
            </a:r>
          </a:p>
          <a:p>
            <a:r>
              <a:rPr lang="en-US" dirty="0" smtClean="0"/>
              <a:t>BPL = below poverty line</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14</a:t>
            </a:fld>
            <a:endParaRPr lang="en-US" dirty="0"/>
          </a:p>
        </p:txBody>
      </p:sp>
    </p:spTree>
    <p:extLst>
      <p:ext uri="{BB962C8B-B14F-4D97-AF65-F5344CB8AC3E}">
        <p14:creationId xmlns:p14="http://schemas.microsoft.com/office/powerpoint/2010/main" val="24895918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8" name="Picture 12"/>
          <p:cNvPicPr>
            <a:picLocks noChangeAspect="1"/>
          </p:cNvPicPr>
          <p:nvPr userDrawn="1"/>
        </p:nvPicPr>
        <p:blipFill>
          <a:blip r:embed="rId2">
            <a:extLst>
              <a:ext uri="{28A0092B-C50C-407E-A947-70E740481C1C}">
                <a14:useLocalDpi xmlns:a14="http://schemas.microsoft.com/office/drawing/2010/main" val="0"/>
              </a:ext>
            </a:extLst>
          </a:blip>
          <a:srcRect l="6413" t="12102" r="5563" b="12053"/>
          <a:stretch>
            <a:fillRect/>
          </a:stretch>
        </p:blipFill>
        <p:spPr bwMode="auto">
          <a:xfrm>
            <a:off x="6934200" y="5867400"/>
            <a:ext cx="20621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9" name="Date Placeholder 9"/>
          <p:cNvSpPr>
            <a:spLocks noGrp="1"/>
          </p:cNvSpPr>
          <p:nvPr>
            <p:ph type="dt" sz="half" idx="10"/>
          </p:nvPr>
        </p:nvSpPr>
        <p:spPr/>
        <p:txBody>
          <a:bodyPr/>
          <a:lstStyle>
            <a:lvl1pPr>
              <a:defRPr>
                <a:solidFill>
                  <a:schemeClr val="bg1"/>
                </a:solidFill>
              </a:defRPr>
            </a:lvl1pPr>
          </a:lstStyle>
          <a:p>
            <a:pPr>
              <a:defRPr/>
            </a:pPr>
            <a:fld id="{D63F7724-25B7-4C7A-8554-4506C4E4C798}" type="datetimeFigureOut">
              <a:rPr lang="en-US"/>
              <a:pPr>
                <a:defRPr/>
              </a:pPr>
              <a:t>2/2/2012</a:t>
            </a:fld>
            <a:endParaRPr lang="en-US" dirty="0"/>
          </a:p>
        </p:txBody>
      </p:sp>
      <p:sp>
        <p:nvSpPr>
          <p:cNvPr id="10"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CA0D93B3-006F-4D21-B142-3151DBAECF5A}" type="slidenum">
              <a:rPr lang="en-US"/>
              <a:pPr>
                <a:defRPr/>
              </a:pPr>
              <a:t>‹#›</a:t>
            </a:fld>
            <a:endParaRPr lang="en-US" dirty="0"/>
          </a:p>
        </p:txBody>
      </p:sp>
      <p:sp>
        <p:nvSpPr>
          <p:cNvPr id="11"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cxnSp>
        <p:nvCxnSpPr>
          <p:cNvPr id="12"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457200"/>
            <a:ext cx="2167132" cy="719329"/>
          </a:xfrm>
          <a:prstGeom prst="rect">
            <a:avLst/>
          </a:prstGeom>
        </p:spPr>
      </p:pic>
    </p:spTree>
    <p:extLst>
      <p:ext uri="{BB962C8B-B14F-4D97-AF65-F5344CB8AC3E}">
        <p14:creationId xmlns:p14="http://schemas.microsoft.com/office/powerpoint/2010/main" val="14753457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3340815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14202749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2246676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22333618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3269594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2889083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8738055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30836306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1817276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3822590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21516096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13269596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31133337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6043981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11158271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38472950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40457573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22868474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35A051-228C-4B34-B96A-8B0C41DFA34E}"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FC5665E-75AE-4781-913C-5C5FE9AFEFB9}" type="slidenum">
              <a:rPr lang="en-US" smtClean="0"/>
              <a:t>‹#›</a:t>
            </a:fld>
            <a:endParaRPr lang="en-US" dirty="0"/>
          </a:p>
        </p:txBody>
      </p:sp>
    </p:spTree>
    <p:extLst>
      <p:ext uri="{BB962C8B-B14F-4D97-AF65-F5344CB8AC3E}">
        <p14:creationId xmlns:p14="http://schemas.microsoft.com/office/powerpoint/2010/main" val="20506731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168622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4230641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1pPr>
              <a:defRPr sz="2000" baseline="0"/>
            </a:lvl1pPr>
            <a:lvl2pPr>
              <a:buClr>
                <a:schemeClr val="accent4">
                  <a:lumMod val="75000"/>
                </a:schemeClr>
              </a:buClr>
              <a:defRPr sz="1800" baseline="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lvl1pPr>
              <a:defRPr baseline="0"/>
            </a:lvl1pPr>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18162990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33221714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20291087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13885433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18791846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2783692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29842344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22630951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3884632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810977-78E7-4F58-A7A5-CD04654507B4}"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FB6C62-47CC-426C-B116-AD2DE32919C2}" type="slidenum">
              <a:rPr lang="en-US" smtClean="0"/>
              <a:t>‹#›</a:t>
            </a:fld>
            <a:endParaRPr lang="en-US" dirty="0"/>
          </a:p>
        </p:txBody>
      </p:sp>
    </p:spTree>
    <p:extLst>
      <p:ext uri="{BB962C8B-B14F-4D97-AF65-F5344CB8AC3E}">
        <p14:creationId xmlns:p14="http://schemas.microsoft.com/office/powerpoint/2010/main" val="38594128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15051693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59907075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487362765"/>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418758475"/>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698284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406824417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204458382"/>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728463630"/>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7325300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33421380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564176123"/>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1535390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505904141"/>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4775501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6625376"/>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347274931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424626304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6195013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CD081754-7D8D-4AC2-9DAD-64E6C3942B89}" type="datetimeFigureOut">
              <a:rPr lang="en-US" smtClean="0"/>
              <a:pPr>
                <a:defRPr/>
              </a:pPr>
              <a:t>2/2/2012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FF2218D3-A8DE-49D2-90B5-A2F9E5FCC87A}" type="slidenum">
              <a:rPr lang="en-US" smtClean="0"/>
              <a:pPr>
                <a:defRPr/>
              </a:pPr>
              <a:t>‹#›</a:t>
            </a:fld>
            <a:endParaRPr lang="en-US" dirty="0"/>
          </a:p>
        </p:txBody>
      </p:sp>
    </p:spTree>
    <p:extLst>
      <p:ext uri="{BB962C8B-B14F-4D97-AF65-F5344CB8AC3E}">
        <p14:creationId xmlns:p14="http://schemas.microsoft.com/office/powerpoint/2010/main" val="2319896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1387936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2675773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1120475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8D9C33-CF27-423C-8662-4F59691C30A9}" type="datetimeFigureOut">
              <a:rPr lang="en-US" smtClean="0"/>
              <a:t>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D48AD91-18FF-4A37-A012-A2D149D74535}" type="slidenum">
              <a:rPr lang="en-US" smtClean="0"/>
              <a:t>‹#›</a:t>
            </a:fld>
            <a:endParaRPr lang="en-US" dirty="0"/>
          </a:p>
        </p:txBody>
      </p:sp>
    </p:spTree>
    <p:extLst>
      <p:ext uri="{BB962C8B-B14F-4D97-AF65-F5344CB8AC3E}">
        <p14:creationId xmlns:p14="http://schemas.microsoft.com/office/powerpoint/2010/main" val="605668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5" Type="http://schemas.openxmlformats.org/officeDocument/2006/relationships/theme" Target="../theme/theme5.xml"/><Relationship Id="rId4"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5" Type="http://schemas.openxmlformats.org/officeDocument/2006/relationships/theme" Target="../theme/theme6.xml"/><Relationship Id="rId4" Type="http://schemas.openxmlformats.org/officeDocument/2006/relationships/slideLayout" Target="../slideLayouts/slideLayout4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5" Type="http://schemas.openxmlformats.org/officeDocument/2006/relationships/theme" Target="../theme/theme7.xml"/><Relationship Id="rId4" Type="http://schemas.openxmlformats.org/officeDocument/2006/relationships/slideLayout" Target="../slideLayouts/slideLayout50.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5" Type="http://schemas.openxmlformats.org/officeDocument/2006/relationships/theme" Target="../theme/theme8.xml"/><Relationship Id="rId4" Type="http://schemas.openxmlformats.org/officeDocument/2006/relationships/slideLayout" Target="../slideLayouts/slideLayout54.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7" r:id="rId2"/>
    <p:sldLayoutId id="2147483794" r:id="rId3"/>
    <p:sldLayoutId id="2147483800" r:id="rId4"/>
    <p:sldLayoutId id="2147483791" r:id="rId5"/>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D9C33-CF27-423C-8662-4F59691C30A9}" type="datetimeFigureOut">
              <a:rPr lang="en-US" smtClean="0"/>
              <a:t>2/2/2012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48AD91-18FF-4A37-A012-A2D149D74535}" type="slidenum">
              <a:rPr lang="en-US" smtClean="0"/>
              <a:t>‹#›</a:t>
            </a:fld>
            <a:endParaRPr lang="en-US" dirty="0"/>
          </a:p>
        </p:txBody>
      </p:sp>
    </p:spTree>
    <p:extLst>
      <p:ext uri="{BB962C8B-B14F-4D97-AF65-F5344CB8AC3E}">
        <p14:creationId xmlns:p14="http://schemas.microsoft.com/office/powerpoint/2010/main" val="1029662644"/>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35A051-228C-4B34-B96A-8B0C41DFA34E}" type="datetimeFigureOut">
              <a:rPr lang="en-US" smtClean="0"/>
              <a:t>2/2/2012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C5665E-75AE-4781-913C-5C5FE9AFEFB9}" type="slidenum">
              <a:rPr lang="en-US" smtClean="0"/>
              <a:t>‹#›</a:t>
            </a:fld>
            <a:endParaRPr lang="en-US" dirty="0"/>
          </a:p>
        </p:txBody>
      </p:sp>
    </p:spTree>
    <p:extLst>
      <p:ext uri="{BB962C8B-B14F-4D97-AF65-F5344CB8AC3E}">
        <p14:creationId xmlns:p14="http://schemas.microsoft.com/office/powerpoint/2010/main" val="3497729142"/>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3200" kern="1200" baseline="0">
          <a:solidFill>
            <a:schemeClr val="tx1"/>
          </a:solidFill>
          <a:latin typeface="Century Gothic"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baseline="0">
          <a:solidFill>
            <a:schemeClr val="tx1"/>
          </a:solidFill>
          <a:latin typeface="Arial"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baseline="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baseline="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810977-78E7-4F58-A7A5-CD04654507B4}" type="datetimeFigureOut">
              <a:rPr lang="en-US" smtClean="0"/>
              <a:t>2/2/2012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FB6C62-47CC-426C-B116-AD2DE32919C2}" type="slidenum">
              <a:rPr lang="en-US" smtClean="0"/>
              <a:t>‹#›</a:t>
            </a:fld>
            <a:endParaRPr lang="en-US" dirty="0"/>
          </a:p>
        </p:txBody>
      </p:sp>
    </p:spTree>
    <p:extLst>
      <p:ext uri="{BB962C8B-B14F-4D97-AF65-F5344CB8AC3E}">
        <p14:creationId xmlns:p14="http://schemas.microsoft.com/office/powerpoint/2010/main" val="690019749"/>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546228472"/>
      </p:ext>
    </p:extLst>
  </p:cSld>
  <p:clrMap bg1="lt1" tx1="dk1" bg2="lt2" tx2="dk2" accent1="accent1" accent2="accent2" accent3="accent3" accent4="accent4" accent5="accent5" accent6="accent6" hlink="hlink" folHlink="folHlink"/>
  <p:sldLayoutIdLst>
    <p:sldLayoutId id="2147483819" r:id="rId1"/>
    <p:sldLayoutId id="2147483818" r:id="rId2"/>
    <p:sldLayoutId id="2147483821" r:id="rId3"/>
    <p:sldLayoutId id="214748382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742051485"/>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10797570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7731584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4206106418"/>
      </p:ext>
    </p:extLst>
  </p:cSld>
  <p:clrMap bg1="lt1" tx1="dk1" bg2="lt2" tx2="dk2" accent1="accent1" accent2="accent2" accent3="accent3" accent4="accent4" accent5="accent5" accent6="accent6" hlink="hlink" folHlink="folHlink"/>
  <p:sldLayoutIdLst>
    <p:sldLayoutId id="2147483839" r:id="rId1"/>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54966" y="2286000"/>
            <a:ext cx="5241034" cy="2057400"/>
          </a:xfrm>
        </p:spPr>
        <p:txBody>
          <a:bodyPr/>
          <a:lstStyle/>
          <a:p>
            <a:r>
              <a:rPr lang="en-US" sz="3600" dirty="0" smtClean="0"/>
              <a:t/>
            </a:r>
            <a:br>
              <a:rPr lang="en-US" sz="3600" dirty="0" smtClean="0"/>
            </a:br>
            <a:r>
              <a:rPr lang="en-US" sz="3600" dirty="0" smtClean="0"/>
              <a:t>Maternal Health</a:t>
            </a:r>
            <a:br>
              <a:rPr lang="en-US" sz="3600" dirty="0" smtClean="0"/>
            </a:br>
            <a:r>
              <a:rPr lang="en-US" sz="3600" dirty="0" smtClean="0"/>
              <a:t>Issues and Strategic Directions</a:t>
            </a:r>
            <a:br>
              <a:rPr lang="en-US" sz="3600" dirty="0" smtClean="0"/>
            </a:br>
            <a:endParaRPr lang="en-US" sz="3600" dirty="0"/>
          </a:p>
        </p:txBody>
      </p:sp>
      <p:sp>
        <p:nvSpPr>
          <p:cNvPr id="22532" name="TextBox 3"/>
          <p:cNvSpPr txBox="1">
            <a:spLocks noChangeArrowheads="1"/>
          </p:cNvSpPr>
          <p:nvPr/>
        </p:nvSpPr>
        <p:spPr bwMode="auto">
          <a:xfrm>
            <a:off x="2667000" y="5867400"/>
            <a:ext cx="4114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Franklin Gothic Medium" pitchFamily="34" charset="0"/>
              </a:defRPr>
            </a:lvl1pPr>
            <a:lvl2pPr marL="742950" indent="-285750" eaLnBrk="0" hangingPunct="0">
              <a:defRPr>
                <a:solidFill>
                  <a:schemeClr val="tx1"/>
                </a:solidFill>
                <a:latin typeface="Franklin Gothic Medium" pitchFamily="34" charset="0"/>
              </a:defRPr>
            </a:lvl2pPr>
            <a:lvl3pPr marL="1143000" indent="-228600" eaLnBrk="0" hangingPunct="0">
              <a:defRPr>
                <a:solidFill>
                  <a:schemeClr val="tx1"/>
                </a:solidFill>
                <a:latin typeface="Franklin Gothic Medium" pitchFamily="34" charset="0"/>
              </a:defRPr>
            </a:lvl3pPr>
            <a:lvl4pPr marL="1600200" indent="-228600" eaLnBrk="0" hangingPunct="0">
              <a:defRPr>
                <a:solidFill>
                  <a:schemeClr val="tx1"/>
                </a:solidFill>
                <a:latin typeface="Franklin Gothic Medium" pitchFamily="34" charset="0"/>
              </a:defRPr>
            </a:lvl4pPr>
            <a:lvl5pPr marL="2057400" indent="-228600" eaLnBrk="0" hangingPunct="0">
              <a:defRPr>
                <a:solidFill>
                  <a:schemeClr val="tx1"/>
                </a:solidFill>
                <a:latin typeface="Franklin Gothic Medium" pitchFamily="34" charset="0"/>
              </a:defRPr>
            </a:lvl5pPr>
            <a:lvl6pPr marL="2514600" indent="-228600" eaLnBrk="0" fontAlgn="base" hangingPunct="0">
              <a:spcBef>
                <a:spcPct val="0"/>
              </a:spcBef>
              <a:spcAft>
                <a:spcPct val="0"/>
              </a:spcAft>
              <a:defRPr>
                <a:solidFill>
                  <a:schemeClr val="tx1"/>
                </a:solidFill>
                <a:latin typeface="Franklin Gothic Medium" pitchFamily="34" charset="0"/>
              </a:defRPr>
            </a:lvl6pPr>
            <a:lvl7pPr marL="2971800" indent="-228600" eaLnBrk="0" fontAlgn="base" hangingPunct="0">
              <a:spcBef>
                <a:spcPct val="0"/>
              </a:spcBef>
              <a:spcAft>
                <a:spcPct val="0"/>
              </a:spcAft>
              <a:defRPr>
                <a:solidFill>
                  <a:schemeClr val="tx1"/>
                </a:solidFill>
                <a:latin typeface="Franklin Gothic Medium" pitchFamily="34" charset="0"/>
              </a:defRPr>
            </a:lvl7pPr>
            <a:lvl8pPr marL="3429000" indent="-228600" eaLnBrk="0" fontAlgn="base" hangingPunct="0">
              <a:spcBef>
                <a:spcPct val="0"/>
              </a:spcBef>
              <a:spcAft>
                <a:spcPct val="0"/>
              </a:spcAft>
              <a:defRPr>
                <a:solidFill>
                  <a:schemeClr val="tx1"/>
                </a:solidFill>
                <a:latin typeface="Franklin Gothic Medium" pitchFamily="34" charset="0"/>
              </a:defRPr>
            </a:lvl8pPr>
            <a:lvl9pPr marL="3886200" indent="-228600" eaLnBrk="0" fontAlgn="base" hangingPunct="0">
              <a:spcBef>
                <a:spcPct val="0"/>
              </a:spcBef>
              <a:spcAft>
                <a:spcPct val="0"/>
              </a:spcAft>
              <a:defRPr>
                <a:solidFill>
                  <a:schemeClr val="tx1"/>
                </a:solidFill>
                <a:latin typeface="Franklin Gothic Medium" pitchFamily="34" charset="0"/>
              </a:defRPr>
            </a:lvl9pPr>
          </a:lstStyle>
          <a:p>
            <a:pPr algn="r" eaLnBrk="1" hangingPunct="1"/>
            <a:r>
              <a:rPr lang="en-US" dirty="0" smtClean="0">
                <a:solidFill>
                  <a:schemeClr val="bg2"/>
                </a:solidFill>
                <a:latin typeface="Century Gothic" pitchFamily="34" charset="0"/>
                <a:cs typeface="Calibri" pitchFamily="34" charset="0"/>
              </a:rPr>
              <a:t>Dr. A. P. Mamgain</a:t>
            </a:r>
            <a:endParaRPr lang="en-US" dirty="0">
              <a:solidFill>
                <a:schemeClr val="bg2"/>
              </a:solidFill>
              <a:latin typeface="Century Gothic" pitchFamily="34" charset="0"/>
              <a:cs typeface="Calibri" pitchFamily="34" charset="0"/>
            </a:endParaRPr>
          </a:p>
          <a:p>
            <a:pPr algn="r" eaLnBrk="1" hangingPunct="1"/>
            <a:r>
              <a:rPr lang="en-US" dirty="0" smtClean="0">
                <a:solidFill>
                  <a:schemeClr val="bg2"/>
                </a:solidFill>
                <a:latin typeface="Century Gothic" pitchFamily="34" charset="0"/>
                <a:cs typeface="Calibri" pitchFamily="34" charset="0"/>
              </a:rPr>
              <a:t>December 6, 2011</a:t>
            </a:r>
            <a:endParaRPr lang="en-US" dirty="0">
              <a:solidFill>
                <a:schemeClr val="bg2"/>
              </a:solidFill>
              <a:latin typeface="Century Gothic"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381000" y="1676400"/>
            <a:ext cx="8610600" cy="5181600"/>
          </a:xfrm>
        </p:spPr>
        <p:txBody>
          <a:bodyPr>
            <a:normAutofit fontScale="92500" lnSpcReduction="10000"/>
          </a:bodyPr>
          <a:lstStyle/>
          <a:p>
            <a:pPr marL="44450" indent="0" eaLnBrk="1" hangingPunct="1">
              <a:lnSpc>
                <a:spcPct val="90000"/>
              </a:lnSpc>
              <a:spcBef>
                <a:spcPts val="0"/>
              </a:spcBef>
              <a:spcAft>
                <a:spcPts val="600"/>
              </a:spcAft>
              <a:buNone/>
              <a:defRPr/>
            </a:pPr>
            <a:r>
              <a:rPr lang="en-US" dirty="0" smtClean="0">
                <a:latin typeface="+mn-lt"/>
              </a:rPr>
              <a:t>5</a:t>
            </a:r>
            <a:r>
              <a:rPr lang="en-US" b="1" dirty="0" smtClean="0">
                <a:latin typeface="+mn-lt"/>
              </a:rPr>
              <a:t>. </a:t>
            </a:r>
            <a:r>
              <a:rPr lang="en-US" sz="2200" dirty="0" smtClean="0">
                <a:latin typeface="+mn-lt"/>
              </a:rPr>
              <a:t>Ensuring referral transport</a:t>
            </a:r>
            <a:endParaRPr lang="en-US" sz="2200" dirty="0">
              <a:latin typeface="+mn-lt"/>
            </a:endParaRPr>
          </a:p>
          <a:p>
            <a:pPr lvl="1" eaLnBrk="1" hangingPunct="1">
              <a:lnSpc>
                <a:spcPct val="120000"/>
              </a:lnSpc>
              <a:spcBef>
                <a:spcPts val="0"/>
              </a:spcBef>
              <a:spcAft>
                <a:spcPts val="600"/>
              </a:spcAft>
              <a:defRPr/>
            </a:pPr>
            <a:r>
              <a:rPr lang="en-US" sz="1900" dirty="0">
                <a:latin typeface="+mn-lt"/>
              </a:rPr>
              <a:t>Place funds with </a:t>
            </a:r>
            <a:r>
              <a:rPr lang="en-US" sz="1900" dirty="0" smtClean="0">
                <a:latin typeface="+mn-lt"/>
              </a:rPr>
              <a:t>AWW/ ANM (Janani </a:t>
            </a:r>
            <a:r>
              <a:rPr lang="en-US" sz="1900" dirty="0">
                <a:latin typeface="+mn-lt"/>
              </a:rPr>
              <a:t>Suraksha </a:t>
            </a:r>
            <a:r>
              <a:rPr lang="en-US" sz="1900" dirty="0" smtClean="0">
                <a:latin typeface="+mn-lt"/>
              </a:rPr>
              <a:t>Yojana)</a:t>
            </a:r>
            <a:endParaRPr lang="en-US" sz="1900" dirty="0">
              <a:latin typeface="+mn-lt"/>
            </a:endParaRPr>
          </a:p>
          <a:p>
            <a:pPr lvl="1" eaLnBrk="1" hangingPunct="1">
              <a:lnSpc>
                <a:spcPct val="120000"/>
              </a:lnSpc>
              <a:spcBef>
                <a:spcPts val="0"/>
              </a:spcBef>
              <a:spcAft>
                <a:spcPts val="600"/>
              </a:spcAft>
              <a:defRPr/>
            </a:pPr>
            <a:r>
              <a:rPr lang="en-US" sz="1900" dirty="0">
                <a:latin typeface="+mn-lt"/>
              </a:rPr>
              <a:t>Develop community mechanisms</a:t>
            </a:r>
          </a:p>
          <a:p>
            <a:pPr lvl="1" eaLnBrk="1" hangingPunct="1">
              <a:lnSpc>
                <a:spcPct val="120000"/>
              </a:lnSpc>
              <a:spcBef>
                <a:spcPts val="0"/>
              </a:spcBef>
              <a:spcAft>
                <a:spcPts val="600"/>
              </a:spcAft>
              <a:defRPr/>
            </a:pPr>
            <a:r>
              <a:rPr lang="en-US" sz="1900" dirty="0">
                <a:latin typeface="+mn-lt"/>
              </a:rPr>
              <a:t>Provide outsourced ambulances with a clear </a:t>
            </a:r>
            <a:r>
              <a:rPr lang="en-US" sz="1900" dirty="0" smtClean="0">
                <a:latin typeface="+mn-lt"/>
              </a:rPr>
              <a:t>MOU</a:t>
            </a:r>
            <a:endParaRPr lang="en-US" sz="1900" dirty="0">
              <a:latin typeface="+mn-lt"/>
            </a:endParaRPr>
          </a:p>
          <a:p>
            <a:pPr lvl="1" eaLnBrk="1" hangingPunct="1">
              <a:lnSpc>
                <a:spcPct val="120000"/>
              </a:lnSpc>
              <a:spcBef>
                <a:spcPts val="0"/>
              </a:spcBef>
              <a:spcAft>
                <a:spcPts val="1800"/>
              </a:spcAft>
              <a:defRPr/>
            </a:pPr>
            <a:r>
              <a:rPr lang="en-US" sz="1900" dirty="0">
                <a:latin typeface="+mn-lt"/>
              </a:rPr>
              <a:t>In </a:t>
            </a:r>
            <a:r>
              <a:rPr lang="en-US" sz="1900" dirty="0" smtClean="0">
                <a:latin typeface="+mn-lt"/>
              </a:rPr>
              <a:t>addition, </a:t>
            </a:r>
            <a:r>
              <a:rPr lang="en-US" sz="1900" dirty="0">
                <a:latin typeface="+mn-lt"/>
              </a:rPr>
              <a:t>facilities to have ambulances for transport of patients to higher </a:t>
            </a:r>
            <a:r>
              <a:rPr lang="en-US" sz="1900" dirty="0" smtClean="0">
                <a:latin typeface="+mn-lt"/>
              </a:rPr>
              <a:t>centres</a:t>
            </a:r>
          </a:p>
          <a:p>
            <a:pPr marL="393700" indent="-349250" eaLnBrk="1" hangingPunct="1">
              <a:spcBef>
                <a:spcPts val="0"/>
              </a:spcBef>
              <a:spcAft>
                <a:spcPts val="600"/>
              </a:spcAft>
              <a:buNone/>
              <a:defRPr/>
            </a:pPr>
            <a:r>
              <a:rPr lang="en-US" sz="2200" dirty="0" smtClean="0"/>
              <a:t>6. Ensuring safe delivery in sub-centre and </a:t>
            </a:r>
            <a:r>
              <a:rPr lang="en-US" sz="2200" dirty="0"/>
              <a:t>home (where institutional delivery is not </a:t>
            </a:r>
            <a:r>
              <a:rPr lang="en-US" sz="2200" dirty="0" smtClean="0"/>
              <a:t>possible)</a:t>
            </a:r>
          </a:p>
          <a:p>
            <a:pPr lvl="1" eaLnBrk="1" hangingPunct="1">
              <a:lnSpc>
                <a:spcPct val="120000"/>
              </a:lnSpc>
              <a:spcBef>
                <a:spcPts val="0"/>
              </a:spcBef>
              <a:spcAft>
                <a:spcPts val="600"/>
              </a:spcAft>
              <a:defRPr/>
            </a:pPr>
            <a:r>
              <a:rPr lang="en-US" sz="1900" dirty="0">
                <a:latin typeface="+mn-lt"/>
              </a:rPr>
              <a:t>Promote deliveries by ANMs at </a:t>
            </a:r>
            <a:r>
              <a:rPr lang="en-US" sz="1900" dirty="0" smtClean="0">
                <a:latin typeface="+mn-lt"/>
              </a:rPr>
              <a:t>SCs/homes</a:t>
            </a:r>
            <a:endParaRPr lang="en-US" sz="1900" dirty="0">
              <a:latin typeface="+mn-lt"/>
            </a:endParaRPr>
          </a:p>
          <a:p>
            <a:pPr lvl="1" eaLnBrk="1" hangingPunct="1">
              <a:lnSpc>
                <a:spcPct val="120000"/>
              </a:lnSpc>
              <a:spcBef>
                <a:spcPts val="0"/>
              </a:spcBef>
              <a:spcAft>
                <a:spcPts val="600"/>
              </a:spcAft>
              <a:defRPr/>
            </a:pPr>
            <a:r>
              <a:rPr lang="en-US" sz="1900" dirty="0">
                <a:latin typeface="+mn-lt"/>
              </a:rPr>
              <a:t>Introduce </a:t>
            </a:r>
            <a:r>
              <a:rPr lang="en-US" sz="1900" dirty="0" smtClean="0">
                <a:latin typeface="+mn-lt"/>
              </a:rPr>
              <a:t>community SBAs</a:t>
            </a:r>
            <a:endParaRPr lang="en-US" sz="1900" dirty="0">
              <a:latin typeface="+mn-lt"/>
            </a:endParaRPr>
          </a:p>
          <a:p>
            <a:pPr lvl="1" eaLnBrk="1" hangingPunct="1">
              <a:lnSpc>
                <a:spcPct val="120000"/>
              </a:lnSpc>
              <a:spcBef>
                <a:spcPts val="0"/>
              </a:spcBef>
              <a:spcAft>
                <a:spcPts val="600"/>
              </a:spcAft>
              <a:defRPr/>
            </a:pPr>
            <a:r>
              <a:rPr lang="en-US" sz="1900" dirty="0">
                <a:latin typeface="+mn-lt"/>
              </a:rPr>
              <a:t>Reorient role of TBAs to </a:t>
            </a:r>
            <a:r>
              <a:rPr lang="en-US" sz="1900" dirty="0" smtClean="0">
                <a:latin typeface="+mn-lt"/>
              </a:rPr>
              <a:t>mobilise </a:t>
            </a:r>
            <a:r>
              <a:rPr lang="en-US" sz="1900" dirty="0">
                <a:latin typeface="+mn-lt"/>
              </a:rPr>
              <a:t>for skilled care and institutional deliveries and facilitate care of newborns at home</a:t>
            </a:r>
          </a:p>
          <a:p>
            <a:pPr lvl="1" eaLnBrk="1" hangingPunct="1">
              <a:lnSpc>
                <a:spcPct val="120000"/>
              </a:lnSpc>
              <a:spcBef>
                <a:spcPts val="0"/>
              </a:spcBef>
              <a:spcAft>
                <a:spcPts val="600"/>
              </a:spcAft>
              <a:defRPr/>
            </a:pPr>
            <a:r>
              <a:rPr lang="en-US" sz="1900" dirty="0">
                <a:latin typeface="+mn-lt"/>
              </a:rPr>
              <a:t>Promote clean delivery kit</a:t>
            </a:r>
          </a:p>
          <a:p>
            <a:pPr eaLnBrk="1" hangingPunct="1">
              <a:defRPr/>
            </a:pPr>
            <a:endParaRPr lang="en-GB" dirty="0">
              <a:latin typeface="+mn-lt"/>
            </a:endParaRPr>
          </a:p>
          <a:p>
            <a:endParaRPr lang="en-US" dirty="0"/>
          </a:p>
        </p:txBody>
      </p:sp>
      <p:sp>
        <p:nvSpPr>
          <p:cNvPr id="4" name="Title 3"/>
          <p:cNvSpPr>
            <a:spLocks noGrp="1"/>
          </p:cNvSpPr>
          <p:nvPr>
            <p:ph type="title"/>
          </p:nvPr>
        </p:nvSpPr>
        <p:spPr/>
        <p:txBody>
          <a:bodyPr/>
          <a:lstStyle/>
          <a:p>
            <a:pPr algn="ctr"/>
            <a:r>
              <a:rPr lang="en-US" dirty="0"/>
              <a:t>What </a:t>
            </a:r>
            <a:r>
              <a:rPr lang="en-US" dirty="0" smtClean="0"/>
              <a:t>saves mothers’ </a:t>
            </a:r>
            <a:r>
              <a:rPr lang="en-US" dirty="0"/>
              <a:t>lives?</a:t>
            </a:r>
            <a:endParaRPr lang="en-US" dirty="0">
              <a:latin typeface="+mj-lt"/>
            </a:endParaRPr>
          </a:p>
        </p:txBody>
      </p:sp>
    </p:spTree>
    <p:extLst>
      <p:ext uri="{BB962C8B-B14F-4D97-AF65-F5344CB8AC3E}">
        <p14:creationId xmlns:p14="http://schemas.microsoft.com/office/powerpoint/2010/main" val="848177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685800" y="1752600"/>
            <a:ext cx="6705600" cy="4757928"/>
          </a:xfrm>
        </p:spPr>
        <p:txBody>
          <a:bodyPr>
            <a:normAutofit lnSpcReduction="10000"/>
          </a:bodyPr>
          <a:lstStyle/>
          <a:p>
            <a:pPr eaLnBrk="1" hangingPunct="1">
              <a:spcBef>
                <a:spcPts val="0"/>
              </a:spcBef>
              <a:spcAft>
                <a:spcPts val="600"/>
              </a:spcAft>
              <a:defRPr/>
            </a:pPr>
            <a:r>
              <a:rPr lang="en-US" sz="2200" dirty="0" smtClean="0"/>
              <a:t>Delay leading to emergencies</a:t>
            </a:r>
          </a:p>
          <a:p>
            <a:pPr lvl="1" eaLnBrk="1" hangingPunct="1">
              <a:spcBef>
                <a:spcPts val="0"/>
              </a:spcBef>
              <a:spcAft>
                <a:spcPts val="600"/>
              </a:spcAft>
              <a:defRPr/>
            </a:pPr>
            <a:r>
              <a:rPr lang="en-US" sz="1800" dirty="0" smtClean="0"/>
              <a:t>Decision to seek care</a:t>
            </a:r>
          </a:p>
          <a:p>
            <a:pPr lvl="1" eaLnBrk="1" hangingPunct="1">
              <a:spcBef>
                <a:spcPts val="0"/>
              </a:spcBef>
              <a:spcAft>
                <a:spcPts val="600"/>
              </a:spcAft>
              <a:defRPr/>
            </a:pPr>
            <a:r>
              <a:rPr lang="en-US" sz="1800" dirty="0" smtClean="0"/>
              <a:t>Arrived at health facility</a:t>
            </a:r>
          </a:p>
          <a:p>
            <a:pPr lvl="1" eaLnBrk="1" hangingPunct="1">
              <a:spcBef>
                <a:spcPts val="0"/>
              </a:spcBef>
              <a:spcAft>
                <a:spcPts val="1800"/>
              </a:spcAft>
              <a:defRPr/>
            </a:pPr>
            <a:r>
              <a:rPr lang="en-US" sz="1800" dirty="0" smtClean="0"/>
              <a:t>Provision of adequate care at health </a:t>
            </a:r>
            <a:r>
              <a:rPr lang="en-US" sz="1800" dirty="0" smtClean="0"/>
              <a:t>facility</a:t>
            </a:r>
            <a:endParaRPr lang="en-US" sz="1800" dirty="0" smtClean="0"/>
          </a:p>
          <a:p>
            <a:pPr eaLnBrk="1" hangingPunct="1">
              <a:spcBef>
                <a:spcPts val="0"/>
              </a:spcBef>
              <a:spcAft>
                <a:spcPts val="600"/>
              </a:spcAft>
              <a:defRPr/>
            </a:pPr>
            <a:r>
              <a:rPr lang="en-US" sz="2200" dirty="0" smtClean="0"/>
              <a:t>Basic care</a:t>
            </a:r>
          </a:p>
          <a:p>
            <a:pPr lvl="1" eaLnBrk="1" hangingPunct="1">
              <a:spcBef>
                <a:spcPts val="0"/>
              </a:spcBef>
              <a:spcAft>
                <a:spcPts val="600"/>
              </a:spcAft>
              <a:defRPr/>
            </a:pPr>
            <a:r>
              <a:rPr lang="en-US" sz="1800" dirty="0" smtClean="0"/>
              <a:t>Use </a:t>
            </a:r>
            <a:r>
              <a:rPr lang="en-US" sz="1800" dirty="0"/>
              <a:t>of antibiotics, oxytocics, anticonvulsants</a:t>
            </a:r>
          </a:p>
          <a:p>
            <a:pPr lvl="1" eaLnBrk="1" hangingPunct="1">
              <a:spcBef>
                <a:spcPts val="0"/>
              </a:spcBef>
              <a:spcAft>
                <a:spcPts val="600"/>
              </a:spcAft>
              <a:defRPr/>
            </a:pPr>
            <a:r>
              <a:rPr lang="en-US" sz="1800" dirty="0"/>
              <a:t>Assisted deliveries</a:t>
            </a:r>
          </a:p>
          <a:p>
            <a:pPr lvl="1" eaLnBrk="1" hangingPunct="1">
              <a:spcBef>
                <a:spcPts val="0"/>
              </a:spcBef>
              <a:spcAft>
                <a:spcPts val="1800"/>
              </a:spcAft>
              <a:defRPr/>
            </a:pPr>
            <a:r>
              <a:rPr lang="en-US" sz="1800" dirty="0"/>
              <a:t>Manual removal of retained </a:t>
            </a:r>
            <a:r>
              <a:rPr lang="en-US" sz="1800" dirty="0" smtClean="0"/>
              <a:t>products</a:t>
            </a:r>
            <a:endParaRPr lang="en-US" sz="1800" dirty="0" smtClean="0"/>
          </a:p>
          <a:p>
            <a:pPr eaLnBrk="1" hangingPunct="1">
              <a:spcBef>
                <a:spcPts val="0"/>
              </a:spcBef>
              <a:spcAft>
                <a:spcPts val="600"/>
              </a:spcAft>
              <a:defRPr/>
            </a:pPr>
            <a:r>
              <a:rPr lang="en-US" sz="2200" dirty="0" smtClean="0"/>
              <a:t>Comprehensive </a:t>
            </a:r>
          </a:p>
          <a:p>
            <a:pPr lvl="1" eaLnBrk="1" hangingPunct="1">
              <a:spcBef>
                <a:spcPts val="0"/>
              </a:spcBef>
              <a:spcAft>
                <a:spcPts val="600"/>
              </a:spcAft>
              <a:defRPr/>
            </a:pPr>
            <a:r>
              <a:rPr lang="en-US" sz="1800" dirty="0" smtClean="0"/>
              <a:t>Basic plus:</a:t>
            </a:r>
          </a:p>
          <a:p>
            <a:pPr lvl="2" eaLnBrk="1" hangingPunct="1">
              <a:spcBef>
                <a:spcPts val="0"/>
              </a:spcBef>
              <a:spcAft>
                <a:spcPts val="600"/>
              </a:spcAft>
              <a:defRPr/>
            </a:pPr>
            <a:r>
              <a:rPr lang="en-US" dirty="0" smtClean="0"/>
              <a:t>Cesarean </a:t>
            </a:r>
            <a:r>
              <a:rPr lang="en-US" dirty="0"/>
              <a:t>section</a:t>
            </a:r>
          </a:p>
          <a:p>
            <a:pPr lvl="2" eaLnBrk="1" hangingPunct="1">
              <a:spcBef>
                <a:spcPts val="0"/>
              </a:spcBef>
              <a:spcAft>
                <a:spcPts val="600"/>
              </a:spcAft>
              <a:defRPr/>
            </a:pPr>
            <a:r>
              <a:rPr lang="en-US" dirty="0"/>
              <a:t>Blood transfusion</a:t>
            </a:r>
            <a:endParaRPr lang="en-GB" dirty="0"/>
          </a:p>
          <a:p>
            <a:pPr eaLnBrk="1" hangingPunct="1">
              <a:defRPr/>
            </a:pPr>
            <a:endParaRPr lang="en-GB" sz="2000" dirty="0"/>
          </a:p>
          <a:p>
            <a:endParaRPr lang="en-US" sz="2000" dirty="0"/>
          </a:p>
        </p:txBody>
      </p:sp>
      <p:sp>
        <p:nvSpPr>
          <p:cNvPr id="4" name="Title 3"/>
          <p:cNvSpPr>
            <a:spLocks noGrp="1"/>
          </p:cNvSpPr>
          <p:nvPr>
            <p:ph type="title"/>
          </p:nvPr>
        </p:nvSpPr>
        <p:spPr/>
        <p:txBody>
          <a:bodyPr/>
          <a:lstStyle/>
          <a:p>
            <a:pPr algn="ctr"/>
            <a:r>
              <a:rPr lang="en-US" dirty="0">
                <a:effectLst>
                  <a:outerShdw blurRad="38100" dist="38100" dir="2700000" algn="tl">
                    <a:srgbClr val="000000"/>
                  </a:outerShdw>
                </a:effectLst>
              </a:rPr>
              <a:t>Emergency obstetric care (EmOC)</a:t>
            </a:r>
            <a:endParaRPr lang="en-US" dirty="0"/>
          </a:p>
        </p:txBody>
      </p:sp>
    </p:spTree>
    <p:extLst>
      <p:ext uri="{BB962C8B-B14F-4D97-AF65-F5344CB8AC3E}">
        <p14:creationId xmlns:p14="http://schemas.microsoft.com/office/powerpoint/2010/main" val="15133196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514600"/>
            <a:ext cx="6324600" cy="1645920"/>
          </a:xfrm>
        </p:spPr>
        <p:txBody>
          <a:bodyPr/>
          <a:lstStyle/>
          <a:p>
            <a:r>
              <a:rPr lang="en-US" dirty="0" smtClean="0"/>
              <a:t>Promising practices </a:t>
            </a:r>
            <a:endParaRPr lang="en-US" dirty="0"/>
          </a:p>
        </p:txBody>
      </p:sp>
    </p:spTree>
    <p:extLst>
      <p:ext uri="{BB962C8B-B14F-4D97-AF65-F5344CB8AC3E}">
        <p14:creationId xmlns:p14="http://schemas.microsoft.com/office/powerpoint/2010/main" val="37921113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833937"/>
          </a:xfrm>
        </p:spPr>
        <p:txBody>
          <a:bodyPr>
            <a:normAutofit/>
          </a:bodyPr>
          <a:lstStyle/>
          <a:p>
            <a:pPr>
              <a:spcBef>
                <a:spcPts val="0"/>
              </a:spcBef>
              <a:spcAft>
                <a:spcPts val="600"/>
              </a:spcAft>
            </a:pPr>
            <a:r>
              <a:rPr lang="en-US" sz="2400" dirty="0" smtClean="0"/>
              <a:t>Incentivising institutional </a:t>
            </a:r>
            <a:r>
              <a:rPr lang="en-US" sz="2400" dirty="0"/>
              <a:t>d</a:t>
            </a:r>
            <a:r>
              <a:rPr lang="en-US" sz="2400" dirty="0" smtClean="0"/>
              <a:t>elivery </a:t>
            </a:r>
            <a:r>
              <a:rPr lang="en-US" sz="2400" dirty="0"/>
              <a:t>for </a:t>
            </a:r>
            <a:r>
              <a:rPr lang="en-US" sz="2400" dirty="0" smtClean="0"/>
              <a:t>midwives </a:t>
            </a:r>
            <a:r>
              <a:rPr lang="en-US" sz="2400" dirty="0"/>
              <a:t>and other care </a:t>
            </a:r>
            <a:r>
              <a:rPr lang="en-US" sz="2400" dirty="0" smtClean="0"/>
              <a:t>providers</a:t>
            </a:r>
            <a:endParaRPr lang="en-US" dirty="0" smtClean="0"/>
          </a:p>
          <a:p>
            <a:pPr lvl="1">
              <a:spcBef>
                <a:spcPts val="0"/>
              </a:spcBef>
              <a:spcAft>
                <a:spcPts val="1800"/>
              </a:spcAft>
            </a:pPr>
            <a:r>
              <a:rPr lang="en-US" dirty="0" smtClean="0"/>
              <a:t>Madhya Pradesh: after </a:t>
            </a:r>
            <a:r>
              <a:rPr lang="en-US" dirty="0"/>
              <a:t>200 deliveries per year—every further delivery gets </a:t>
            </a:r>
            <a:r>
              <a:rPr lang="en-US" dirty="0" smtClean="0"/>
              <a:t>Rs. </a:t>
            </a:r>
            <a:r>
              <a:rPr lang="en-US" dirty="0"/>
              <a:t>330 to be divided between doctor, </a:t>
            </a:r>
            <a:r>
              <a:rPr lang="en-US" dirty="0" smtClean="0"/>
              <a:t>nurse, </a:t>
            </a:r>
            <a:r>
              <a:rPr lang="en-US" dirty="0"/>
              <a:t>and sweeper</a:t>
            </a:r>
            <a:r>
              <a:rPr lang="en-US" dirty="0" smtClean="0"/>
              <a:t>.</a:t>
            </a:r>
          </a:p>
          <a:p>
            <a:pPr>
              <a:spcBef>
                <a:spcPts val="0"/>
              </a:spcBef>
              <a:spcAft>
                <a:spcPts val="600"/>
              </a:spcAft>
            </a:pPr>
            <a:r>
              <a:rPr lang="en-US" sz="2400" dirty="0"/>
              <a:t>Birth </a:t>
            </a:r>
            <a:r>
              <a:rPr lang="en-US" sz="2400" dirty="0" smtClean="0"/>
              <a:t>companion scheme </a:t>
            </a:r>
            <a:r>
              <a:rPr lang="en-US" sz="2400" dirty="0"/>
              <a:t>to promote institutional </a:t>
            </a:r>
            <a:r>
              <a:rPr lang="en-US" sz="2400" dirty="0" smtClean="0"/>
              <a:t>delivery</a:t>
            </a:r>
          </a:p>
          <a:p>
            <a:pPr lvl="1">
              <a:spcBef>
                <a:spcPts val="0"/>
              </a:spcBef>
              <a:spcAft>
                <a:spcPts val="600"/>
              </a:spcAft>
            </a:pPr>
            <a:r>
              <a:rPr lang="en-US" dirty="0" smtClean="0"/>
              <a:t>Tamil </a:t>
            </a:r>
            <a:r>
              <a:rPr lang="en-US" dirty="0"/>
              <a:t>Nadu: allowing/encouraging a woman companion to stay with the woman during her </a:t>
            </a:r>
            <a:r>
              <a:rPr lang="en-US" dirty="0" smtClean="0"/>
              <a:t>hospitalisation </a:t>
            </a:r>
            <a:r>
              <a:rPr lang="en-US" dirty="0"/>
              <a:t>for </a:t>
            </a:r>
            <a:r>
              <a:rPr lang="en-US" dirty="0" smtClean="0"/>
              <a:t>childbirth</a:t>
            </a:r>
            <a:r>
              <a:rPr lang="en-US" dirty="0"/>
              <a:t>. </a:t>
            </a:r>
            <a:r>
              <a:rPr lang="en-US" dirty="0" smtClean="0"/>
              <a:t>Provides </a:t>
            </a:r>
            <a:r>
              <a:rPr lang="en-US" dirty="0"/>
              <a:t>food for the </a:t>
            </a:r>
            <a:r>
              <a:rPr lang="en-US" dirty="0" smtClean="0"/>
              <a:t>escort </a:t>
            </a:r>
            <a:r>
              <a:rPr lang="en-US" dirty="0"/>
              <a:t>(</a:t>
            </a:r>
            <a:r>
              <a:rPr lang="en-US" dirty="0" smtClean="0"/>
              <a:t>escort can also be the ASHA).</a:t>
            </a:r>
            <a:endParaRPr lang="en-US" dirty="0"/>
          </a:p>
          <a:p>
            <a:pPr marL="44450" indent="0">
              <a:spcBef>
                <a:spcPts val="0"/>
              </a:spcBef>
              <a:spcAft>
                <a:spcPts val="600"/>
              </a:spcAft>
              <a:buNone/>
            </a:pPr>
            <a:endParaRPr lang="en-US" dirty="0"/>
          </a:p>
        </p:txBody>
      </p:sp>
      <p:sp>
        <p:nvSpPr>
          <p:cNvPr id="3" name="Title 2"/>
          <p:cNvSpPr>
            <a:spLocks noGrp="1"/>
          </p:cNvSpPr>
          <p:nvPr>
            <p:ph type="title"/>
          </p:nvPr>
        </p:nvSpPr>
        <p:spPr/>
        <p:txBody>
          <a:bodyPr/>
          <a:lstStyle/>
          <a:p>
            <a:pPr algn="ctr"/>
            <a:r>
              <a:rPr lang="en-US" dirty="0" smtClean="0"/>
              <a:t>Promotion of institutional </a:t>
            </a:r>
            <a:r>
              <a:rPr lang="en-US" dirty="0"/>
              <a:t>d</a:t>
            </a:r>
            <a:r>
              <a:rPr lang="en-US" dirty="0" smtClean="0"/>
              <a:t>elivery</a:t>
            </a:r>
            <a:endParaRPr lang="en-US" dirty="0"/>
          </a:p>
        </p:txBody>
      </p:sp>
    </p:spTree>
    <p:extLst>
      <p:ext uri="{BB962C8B-B14F-4D97-AF65-F5344CB8AC3E}">
        <p14:creationId xmlns:p14="http://schemas.microsoft.com/office/powerpoint/2010/main" val="16818928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19262"/>
            <a:ext cx="8686800" cy="4910137"/>
          </a:xfrm>
        </p:spPr>
        <p:txBody>
          <a:bodyPr>
            <a:normAutofit/>
          </a:bodyPr>
          <a:lstStyle/>
          <a:p>
            <a:pPr eaLnBrk="1" hangingPunct="1">
              <a:spcBef>
                <a:spcPts val="0"/>
              </a:spcBef>
              <a:spcAft>
                <a:spcPts val="600"/>
              </a:spcAft>
            </a:pPr>
            <a:r>
              <a:rPr lang="en-US" sz="2400" dirty="0"/>
              <a:t>PPP with </a:t>
            </a:r>
            <a:r>
              <a:rPr lang="en-US" sz="2400" dirty="0" smtClean="0"/>
              <a:t>NGOs—Tamilnadu</a:t>
            </a:r>
            <a:endParaRPr lang="en-US" sz="2400" dirty="0"/>
          </a:p>
          <a:p>
            <a:pPr lvl="1" eaLnBrk="1" hangingPunct="1">
              <a:spcBef>
                <a:spcPts val="0"/>
              </a:spcBef>
              <a:spcAft>
                <a:spcPts val="600"/>
              </a:spcAft>
            </a:pPr>
            <a:r>
              <a:rPr lang="en-US" dirty="0" smtClean="0"/>
              <a:t>An NGO—often </a:t>
            </a:r>
            <a:r>
              <a:rPr lang="en-US" dirty="0"/>
              <a:t>the ex-serviceman’s </a:t>
            </a:r>
            <a:r>
              <a:rPr lang="en-US" dirty="0" smtClean="0"/>
              <a:t>association—provides the </a:t>
            </a:r>
            <a:r>
              <a:rPr lang="en-US" dirty="0"/>
              <a:t>vehicle and </a:t>
            </a:r>
            <a:r>
              <a:rPr lang="en-US" dirty="0" smtClean="0"/>
              <a:t>is allowed </a:t>
            </a:r>
            <a:r>
              <a:rPr lang="en-US" dirty="0"/>
              <a:t>to charge at a fixed rate for APL patients. For BPL patients, the government reimburses. </a:t>
            </a:r>
            <a:r>
              <a:rPr lang="en-US" dirty="0" smtClean="0"/>
              <a:t> </a:t>
            </a:r>
            <a:endParaRPr lang="en-US" dirty="0"/>
          </a:p>
          <a:p>
            <a:pPr lvl="1" eaLnBrk="1" hangingPunct="1">
              <a:spcBef>
                <a:spcPts val="0"/>
              </a:spcBef>
              <a:spcAft>
                <a:spcPts val="600"/>
              </a:spcAft>
            </a:pPr>
            <a:r>
              <a:rPr lang="en-US" dirty="0"/>
              <a:t>All ANMs are provided a </a:t>
            </a:r>
            <a:r>
              <a:rPr lang="en-US" dirty="0" smtClean="0"/>
              <a:t>mobile, </a:t>
            </a:r>
            <a:r>
              <a:rPr lang="en-US" dirty="0"/>
              <a:t>and the ambulance driver is also provided a mobile.</a:t>
            </a:r>
          </a:p>
          <a:p>
            <a:pPr lvl="1" eaLnBrk="1" hangingPunct="1">
              <a:spcBef>
                <a:spcPts val="0"/>
              </a:spcBef>
              <a:spcAft>
                <a:spcPts val="1800"/>
              </a:spcAft>
            </a:pPr>
            <a:r>
              <a:rPr lang="en-US" dirty="0"/>
              <a:t>A control room </a:t>
            </a:r>
            <a:r>
              <a:rPr lang="en-US" dirty="0" smtClean="0"/>
              <a:t>operates; it </a:t>
            </a:r>
            <a:r>
              <a:rPr lang="en-US" dirty="0"/>
              <a:t>can contact the ambulance and can be contacted when needed</a:t>
            </a:r>
            <a:r>
              <a:rPr lang="en-US" dirty="0" smtClean="0"/>
              <a:t>.</a:t>
            </a:r>
            <a:endParaRPr lang="en-US" dirty="0"/>
          </a:p>
          <a:p>
            <a:pPr eaLnBrk="1" hangingPunct="1">
              <a:spcBef>
                <a:spcPts val="0"/>
              </a:spcBef>
              <a:spcAft>
                <a:spcPts val="600"/>
              </a:spcAft>
            </a:pPr>
            <a:r>
              <a:rPr lang="en-US" sz="2400" dirty="0"/>
              <a:t>PPP with </a:t>
            </a:r>
            <a:r>
              <a:rPr lang="en-US" sz="2400" dirty="0" smtClean="0"/>
              <a:t>corporate </a:t>
            </a:r>
            <a:r>
              <a:rPr lang="en-US" sz="2400" dirty="0"/>
              <a:t>sector—Andhra </a:t>
            </a:r>
            <a:r>
              <a:rPr lang="en-US" sz="2400" dirty="0" smtClean="0"/>
              <a:t>Pradesh</a:t>
            </a:r>
            <a:endParaRPr lang="en-US" sz="2400" dirty="0"/>
          </a:p>
          <a:p>
            <a:pPr lvl="1" eaLnBrk="1" hangingPunct="1">
              <a:spcBef>
                <a:spcPts val="0"/>
              </a:spcBef>
              <a:spcAft>
                <a:spcPts val="600"/>
              </a:spcAft>
            </a:pPr>
            <a:r>
              <a:rPr lang="en-US" dirty="0"/>
              <a:t>Part of emergency referral services.</a:t>
            </a:r>
          </a:p>
          <a:p>
            <a:pPr lvl="1" eaLnBrk="1" hangingPunct="1">
              <a:spcBef>
                <a:spcPts val="0"/>
              </a:spcBef>
              <a:spcAft>
                <a:spcPts val="600"/>
              </a:spcAft>
            </a:pPr>
            <a:r>
              <a:rPr lang="en-US" dirty="0"/>
              <a:t>Control room at the </a:t>
            </a:r>
            <a:r>
              <a:rPr lang="en-US" dirty="0" smtClean="0"/>
              <a:t>centre—with </a:t>
            </a:r>
            <a:r>
              <a:rPr lang="en-US" dirty="0"/>
              <a:t>a single number from anywhere in the state.</a:t>
            </a:r>
          </a:p>
          <a:p>
            <a:pPr lvl="1" eaLnBrk="1" hangingPunct="1">
              <a:spcBef>
                <a:spcPts val="0"/>
              </a:spcBef>
              <a:spcAft>
                <a:spcPts val="600"/>
              </a:spcAft>
            </a:pPr>
            <a:r>
              <a:rPr lang="en-US" dirty="0"/>
              <a:t>Control room would locate and contact nearest ambulance and send it. </a:t>
            </a:r>
          </a:p>
          <a:p>
            <a:pPr>
              <a:spcBef>
                <a:spcPts val="0"/>
              </a:spcBef>
              <a:spcAft>
                <a:spcPts val="600"/>
              </a:spcAft>
            </a:pPr>
            <a:endParaRPr lang="en-US" dirty="0"/>
          </a:p>
        </p:txBody>
      </p:sp>
      <p:sp>
        <p:nvSpPr>
          <p:cNvPr id="3" name="Title 2"/>
          <p:cNvSpPr>
            <a:spLocks noGrp="1"/>
          </p:cNvSpPr>
          <p:nvPr>
            <p:ph type="title"/>
          </p:nvPr>
        </p:nvSpPr>
        <p:spPr/>
        <p:txBody>
          <a:bodyPr/>
          <a:lstStyle/>
          <a:p>
            <a:pPr algn="ctr"/>
            <a:r>
              <a:rPr lang="en-US" dirty="0"/>
              <a:t>Referral </a:t>
            </a:r>
            <a:r>
              <a:rPr lang="en-US" dirty="0" smtClean="0"/>
              <a:t>transport</a:t>
            </a:r>
            <a:endParaRPr lang="en-US" dirty="0"/>
          </a:p>
        </p:txBody>
      </p:sp>
    </p:spTree>
    <p:extLst>
      <p:ext uri="{BB962C8B-B14F-4D97-AF65-F5344CB8AC3E}">
        <p14:creationId xmlns:p14="http://schemas.microsoft.com/office/powerpoint/2010/main" val="30472285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981200"/>
            <a:ext cx="8407400" cy="3995738"/>
          </a:xfrm>
        </p:spPr>
        <p:txBody>
          <a:bodyPr>
            <a:normAutofit/>
          </a:bodyPr>
          <a:lstStyle/>
          <a:p>
            <a:pPr eaLnBrk="1" hangingPunct="1">
              <a:lnSpc>
                <a:spcPct val="90000"/>
              </a:lnSpc>
              <a:spcBef>
                <a:spcPts val="0"/>
              </a:spcBef>
              <a:spcAft>
                <a:spcPts val="1800"/>
              </a:spcAft>
            </a:pPr>
            <a:r>
              <a:rPr lang="en-US" dirty="0" smtClean="0"/>
              <a:t>Missionary and </a:t>
            </a:r>
            <a:r>
              <a:rPr lang="en-US" dirty="0"/>
              <a:t>private </a:t>
            </a:r>
            <a:r>
              <a:rPr lang="en-US" dirty="0" smtClean="0"/>
              <a:t>hospitals—and </a:t>
            </a:r>
            <a:r>
              <a:rPr lang="en-US" dirty="0"/>
              <a:t>even </a:t>
            </a:r>
            <a:r>
              <a:rPr lang="en-US" dirty="0" smtClean="0"/>
              <a:t>government </a:t>
            </a:r>
            <a:r>
              <a:rPr lang="en-US" dirty="0"/>
              <a:t>hospitals—have always used this route. It is lost and being re-discovered </a:t>
            </a:r>
            <a:r>
              <a:rPr lang="en-US" dirty="0" smtClean="0"/>
              <a:t>of late</a:t>
            </a:r>
            <a:r>
              <a:rPr lang="en-US" dirty="0" smtClean="0"/>
              <a:t>.</a:t>
            </a:r>
            <a:endParaRPr lang="en-US" dirty="0"/>
          </a:p>
          <a:p>
            <a:pPr eaLnBrk="1" hangingPunct="1">
              <a:lnSpc>
                <a:spcPct val="90000"/>
              </a:lnSpc>
              <a:spcBef>
                <a:spcPts val="0"/>
              </a:spcBef>
              <a:spcAft>
                <a:spcPts val="1800"/>
              </a:spcAft>
            </a:pPr>
            <a:r>
              <a:rPr lang="en-US" dirty="0" smtClean="0"/>
              <a:t>Short-term 18-week </a:t>
            </a:r>
            <a:r>
              <a:rPr lang="en-US" dirty="0"/>
              <a:t>courses for emergency obstetrics and </a:t>
            </a:r>
            <a:r>
              <a:rPr lang="en-US" dirty="0" smtClean="0"/>
              <a:t>emergency </a:t>
            </a:r>
            <a:r>
              <a:rPr lang="en-US" dirty="0" smtClean="0"/>
              <a:t>anesthesia.</a:t>
            </a:r>
            <a:endParaRPr lang="en-US" dirty="0" smtClean="0"/>
          </a:p>
          <a:p>
            <a:pPr eaLnBrk="1" hangingPunct="1">
              <a:lnSpc>
                <a:spcPct val="90000"/>
              </a:lnSpc>
              <a:spcBef>
                <a:spcPts val="0"/>
              </a:spcBef>
              <a:spcAft>
                <a:spcPts val="1800"/>
              </a:spcAft>
            </a:pPr>
            <a:r>
              <a:rPr lang="en-US" dirty="0" smtClean="0"/>
              <a:t>Outcomes </a:t>
            </a:r>
            <a:r>
              <a:rPr lang="en-US" dirty="0"/>
              <a:t>depend on careful attention to </a:t>
            </a:r>
            <a:r>
              <a:rPr lang="en-US" dirty="0" smtClean="0"/>
              <a:t>process—good </a:t>
            </a:r>
            <a:r>
              <a:rPr lang="en-US" dirty="0"/>
              <a:t>candidate </a:t>
            </a:r>
            <a:r>
              <a:rPr lang="en-US" dirty="0" smtClean="0"/>
              <a:t>selection; </a:t>
            </a:r>
            <a:r>
              <a:rPr lang="en-US" dirty="0"/>
              <a:t>good training </a:t>
            </a:r>
            <a:r>
              <a:rPr lang="en-US" dirty="0" smtClean="0"/>
              <a:t>centre; </a:t>
            </a:r>
            <a:r>
              <a:rPr lang="en-US" dirty="0"/>
              <a:t>support to training </a:t>
            </a:r>
            <a:r>
              <a:rPr lang="en-US" dirty="0" smtClean="0"/>
              <a:t>process, </a:t>
            </a:r>
            <a:r>
              <a:rPr lang="en-US" dirty="0"/>
              <a:t>using formative and summative </a:t>
            </a:r>
            <a:r>
              <a:rPr lang="en-US" dirty="0" smtClean="0"/>
              <a:t>evaluation; post-training support; </a:t>
            </a:r>
            <a:r>
              <a:rPr lang="en-US" dirty="0"/>
              <a:t>and a </a:t>
            </a:r>
            <a:r>
              <a:rPr lang="en-US" dirty="0" smtClean="0"/>
              <a:t>program </a:t>
            </a:r>
            <a:r>
              <a:rPr lang="en-US" dirty="0"/>
              <a:t>to ensure that skills are retained.</a:t>
            </a:r>
          </a:p>
          <a:p>
            <a:pPr>
              <a:spcBef>
                <a:spcPts val="0"/>
              </a:spcBef>
              <a:spcAft>
                <a:spcPts val="1800"/>
              </a:spcAft>
            </a:pPr>
            <a:endParaRPr lang="en-US" sz="2400" dirty="0"/>
          </a:p>
        </p:txBody>
      </p:sp>
      <p:sp>
        <p:nvSpPr>
          <p:cNvPr id="3" name="Title 2"/>
          <p:cNvSpPr>
            <a:spLocks noGrp="1"/>
          </p:cNvSpPr>
          <p:nvPr>
            <p:ph type="title"/>
          </p:nvPr>
        </p:nvSpPr>
        <p:spPr/>
        <p:txBody>
          <a:bodyPr/>
          <a:lstStyle/>
          <a:p>
            <a:pPr algn="ctr"/>
            <a:r>
              <a:rPr lang="en-US" dirty="0" smtClean="0"/>
              <a:t>Multi-skilling—the </a:t>
            </a:r>
            <a:r>
              <a:rPr lang="en-US" dirty="0"/>
              <a:t>promising HR route</a:t>
            </a:r>
          </a:p>
        </p:txBody>
      </p:sp>
    </p:spTree>
    <p:extLst>
      <p:ext uri="{BB962C8B-B14F-4D97-AF65-F5344CB8AC3E}">
        <p14:creationId xmlns:p14="http://schemas.microsoft.com/office/powerpoint/2010/main" val="5551122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28600" y="228600"/>
            <a:ext cx="7848600" cy="1143000"/>
          </a:xfrm>
        </p:spPr>
        <p:txBody>
          <a:bodyPr/>
          <a:lstStyle/>
          <a:p>
            <a:pPr algn="ctr" eaLnBrk="1" hangingPunct="1">
              <a:defRPr/>
            </a:pPr>
            <a:r>
              <a:rPr lang="en-US" b="1" dirty="0" smtClean="0">
                <a:latin typeface="+mj-lt"/>
              </a:rPr>
              <a:t>Enhancing accountability </a:t>
            </a:r>
            <a:br>
              <a:rPr lang="en-US" b="1" dirty="0" smtClean="0">
                <a:latin typeface="+mj-lt"/>
              </a:rPr>
            </a:br>
            <a:r>
              <a:rPr lang="en-US" b="1" dirty="0" smtClean="0">
                <a:latin typeface="+mj-lt"/>
              </a:rPr>
              <a:t>for maternal deaths</a:t>
            </a:r>
            <a:endParaRPr lang="en-GB" b="1" dirty="0" smtClean="0">
              <a:latin typeface="+mj-lt"/>
            </a:endParaRPr>
          </a:p>
        </p:txBody>
      </p:sp>
      <p:sp>
        <p:nvSpPr>
          <p:cNvPr id="29699" name="Rectangle 3"/>
          <p:cNvSpPr>
            <a:spLocks noGrp="1" noChangeArrowheads="1"/>
          </p:cNvSpPr>
          <p:nvPr>
            <p:ph type="body" idx="1"/>
          </p:nvPr>
        </p:nvSpPr>
        <p:spPr>
          <a:xfrm>
            <a:off x="381000" y="1828800"/>
            <a:ext cx="8001000" cy="4038600"/>
          </a:xfrm>
        </p:spPr>
        <p:txBody>
          <a:bodyPr>
            <a:normAutofit/>
          </a:bodyPr>
          <a:lstStyle/>
          <a:p>
            <a:pPr eaLnBrk="1" hangingPunct="1">
              <a:spcBef>
                <a:spcPts val="0"/>
              </a:spcBef>
              <a:spcAft>
                <a:spcPts val="600"/>
              </a:spcAft>
              <a:defRPr/>
            </a:pPr>
            <a:r>
              <a:rPr lang="en-US" sz="2400" dirty="0" smtClean="0"/>
              <a:t>Every maternal death may be made notifiable, to be followed by verbal autopsy:</a:t>
            </a:r>
          </a:p>
          <a:p>
            <a:pPr lvl="1" eaLnBrk="1" hangingPunct="1">
              <a:lnSpc>
                <a:spcPct val="120000"/>
              </a:lnSpc>
              <a:spcBef>
                <a:spcPts val="0"/>
              </a:spcBef>
              <a:spcAft>
                <a:spcPts val="600"/>
              </a:spcAft>
              <a:defRPr/>
            </a:pPr>
            <a:r>
              <a:rPr lang="en-US" dirty="0" smtClean="0"/>
              <a:t>State-level reporting—to Chief Minister (CM) and Chief Secretary (CS)</a:t>
            </a:r>
          </a:p>
          <a:p>
            <a:pPr lvl="1" eaLnBrk="1" hangingPunct="1">
              <a:lnSpc>
                <a:spcPct val="120000"/>
              </a:lnSpc>
              <a:spcBef>
                <a:spcPts val="0"/>
              </a:spcBef>
              <a:spcAft>
                <a:spcPts val="600"/>
              </a:spcAft>
              <a:defRPr/>
            </a:pPr>
            <a:r>
              <a:rPr lang="en-US" dirty="0" smtClean="0"/>
              <a:t>Facility-level audit</a:t>
            </a:r>
          </a:p>
          <a:p>
            <a:pPr lvl="1" eaLnBrk="1" hangingPunct="1">
              <a:lnSpc>
                <a:spcPct val="120000"/>
              </a:lnSpc>
              <a:spcBef>
                <a:spcPts val="0"/>
              </a:spcBef>
              <a:spcAft>
                <a:spcPts val="1800"/>
              </a:spcAft>
              <a:defRPr/>
            </a:pPr>
            <a:r>
              <a:rPr lang="en-US" dirty="0" smtClean="0"/>
              <a:t>Community-level audit</a:t>
            </a:r>
          </a:p>
          <a:p>
            <a:pPr eaLnBrk="1" hangingPunct="1">
              <a:lnSpc>
                <a:spcPct val="120000"/>
              </a:lnSpc>
              <a:spcBef>
                <a:spcPts val="0"/>
              </a:spcBef>
              <a:spcAft>
                <a:spcPts val="600"/>
              </a:spcAft>
              <a:defRPr/>
            </a:pPr>
            <a:r>
              <a:rPr lang="en-US" sz="2400" dirty="0" smtClean="0"/>
              <a:t>Best </a:t>
            </a:r>
            <a:r>
              <a:rPr lang="en-US" sz="2400" dirty="0" smtClean="0"/>
              <a:t>practice: Verbal autopsy</a:t>
            </a:r>
            <a:endParaRPr lang="en-GB" sz="2400" dirty="0" smtClean="0"/>
          </a:p>
        </p:txBody>
      </p:sp>
    </p:spTree>
    <p:extLst>
      <p:ext uri="{BB962C8B-B14F-4D97-AF65-F5344CB8AC3E}">
        <p14:creationId xmlns:p14="http://schemas.microsoft.com/office/powerpoint/2010/main" val="14315589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wipe(left)">
                                      <p:cBhvr>
                                        <p:cTn id="7" dur="500"/>
                                        <p:tgtEl>
                                          <p:spTgt spid="29699">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699">
                                            <p:txEl>
                                              <p:pRg st="1" end="1"/>
                                            </p:txEl>
                                          </p:spTgt>
                                        </p:tgtEl>
                                        <p:attrNameLst>
                                          <p:attrName>style.visibility</p:attrName>
                                        </p:attrNameLst>
                                      </p:cBhvr>
                                      <p:to>
                                        <p:strVal val="visible"/>
                                      </p:to>
                                    </p:set>
                                    <p:animEffect transition="in" filter="wipe(left)">
                                      <p:cBhvr>
                                        <p:cTn id="10" dur="500"/>
                                        <p:tgtEl>
                                          <p:spTgt spid="29699">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9699">
                                            <p:txEl>
                                              <p:pRg st="2" end="2"/>
                                            </p:txEl>
                                          </p:spTgt>
                                        </p:tgtEl>
                                        <p:attrNameLst>
                                          <p:attrName>style.visibility</p:attrName>
                                        </p:attrNameLst>
                                      </p:cBhvr>
                                      <p:to>
                                        <p:strVal val="visible"/>
                                      </p:to>
                                    </p:set>
                                    <p:animEffect transition="in" filter="wipe(left)">
                                      <p:cBhvr>
                                        <p:cTn id="13" dur="500"/>
                                        <p:tgtEl>
                                          <p:spTgt spid="29699">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9699">
                                            <p:txEl>
                                              <p:pRg st="3" end="3"/>
                                            </p:txEl>
                                          </p:spTgt>
                                        </p:tgtEl>
                                        <p:attrNameLst>
                                          <p:attrName>style.visibility</p:attrName>
                                        </p:attrNameLst>
                                      </p:cBhvr>
                                      <p:to>
                                        <p:strVal val="visible"/>
                                      </p:to>
                                    </p:set>
                                    <p:animEffect transition="in" filter="wipe(left)">
                                      <p:cBhvr>
                                        <p:cTn id="16" dur="500"/>
                                        <p:tgtEl>
                                          <p:spTgt spid="2969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9699">
                                            <p:txEl>
                                              <p:pRg st="4" end="4"/>
                                            </p:txEl>
                                          </p:spTgt>
                                        </p:tgtEl>
                                        <p:attrNameLst>
                                          <p:attrName>style.visibility</p:attrName>
                                        </p:attrNameLst>
                                      </p:cBhvr>
                                      <p:to>
                                        <p:strVal val="visible"/>
                                      </p:to>
                                    </p:set>
                                    <p:animEffect transition="in" filter="wipe(left)">
                                      <p:cBhvr>
                                        <p:cTn id="21" dur="500"/>
                                        <p:tgtEl>
                                          <p:spTgt spid="296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ctr" eaLnBrk="1" hangingPunct="1"/>
            <a:r>
              <a:rPr lang="en-US" dirty="0" smtClean="0"/>
              <a:t>While doing district plans, consider following questions</a:t>
            </a:r>
          </a:p>
        </p:txBody>
      </p:sp>
      <p:sp>
        <p:nvSpPr>
          <p:cNvPr id="29699" name="Rectangle 3"/>
          <p:cNvSpPr>
            <a:spLocks noGrp="1" noChangeArrowheads="1"/>
          </p:cNvSpPr>
          <p:nvPr>
            <p:ph type="body" idx="1"/>
          </p:nvPr>
        </p:nvSpPr>
        <p:spPr>
          <a:xfrm>
            <a:off x="381000" y="2057400"/>
            <a:ext cx="8407400" cy="3614737"/>
          </a:xfrm>
        </p:spPr>
        <p:txBody>
          <a:bodyPr>
            <a:noAutofit/>
          </a:bodyPr>
          <a:lstStyle/>
          <a:p>
            <a:pPr eaLnBrk="1" hangingPunct="1">
              <a:lnSpc>
                <a:spcPct val="80000"/>
              </a:lnSpc>
              <a:spcBef>
                <a:spcPts val="0"/>
              </a:spcBef>
              <a:spcAft>
                <a:spcPts val="1800"/>
              </a:spcAft>
            </a:pPr>
            <a:r>
              <a:rPr lang="en-US" dirty="0" smtClean="0"/>
              <a:t>Do we know the situation in skilled birth assistance usage? Use this as basis—assuming that this is the maternal mortality profile</a:t>
            </a:r>
            <a:r>
              <a:rPr lang="en-US" dirty="0" smtClean="0"/>
              <a:t>.</a:t>
            </a:r>
            <a:endParaRPr lang="en-US" dirty="0" smtClean="0"/>
          </a:p>
          <a:p>
            <a:pPr eaLnBrk="1" hangingPunct="1">
              <a:lnSpc>
                <a:spcPct val="80000"/>
              </a:lnSpc>
              <a:spcBef>
                <a:spcPts val="0"/>
              </a:spcBef>
              <a:spcAft>
                <a:spcPts val="1800"/>
              </a:spcAft>
            </a:pPr>
            <a:r>
              <a:rPr lang="en-US" dirty="0" smtClean="0"/>
              <a:t>Have we ensured the necessary staff  in each SC, PHC, CHC, and DH? Which places will remain </a:t>
            </a:r>
            <a:r>
              <a:rPr lang="en-US" dirty="0"/>
              <a:t>uncovered—can </a:t>
            </a:r>
            <a:r>
              <a:rPr lang="en-US" i="1" dirty="0" smtClean="0"/>
              <a:t>dais</a:t>
            </a:r>
            <a:r>
              <a:rPr lang="en-US" dirty="0" smtClean="0"/>
              <a:t> help here</a:t>
            </a:r>
            <a:r>
              <a:rPr lang="en-US" dirty="0" smtClean="0"/>
              <a:t>?</a:t>
            </a:r>
            <a:endParaRPr lang="en-US" dirty="0" smtClean="0"/>
          </a:p>
          <a:p>
            <a:pPr eaLnBrk="1" hangingPunct="1">
              <a:lnSpc>
                <a:spcPct val="80000"/>
              </a:lnSpc>
              <a:spcBef>
                <a:spcPts val="0"/>
              </a:spcBef>
              <a:spcAft>
                <a:spcPts val="1800"/>
              </a:spcAft>
            </a:pPr>
            <a:r>
              <a:rPr lang="en-US" dirty="0" smtClean="0"/>
              <a:t>Have we ensured the necessary skills in each SC, PHC, CHC, and DH, using multi-skilling, where needed</a:t>
            </a:r>
            <a:r>
              <a:rPr lang="en-US" dirty="0" smtClean="0"/>
              <a:t>?</a:t>
            </a:r>
            <a:endParaRPr lang="en-US" dirty="0" smtClean="0"/>
          </a:p>
          <a:p>
            <a:pPr eaLnBrk="1" hangingPunct="1">
              <a:lnSpc>
                <a:spcPct val="80000"/>
              </a:lnSpc>
              <a:spcBef>
                <a:spcPts val="0"/>
              </a:spcBef>
              <a:spcAft>
                <a:spcPts val="1800"/>
              </a:spcAft>
            </a:pPr>
            <a:r>
              <a:rPr lang="en-US" dirty="0" smtClean="0"/>
              <a:t>Have we closed the infrastructure, equipment supplies gap?</a:t>
            </a:r>
          </a:p>
          <a:p>
            <a:pPr marL="44450" indent="0" eaLnBrk="1" hangingPunct="1">
              <a:lnSpc>
                <a:spcPct val="80000"/>
              </a:lnSpc>
              <a:buNone/>
            </a:pPr>
            <a:endParaRPr lang="en-US" sz="2400" dirty="0" smtClean="0"/>
          </a:p>
        </p:txBody>
      </p:sp>
    </p:spTree>
    <p:extLst>
      <p:ext uri="{BB962C8B-B14F-4D97-AF65-F5344CB8AC3E}">
        <p14:creationId xmlns:p14="http://schemas.microsoft.com/office/powerpoint/2010/main" val="28818807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ctr" eaLnBrk="1" hangingPunct="1"/>
            <a:r>
              <a:rPr lang="en-US" dirty="0" smtClean="0"/>
              <a:t>Checklist for the district plan</a:t>
            </a:r>
          </a:p>
        </p:txBody>
      </p:sp>
      <p:sp>
        <p:nvSpPr>
          <p:cNvPr id="29699" name="Rectangle 3"/>
          <p:cNvSpPr>
            <a:spLocks noGrp="1" noChangeArrowheads="1"/>
          </p:cNvSpPr>
          <p:nvPr>
            <p:ph type="body" idx="1"/>
          </p:nvPr>
        </p:nvSpPr>
        <p:spPr>
          <a:xfrm>
            <a:off x="304800" y="1905000"/>
            <a:ext cx="8610600" cy="4191000"/>
          </a:xfrm>
        </p:spPr>
        <p:txBody>
          <a:bodyPr>
            <a:noAutofit/>
          </a:bodyPr>
          <a:lstStyle/>
          <a:p>
            <a:pPr eaLnBrk="1" hangingPunct="1">
              <a:lnSpc>
                <a:spcPct val="80000"/>
              </a:lnSpc>
              <a:spcBef>
                <a:spcPts val="0"/>
              </a:spcBef>
              <a:spcAft>
                <a:spcPts val="1800"/>
              </a:spcAft>
            </a:pPr>
            <a:r>
              <a:rPr lang="en-US" dirty="0"/>
              <a:t>Have we got the blood bank and blood storage network </a:t>
            </a:r>
            <a:r>
              <a:rPr lang="en-US" dirty="0" smtClean="0"/>
              <a:t>going</a:t>
            </a:r>
            <a:r>
              <a:rPr lang="en-US" dirty="0" smtClean="0"/>
              <a:t>?</a:t>
            </a:r>
            <a:endParaRPr lang="en-US" dirty="0"/>
          </a:p>
          <a:p>
            <a:pPr eaLnBrk="1" hangingPunct="1">
              <a:lnSpc>
                <a:spcPct val="80000"/>
              </a:lnSpc>
              <a:spcBef>
                <a:spcPts val="0"/>
              </a:spcBef>
              <a:spcAft>
                <a:spcPts val="1800"/>
              </a:spcAft>
            </a:pPr>
            <a:r>
              <a:rPr lang="en-US" dirty="0" smtClean="0"/>
              <a:t>Have we got the referral system in place—ambulance and its management, connectivity to it</a:t>
            </a:r>
            <a:r>
              <a:rPr lang="en-US" dirty="0" smtClean="0"/>
              <a:t>?</a:t>
            </a:r>
            <a:endParaRPr lang="en-US" dirty="0" smtClean="0"/>
          </a:p>
          <a:p>
            <a:pPr eaLnBrk="1" hangingPunct="1">
              <a:lnSpc>
                <a:spcPct val="80000"/>
              </a:lnSpc>
              <a:spcBef>
                <a:spcPts val="0"/>
              </a:spcBef>
              <a:spcAft>
                <a:spcPts val="1800"/>
              </a:spcAft>
            </a:pPr>
            <a:r>
              <a:rPr lang="en-US" dirty="0" smtClean="0"/>
              <a:t>Have we finalised the key BCC messages and what media and communicator mix would deliver them</a:t>
            </a:r>
            <a:r>
              <a:rPr lang="en-US" dirty="0" smtClean="0"/>
              <a:t>?</a:t>
            </a:r>
            <a:endParaRPr lang="en-US" dirty="0" smtClean="0"/>
          </a:p>
          <a:p>
            <a:pPr eaLnBrk="1" hangingPunct="1">
              <a:lnSpc>
                <a:spcPct val="80000"/>
              </a:lnSpc>
              <a:spcBef>
                <a:spcPts val="0"/>
              </a:spcBef>
              <a:spcAft>
                <a:spcPts val="1800"/>
              </a:spcAft>
            </a:pPr>
            <a:r>
              <a:rPr lang="en-US" dirty="0" smtClean="0"/>
              <a:t>Have we invested in community processes that would facilitate this goal</a:t>
            </a:r>
            <a:r>
              <a:rPr lang="en-US" dirty="0" smtClean="0"/>
              <a:t>?</a:t>
            </a:r>
            <a:endParaRPr lang="en-US" dirty="0" smtClean="0"/>
          </a:p>
          <a:p>
            <a:pPr eaLnBrk="1" hangingPunct="1">
              <a:lnSpc>
                <a:spcPct val="80000"/>
              </a:lnSpc>
              <a:spcBef>
                <a:spcPts val="0"/>
              </a:spcBef>
              <a:spcAft>
                <a:spcPts val="1800"/>
              </a:spcAft>
            </a:pPr>
            <a:r>
              <a:rPr lang="en-US" dirty="0" smtClean="0"/>
              <a:t>Have we built in systems for monitoring (facility/community</a:t>
            </a:r>
            <a:r>
              <a:rPr lang="en-US" dirty="0" smtClean="0"/>
              <a:t>)?</a:t>
            </a:r>
            <a:endParaRPr lang="en-US" dirty="0" smtClean="0"/>
          </a:p>
          <a:p>
            <a:pPr eaLnBrk="1" hangingPunct="1">
              <a:lnSpc>
                <a:spcPct val="80000"/>
              </a:lnSpc>
              <a:spcBef>
                <a:spcPts val="0"/>
              </a:spcBef>
              <a:spcAft>
                <a:spcPts val="1800"/>
              </a:spcAft>
            </a:pPr>
            <a:r>
              <a:rPr lang="en-US" dirty="0" smtClean="0"/>
              <a:t>Is the verbal autopsy system in place?</a:t>
            </a:r>
          </a:p>
        </p:txBody>
      </p:sp>
    </p:spTree>
    <p:extLst>
      <p:ext uri="{BB962C8B-B14F-4D97-AF65-F5344CB8AC3E}">
        <p14:creationId xmlns:p14="http://schemas.microsoft.com/office/powerpoint/2010/main" val="18493002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948113"/>
            <a:ext cx="6092825" cy="623887"/>
          </a:xfrm>
        </p:spPr>
        <p:txBody>
          <a:bodyPr/>
          <a:lstStyle/>
          <a:p>
            <a:pPr algn="ct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2119313"/>
            <a:ext cx="6096000" cy="1828800"/>
          </a:xfrm>
        </p:spPr>
        <p:txBody>
          <a:bodyPr/>
          <a:lstStyle/>
          <a:p>
            <a:pPr algn="ct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81000" y="1947863"/>
            <a:ext cx="8407400" cy="3005137"/>
          </a:xfrm>
        </p:spPr>
        <p:txBody>
          <a:bodyPr>
            <a:noAutofit/>
          </a:bodyPr>
          <a:lstStyle/>
          <a:p>
            <a:pPr>
              <a:spcBef>
                <a:spcPts val="0"/>
              </a:spcBef>
              <a:spcAft>
                <a:spcPts val="1800"/>
              </a:spcAft>
            </a:pPr>
            <a:r>
              <a:rPr lang="en-US" dirty="0" smtClean="0"/>
              <a:t>About 30 million pregnancies occur every </a:t>
            </a:r>
            <a:r>
              <a:rPr lang="en-US" dirty="0" smtClean="0"/>
              <a:t>year</a:t>
            </a:r>
            <a:endParaRPr lang="en-US" dirty="0" smtClean="0"/>
          </a:p>
          <a:p>
            <a:pPr>
              <a:spcBef>
                <a:spcPts val="0"/>
              </a:spcBef>
              <a:spcAft>
                <a:spcPts val="1800"/>
              </a:spcAft>
            </a:pPr>
            <a:r>
              <a:rPr lang="en-US" dirty="0" smtClean="0"/>
              <a:t>27 million </a:t>
            </a:r>
            <a:r>
              <a:rPr lang="en-US" dirty="0" smtClean="0"/>
              <a:t>deliveries</a:t>
            </a:r>
            <a:endParaRPr lang="en-US" dirty="0" smtClean="0"/>
          </a:p>
          <a:p>
            <a:pPr>
              <a:spcBef>
                <a:spcPts val="0"/>
              </a:spcBef>
              <a:spcAft>
                <a:spcPts val="1800"/>
              </a:spcAft>
            </a:pPr>
            <a:r>
              <a:rPr lang="en-US" dirty="0" smtClean="0"/>
              <a:t>15% are likely to develop </a:t>
            </a:r>
            <a:r>
              <a:rPr lang="en-US" dirty="0" smtClean="0"/>
              <a:t>complications</a:t>
            </a:r>
            <a:endParaRPr lang="en-US" dirty="0" smtClean="0"/>
          </a:p>
          <a:p>
            <a:pPr>
              <a:spcBef>
                <a:spcPts val="0"/>
              </a:spcBef>
              <a:spcAft>
                <a:spcPts val="1800"/>
              </a:spcAft>
            </a:pPr>
            <a:r>
              <a:rPr lang="en-US" dirty="0" smtClean="0"/>
              <a:t>Complications cannot be </a:t>
            </a:r>
            <a:r>
              <a:rPr lang="en-US" dirty="0" smtClean="0"/>
              <a:t>predicted</a:t>
            </a:r>
            <a:endParaRPr lang="en-US" dirty="0" smtClean="0"/>
          </a:p>
          <a:p>
            <a:pPr>
              <a:spcBef>
                <a:spcPts val="0"/>
              </a:spcBef>
              <a:spcAft>
                <a:spcPts val="1800"/>
              </a:spcAft>
            </a:pPr>
            <a:r>
              <a:rPr lang="en-US" dirty="0" smtClean="0"/>
              <a:t>77,000 maternal deaths per </a:t>
            </a:r>
            <a:r>
              <a:rPr lang="en-US" dirty="0"/>
              <a:t>year avoidable </a:t>
            </a:r>
          </a:p>
        </p:txBody>
      </p:sp>
      <p:sp>
        <p:nvSpPr>
          <p:cNvPr id="4" name="Title 3"/>
          <p:cNvSpPr>
            <a:spLocks noGrp="1"/>
          </p:cNvSpPr>
          <p:nvPr>
            <p:ph type="title"/>
          </p:nvPr>
        </p:nvSpPr>
        <p:spPr/>
        <p:txBody>
          <a:bodyPr/>
          <a:lstStyle/>
          <a:p>
            <a:r>
              <a:rPr lang="en-US" dirty="0" smtClean="0"/>
              <a:t>Magnitude of the problem </a:t>
            </a:r>
            <a:r>
              <a:rPr lang="en-US" dirty="0"/>
              <a:t>n</a:t>
            </a:r>
            <a:r>
              <a:rPr lang="en-US" dirty="0" smtClean="0"/>
              <a:t>ationally</a:t>
            </a:r>
            <a:endParaRPr lang="en-US" dirty="0"/>
          </a:p>
        </p:txBody>
      </p:sp>
    </p:spTree>
    <p:extLst>
      <p:ext uri="{BB962C8B-B14F-4D97-AF65-F5344CB8AC3E}">
        <p14:creationId xmlns:p14="http://schemas.microsoft.com/office/powerpoint/2010/main" val="38389056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752600"/>
            <a:ext cx="8839200" cy="3733800"/>
          </a:xfrm>
        </p:spPr>
        <p:txBody>
          <a:bodyPr>
            <a:noAutofit/>
          </a:bodyPr>
          <a:lstStyle/>
          <a:p>
            <a:pPr marL="387350" lvl="1" indent="-342900">
              <a:spcBef>
                <a:spcPts val="0"/>
              </a:spcBef>
              <a:spcAft>
                <a:spcPts val="1800"/>
              </a:spcAft>
              <a:buClr>
                <a:srgbClr val="007DC5"/>
              </a:buClr>
            </a:pPr>
            <a:r>
              <a:rPr lang="en-US" sz="2000" dirty="0" smtClean="0"/>
              <a:t>Decline </a:t>
            </a:r>
            <a:r>
              <a:rPr lang="en-US" sz="2000" dirty="0"/>
              <a:t>in </a:t>
            </a:r>
            <a:r>
              <a:rPr lang="en-US" sz="2000" dirty="0" smtClean="0"/>
              <a:t>maternal mortality ratio (MMR) from </a:t>
            </a:r>
            <a:r>
              <a:rPr lang="en-US" sz="2000" dirty="0"/>
              <a:t>440 in 2004 to 359 in 2006 (combined with </a:t>
            </a:r>
            <a:r>
              <a:rPr lang="en-US" sz="2000" dirty="0" smtClean="0"/>
              <a:t>Uttar Pradesh</a:t>
            </a:r>
            <a:r>
              <a:rPr lang="en-US" sz="2000" dirty="0" smtClean="0"/>
              <a:t>)</a:t>
            </a:r>
            <a:endParaRPr lang="en-US" sz="2000" dirty="0"/>
          </a:p>
          <a:p>
            <a:pPr marL="387350" lvl="1" indent="-342900" defTabSz="914400">
              <a:spcBef>
                <a:spcPts val="0"/>
              </a:spcBef>
              <a:spcAft>
                <a:spcPts val="1800"/>
              </a:spcAft>
              <a:buClr>
                <a:srgbClr val="007DC5"/>
              </a:buClr>
              <a:defRPr/>
            </a:pPr>
            <a:r>
              <a:rPr lang="en-US" sz="2000" dirty="0"/>
              <a:t>Institutional deliveries at 30% </a:t>
            </a:r>
            <a:endParaRPr lang="en-US" sz="2000" dirty="0" smtClean="0"/>
          </a:p>
          <a:p>
            <a:pPr marL="387350" lvl="1" indent="-342900">
              <a:spcBef>
                <a:spcPts val="0"/>
              </a:spcBef>
              <a:spcAft>
                <a:spcPts val="1800"/>
              </a:spcAft>
              <a:buClr>
                <a:srgbClr val="007DC5"/>
              </a:buClr>
              <a:defRPr/>
            </a:pPr>
            <a:r>
              <a:rPr lang="en-US" sz="2000" dirty="0"/>
              <a:t>34% women receive </a:t>
            </a:r>
            <a:r>
              <a:rPr lang="en-US" sz="2000" dirty="0" smtClean="0"/>
              <a:t>three antenatal care (ANC) checkups</a:t>
            </a:r>
            <a:r>
              <a:rPr lang="en-US" sz="2000" dirty="0"/>
              <a:t>, with </a:t>
            </a:r>
            <a:r>
              <a:rPr lang="en-US" sz="2000" dirty="0" smtClean="0"/>
              <a:t>fewer </a:t>
            </a:r>
            <a:r>
              <a:rPr lang="en-US" sz="2000" dirty="0"/>
              <a:t>women in rural areas receiving </a:t>
            </a:r>
            <a:r>
              <a:rPr lang="en-US" sz="2000" dirty="0" smtClean="0"/>
              <a:t>ANC/postnatal care (PNC</a:t>
            </a:r>
            <a:r>
              <a:rPr lang="en-US" sz="2000" dirty="0" smtClean="0"/>
              <a:t>)</a:t>
            </a:r>
            <a:endParaRPr lang="en-US" sz="2000" dirty="0" smtClean="0"/>
          </a:p>
          <a:p>
            <a:pPr marL="387350" lvl="1" indent="-342900" defTabSz="914400">
              <a:spcBef>
                <a:spcPts val="0"/>
              </a:spcBef>
              <a:spcAft>
                <a:spcPts val="1800"/>
              </a:spcAft>
              <a:buClr>
                <a:srgbClr val="007DC5"/>
              </a:buClr>
              <a:defRPr/>
            </a:pPr>
            <a:r>
              <a:rPr lang="en-US" sz="2000" dirty="0"/>
              <a:t>Increasing literacy rates among women (</a:t>
            </a:r>
            <a:r>
              <a:rPr lang="en-US" sz="2000" dirty="0" smtClean="0"/>
              <a:t>70.7</a:t>
            </a:r>
            <a:r>
              <a:rPr lang="en-US" sz="2000" dirty="0" smtClean="0"/>
              <a:t>%)</a:t>
            </a:r>
            <a:endParaRPr lang="en-US" sz="2000" dirty="0"/>
          </a:p>
          <a:p>
            <a:pPr marL="387350" lvl="1" indent="-342900">
              <a:spcBef>
                <a:spcPts val="0"/>
              </a:spcBef>
              <a:spcAft>
                <a:spcPts val="1800"/>
              </a:spcAft>
              <a:buClr>
                <a:srgbClr val="007DC5"/>
              </a:buClr>
              <a:defRPr/>
            </a:pPr>
            <a:r>
              <a:rPr lang="en-US" sz="2000" dirty="0"/>
              <a:t>Mean age of marriage (20.6 years</a:t>
            </a:r>
            <a:r>
              <a:rPr lang="en-US" sz="2000" dirty="0" smtClean="0"/>
              <a:t>), </a:t>
            </a:r>
            <a:r>
              <a:rPr lang="en-US" sz="2000" dirty="0"/>
              <a:t>yet one-fifth of currently married women (</a:t>
            </a:r>
            <a:r>
              <a:rPr lang="en-US" sz="2000" dirty="0" smtClean="0"/>
              <a:t>20–24 </a:t>
            </a:r>
            <a:r>
              <a:rPr lang="en-US" sz="2000" dirty="0"/>
              <a:t>years) were married before 18 years</a:t>
            </a:r>
          </a:p>
          <a:p>
            <a:pPr marL="176213" lvl="1" indent="-82550" defTabSz="914400">
              <a:buFont typeface="Arial" pitchFamily="34" charset="0"/>
              <a:buChar char="•"/>
              <a:defRPr/>
            </a:pPr>
            <a:endParaRPr lang="en-US" sz="2400" dirty="0"/>
          </a:p>
          <a:p>
            <a:endParaRPr lang="en-US" sz="2400" dirty="0"/>
          </a:p>
        </p:txBody>
      </p:sp>
      <p:sp>
        <p:nvSpPr>
          <p:cNvPr id="3" name="Title 2"/>
          <p:cNvSpPr>
            <a:spLocks noGrp="1"/>
          </p:cNvSpPr>
          <p:nvPr>
            <p:ph type="title"/>
          </p:nvPr>
        </p:nvSpPr>
        <p:spPr/>
        <p:txBody>
          <a:bodyPr/>
          <a:lstStyle/>
          <a:p>
            <a:pPr algn="ctr"/>
            <a:r>
              <a:rPr lang="en-US" dirty="0" smtClean="0"/>
              <a:t>Status of maternal </a:t>
            </a:r>
            <a:r>
              <a:rPr lang="en-US" dirty="0"/>
              <a:t>h</a:t>
            </a:r>
            <a:r>
              <a:rPr lang="en-US" dirty="0" smtClean="0"/>
              <a:t>ealth in Uttarakhand</a:t>
            </a:r>
            <a:endParaRPr lang="en-US" dirty="0"/>
          </a:p>
        </p:txBody>
      </p:sp>
    </p:spTree>
    <p:extLst>
      <p:ext uri="{BB962C8B-B14F-4D97-AF65-F5344CB8AC3E}">
        <p14:creationId xmlns:p14="http://schemas.microsoft.com/office/powerpoint/2010/main" val="26756678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8"/>
          <p:cNvSpPr>
            <a:spLocks noChangeArrowheads="1"/>
          </p:cNvSpPr>
          <p:nvPr/>
        </p:nvSpPr>
        <p:spPr bwMode="auto">
          <a:xfrm rot="10800000">
            <a:off x="4553309" y="2743200"/>
            <a:ext cx="189779" cy="464227"/>
          </a:xfrm>
          <a:prstGeom prst="upArrow">
            <a:avLst>
              <a:gd name="adj1" fmla="val 50000"/>
              <a:gd name="adj2" fmla="val 77953"/>
            </a:avLst>
          </a:prstGeom>
          <a:solidFill>
            <a:schemeClr val="accent1"/>
          </a:solidFill>
          <a:ln w="9525">
            <a:solidFill>
              <a:schemeClr val="tx1"/>
            </a:solidFill>
            <a:miter lim="800000"/>
            <a:headEnd/>
            <a:tailEnd/>
          </a:ln>
          <a:effectLst/>
          <a:extLst/>
        </p:spPr>
        <p:txBody>
          <a:bodyPr wrap="none" anchor="ctr"/>
          <a:lstStyle/>
          <a:p>
            <a:endParaRPr lang="en-US" sz="2000" dirty="0">
              <a:latin typeface="+mn-lt"/>
            </a:endParaRPr>
          </a:p>
        </p:txBody>
      </p:sp>
      <p:sp>
        <p:nvSpPr>
          <p:cNvPr id="20" name="AutoShape 8"/>
          <p:cNvSpPr>
            <a:spLocks noChangeArrowheads="1"/>
          </p:cNvSpPr>
          <p:nvPr/>
        </p:nvSpPr>
        <p:spPr bwMode="auto">
          <a:xfrm rot="10800000">
            <a:off x="4553307" y="5623827"/>
            <a:ext cx="189779" cy="464227"/>
          </a:xfrm>
          <a:prstGeom prst="upArrow">
            <a:avLst>
              <a:gd name="adj1" fmla="val 50000"/>
              <a:gd name="adj2" fmla="val 77953"/>
            </a:avLst>
          </a:prstGeom>
          <a:solidFill>
            <a:schemeClr val="accent1"/>
          </a:solidFill>
          <a:ln w="9525">
            <a:solidFill>
              <a:schemeClr val="tx1"/>
            </a:solidFill>
            <a:miter lim="800000"/>
            <a:headEnd/>
            <a:tailEnd/>
          </a:ln>
          <a:effectLst/>
          <a:extLst/>
        </p:spPr>
        <p:txBody>
          <a:bodyPr wrap="none" anchor="ctr"/>
          <a:lstStyle/>
          <a:p>
            <a:endParaRPr lang="en-US" sz="2000" dirty="0">
              <a:latin typeface="+mn-lt"/>
            </a:endParaRPr>
          </a:p>
        </p:txBody>
      </p:sp>
      <p:sp>
        <p:nvSpPr>
          <p:cNvPr id="21" name="AutoShape 8"/>
          <p:cNvSpPr>
            <a:spLocks noChangeArrowheads="1"/>
          </p:cNvSpPr>
          <p:nvPr/>
        </p:nvSpPr>
        <p:spPr bwMode="auto">
          <a:xfrm rot="10800000">
            <a:off x="4553308" y="4582795"/>
            <a:ext cx="189779" cy="464227"/>
          </a:xfrm>
          <a:prstGeom prst="upArrow">
            <a:avLst>
              <a:gd name="adj1" fmla="val 50000"/>
              <a:gd name="adj2" fmla="val 77953"/>
            </a:avLst>
          </a:prstGeom>
          <a:solidFill>
            <a:schemeClr val="accent1"/>
          </a:solidFill>
          <a:ln w="9525">
            <a:solidFill>
              <a:schemeClr val="tx1"/>
            </a:solidFill>
            <a:miter lim="800000"/>
            <a:headEnd/>
            <a:tailEnd/>
          </a:ln>
          <a:effectLst/>
          <a:extLst/>
        </p:spPr>
        <p:txBody>
          <a:bodyPr wrap="none" anchor="ctr"/>
          <a:lstStyle/>
          <a:p>
            <a:endParaRPr lang="en-US" sz="2000" dirty="0">
              <a:latin typeface="+mn-lt"/>
            </a:endParaRPr>
          </a:p>
        </p:txBody>
      </p:sp>
      <p:sp>
        <p:nvSpPr>
          <p:cNvPr id="2" name="Content Placeholder 1"/>
          <p:cNvSpPr>
            <a:spLocks noGrp="1"/>
          </p:cNvSpPr>
          <p:nvPr>
            <p:ph idx="1"/>
          </p:nvPr>
        </p:nvSpPr>
        <p:spPr>
          <a:xfrm>
            <a:off x="381000" y="1719262"/>
            <a:ext cx="8382000" cy="4986337"/>
          </a:xfrm>
        </p:spPr>
        <p:txBody>
          <a:bodyPr/>
          <a:lstStyle/>
          <a:p>
            <a:pPr marL="44450" indent="0">
              <a:buNone/>
            </a:pPr>
            <a:r>
              <a:rPr lang="en-US" dirty="0" smtClean="0"/>
              <a:t> </a:t>
            </a:r>
            <a:endParaRPr lang="en-US" dirty="0"/>
          </a:p>
        </p:txBody>
      </p:sp>
      <p:sp>
        <p:nvSpPr>
          <p:cNvPr id="3" name="Title 2"/>
          <p:cNvSpPr>
            <a:spLocks noGrp="1"/>
          </p:cNvSpPr>
          <p:nvPr>
            <p:ph type="title"/>
          </p:nvPr>
        </p:nvSpPr>
        <p:spPr/>
        <p:txBody>
          <a:bodyPr/>
          <a:lstStyle/>
          <a:p>
            <a:pPr algn="ctr"/>
            <a:r>
              <a:rPr lang="en-US" dirty="0" smtClean="0"/>
              <a:t>Issues and factors leading to maternal deaths 	</a:t>
            </a:r>
            <a:endParaRPr lang="en-US" dirty="0"/>
          </a:p>
        </p:txBody>
      </p:sp>
      <p:sp>
        <p:nvSpPr>
          <p:cNvPr id="11" name="Text Box 2"/>
          <p:cNvSpPr txBox="1">
            <a:spLocks noChangeArrowheads="1"/>
          </p:cNvSpPr>
          <p:nvPr/>
        </p:nvSpPr>
        <p:spPr bwMode="auto">
          <a:xfrm>
            <a:off x="1836761" y="6142581"/>
            <a:ext cx="5638800" cy="400110"/>
          </a:xfrm>
          <a:prstGeom prst="rect">
            <a:avLst/>
          </a:prstGeom>
          <a:solidFill>
            <a:schemeClr val="tx1"/>
          </a:solidFill>
          <a:ln>
            <a:noFill/>
            <a:headEnd/>
            <a:tailEnd/>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2000" b="1" dirty="0" smtClean="0">
                <a:solidFill>
                  <a:schemeClr val="bg1"/>
                </a:solidFill>
                <a:latin typeface="+mn-lt"/>
              </a:rPr>
              <a:t>MATERNAL DEATHS</a:t>
            </a:r>
            <a:endParaRPr lang="en-GB" sz="2000" b="1" dirty="0">
              <a:solidFill>
                <a:schemeClr val="bg1"/>
              </a:solidFill>
              <a:latin typeface="+mn-lt"/>
            </a:endParaRPr>
          </a:p>
        </p:txBody>
      </p:sp>
      <p:sp>
        <p:nvSpPr>
          <p:cNvPr id="12" name="Text Box 3"/>
          <p:cNvSpPr txBox="1">
            <a:spLocks noChangeArrowheads="1"/>
          </p:cNvSpPr>
          <p:nvPr/>
        </p:nvSpPr>
        <p:spPr bwMode="auto">
          <a:xfrm>
            <a:off x="800100" y="5083314"/>
            <a:ext cx="7696200" cy="646331"/>
          </a:xfrm>
          <a:prstGeom prst="rect">
            <a:avLst/>
          </a:prstGeom>
          <a:solidFill>
            <a:schemeClr val="accent1">
              <a:lumMod val="20000"/>
              <a:lumOff val="80000"/>
            </a:schemeClr>
          </a:solidFill>
          <a:ln>
            <a:noFill/>
            <a:headEnd/>
            <a:tailEnd/>
          </a:ln>
          <a:effectLst>
            <a:outerShdw blurRad="50800" dist="38100" dir="5400000" algn="t" rotWithShape="0">
              <a:prstClr val="black">
                <a:alpha val="40000"/>
              </a:prstClr>
            </a:outerShdw>
          </a:effectLst>
          <a:extLst/>
        </p:spPr>
        <p:style>
          <a:lnRef idx="1">
            <a:schemeClr val="accent6"/>
          </a:lnRef>
          <a:fillRef idx="2">
            <a:schemeClr val="accent6"/>
          </a:fillRef>
          <a:effectRef idx="1">
            <a:schemeClr val="accent6"/>
          </a:effectRef>
          <a:fontRef idx="minor">
            <a:schemeClr val="dk1"/>
          </a:fontRef>
        </p:style>
        <p:txBody>
          <a:bodyPr>
            <a:spAutoFit/>
          </a:bodyPr>
          <a:lstStyle/>
          <a:p>
            <a:pPr algn="ctr">
              <a:spcBef>
                <a:spcPct val="20000"/>
              </a:spcBef>
              <a:buClr>
                <a:srgbClr val="A50021"/>
              </a:buClr>
              <a:buSzPct val="75000"/>
              <a:buFont typeface="Wingdings" pitchFamily="2" charset="2"/>
              <a:buNone/>
              <a:defRPr/>
            </a:pPr>
            <a:r>
              <a:rPr lang="en-US" dirty="0" smtClean="0">
                <a:latin typeface="+mn-lt"/>
              </a:rPr>
              <a:t>Haemorrhage</a:t>
            </a:r>
            <a:r>
              <a:rPr lang="en-US" dirty="0">
                <a:latin typeface="+mn-lt"/>
              </a:rPr>
              <a:t>, Puerperal sepsis, Obstructed </a:t>
            </a:r>
            <a:r>
              <a:rPr lang="en-US" dirty="0" smtClean="0">
                <a:latin typeface="+mn-lt"/>
              </a:rPr>
              <a:t>labour</a:t>
            </a:r>
            <a:r>
              <a:rPr lang="en-US" dirty="0">
                <a:latin typeface="+mn-lt"/>
              </a:rPr>
              <a:t>, Eclampsia, Complicated abortion</a:t>
            </a:r>
            <a:endParaRPr lang="en-GB" dirty="0">
              <a:latin typeface="+mn-lt"/>
            </a:endParaRPr>
          </a:p>
        </p:txBody>
      </p:sp>
      <p:sp>
        <p:nvSpPr>
          <p:cNvPr id="13" name="Text Box 4"/>
          <p:cNvSpPr txBox="1">
            <a:spLocks noChangeArrowheads="1"/>
          </p:cNvSpPr>
          <p:nvPr/>
        </p:nvSpPr>
        <p:spPr bwMode="auto">
          <a:xfrm>
            <a:off x="800100" y="3254258"/>
            <a:ext cx="7696200" cy="1431161"/>
          </a:xfrm>
          <a:prstGeom prst="rect">
            <a:avLst/>
          </a:prstGeom>
          <a:solidFill>
            <a:schemeClr val="accent2">
              <a:lumMod val="20000"/>
              <a:lumOff val="80000"/>
            </a:schemeClr>
          </a:solidFill>
          <a:ln>
            <a:noFill/>
            <a:headEnd/>
            <a:tailEnd/>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spcAft>
                <a:spcPts val="600"/>
              </a:spcAft>
              <a:buFontTx/>
              <a:buChar char="•"/>
            </a:pPr>
            <a:r>
              <a:rPr lang="en-US" dirty="0">
                <a:latin typeface="+mn-lt"/>
              </a:rPr>
              <a:t>Home deliveries </a:t>
            </a:r>
          </a:p>
          <a:p>
            <a:pPr algn="ctr" eaLnBrk="1" hangingPunct="1">
              <a:spcBef>
                <a:spcPts val="0"/>
              </a:spcBef>
              <a:spcAft>
                <a:spcPts val="600"/>
              </a:spcAft>
              <a:buFontTx/>
              <a:buChar char="•"/>
            </a:pPr>
            <a:r>
              <a:rPr lang="en-US" dirty="0">
                <a:latin typeface="+mn-lt"/>
              </a:rPr>
              <a:t>Lack of skilled care at birth </a:t>
            </a:r>
          </a:p>
          <a:p>
            <a:pPr algn="ctr" eaLnBrk="1" hangingPunct="1">
              <a:spcBef>
                <a:spcPts val="0"/>
              </a:spcBef>
              <a:spcAft>
                <a:spcPts val="600"/>
              </a:spcAft>
              <a:buFontTx/>
              <a:buChar char="•"/>
            </a:pPr>
            <a:r>
              <a:rPr lang="en-US" dirty="0">
                <a:latin typeface="+mn-lt"/>
              </a:rPr>
              <a:t>Lack of access to emergency obstetric care </a:t>
            </a:r>
          </a:p>
          <a:p>
            <a:pPr algn="ctr" eaLnBrk="1" hangingPunct="1">
              <a:spcBef>
                <a:spcPts val="0"/>
              </a:spcBef>
              <a:spcAft>
                <a:spcPts val="600"/>
              </a:spcAft>
              <a:buFontTx/>
              <a:buChar char="•"/>
            </a:pPr>
            <a:r>
              <a:rPr lang="en-US" dirty="0">
                <a:latin typeface="+mn-lt"/>
              </a:rPr>
              <a:t>Lack of  antenatal &amp; </a:t>
            </a:r>
            <a:r>
              <a:rPr lang="en-US" dirty="0" smtClean="0">
                <a:latin typeface="+mn-lt"/>
              </a:rPr>
              <a:t>postpartum </a:t>
            </a:r>
            <a:r>
              <a:rPr lang="en-US" dirty="0">
                <a:latin typeface="+mn-lt"/>
              </a:rPr>
              <a:t>care</a:t>
            </a:r>
            <a:endParaRPr lang="en-GB" dirty="0">
              <a:latin typeface="+mn-lt"/>
            </a:endParaRPr>
          </a:p>
        </p:txBody>
      </p:sp>
      <p:sp>
        <p:nvSpPr>
          <p:cNvPr id="14" name="Text Box 5"/>
          <p:cNvSpPr txBox="1">
            <a:spLocks noChangeArrowheads="1"/>
          </p:cNvSpPr>
          <p:nvPr/>
        </p:nvSpPr>
        <p:spPr bwMode="auto">
          <a:xfrm>
            <a:off x="394565" y="1851590"/>
            <a:ext cx="8363607" cy="923330"/>
          </a:xfrm>
          <a:prstGeom prst="rect">
            <a:avLst/>
          </a:prstGeom>
          <a:solidFill>
            <a:schemeClr val="accent1">
              <a:lumMod val="20000"/>
              <a:lumOff val="80000"/>
            </a:schemeClr>
          </a:solidFill>
          <a:ln>
            <a:noFill/>
            <a:headEnd/>
            <a:tailEnd/>
          </a:ln>
          <a:effectLst>
            <a:outerShdw blurRad="50800" dist="38100" dir="5400000" algn="t" rotWithShape="0">
              <a:prstClr val="black">
                <a:alpha val="40000"/>
              </a:prstClr>
            </a:outerShdw>
          </a:effectLst>
          <a:extLst/>
        </p:spPr>
        <p:style>
          <a:lnRef idx="1">
            <a:schemeClr val="accent6"/>
          </a:lnRef>
          <a:fillRef idx="2">
            <a:schemeClr val="accent6"/>
          </a:fillRef>
          <a:effectRef idx="1">
            <a:schemeClr val="accent6"/>
          </a:effectRef>
          <a:fontRef idx="minor">
            <a:schemeClr val="dk1"/>
          </a:fontRef>
        </p:style>
        <p:txBody>
          <a:bodyPr wrap="square">
            <a:spAutoFit/>
          </a:bodyPr>
          <a:lstStyle/>
          <a:p>
            <a:pPr algn="ctr">
              <a:spcBef>
                <a:spcPct val="50000"/>
              </a:spcBef>
              <a:defRPr/>
            </a:pPr>
            <a:r>
              <a:rPr lang="en-US" dirty="0" smtClean="0">
                <a:solidFill>
                  <a:schemeClr val="tx1"/>
                </a:solidFill>
              </a:rPr>
              <a:t>Contributing factors: Lack of skilled providers, lack of equipped health facilities, poor quality of care, high opportunity costs, poor </a:t>
            </a:r>
            <a:r>
              <a:rPr lang="en-US" dirty="0">
                <a:solidFill>
                  <a:schemeClr val="tx1"/>
                </a:solidFill>
              </a:rPr>
              <a:t>nutritional status, early </a:t>
            </a:r>
            <a:r>
              <a:rPr lang="en-US" dirty="0" smtClean="0">
                <a:solidFill>
                  <a:schemeClr val="tx1"/>
                </a:solidFill>
              </a:rPr>
              <a:t>marriage, </a:t>
            </a:r>
            <a:r>
              <a:rPr lang="en-US" dirty="0">
                <a:solidFill>
                  <a:schemeClr val="tx1"/>
                </a:solidFill>
              </a:rPr>
              <a:t>low status of women, </a:t>
            </a:r>
            <a:r>
              <a:rPr lang="en-US" dirty="0" smtClean="0">
                <a:solidFill>
                  <a:schemeClr val="tx1"/>
                </a:solidFill>
              </a:rPr>
              <a:t>harmful practices &amp; norms, poverty</a:t>
            </a:r>
            <a:endParaRPr lang="en-GB" dirty="0">
              <a:solidFill>
                <a:schemeClr val="tx1"/>
              </a:solidFill>
            </a:endParaRPr>
          </a:p>
        </p:txBody>
      </p:sp>
    </p:spTree>
    <p:extLst>
      <p:ext uri="{BB962C8B-B14F-4D97-AF65-F5344CB8AC3E}">
        <p14:creationId xmlns:p14="http://schemas.microsoft.com/office/powerpoint/2010/main" val="36897049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1947862"/>
            <a:ext cx="7010400" cy="3538538"/>
          </a:xfrm>
        </p:spPr>
        <p:txBody>
          <a:bodyPr>
            <a:noAutofit/>
          </a:bodyPr>
          <a:lstStyle/>
          <a:p>
            <a:pPr marL="457200" indent="-457200" eaLnBrk="1" hangingPunct="1">
              <a:spcBef>
                <a:spcPts val="0"/>
              </a:spcBef>
              <a:spcAft>
                <a:spcPts val="1800"/>
              </a:spcAft>
            </a:pPr>
            <a:r>
              <a:rPr lang="en-US" dirty="0" smtClean="0">
                <a:solidFill>
                  <a:srgbClr val="000000"/>
                </a:solidFill>
              </a:rPr>
              <a:t>Haemorrhage</a:t>
            </a:r>
            <a:r>
              <a:rPr lang="en-US" dirty="0">
                <a:solidFill>
                  <a:srgbClr val="000000"/>
                </a:solidFill>
              </a:rPr>
              <a:t>			</a:t>
            </a:r>
            <a:r>
              <a:rPr lang="en-US" dirty="0" smtClean="0">
                <a:solidFill>
                  <a:srgbClr val="000000"/>
                </a:solidFill>
              </a:rPr>
              <a:t>	29</a:t>
            </a:r>
            <a:r>
              <a:rPr lang="en-US" dirty="0" smtClean="0">
                <a:solidFill>
                  <a:srgbClr val="000000"/>
                </a:solidFill>
              </a:rPr>
              <a:t>%</a:t>
            </a:r>
            <a:endParaRPr lang="en-US" dirty="0">
              <a:solidFill>
                <a:srgbClr val="000000"/>
              </a:solidFill>
            </a:endParaRPr>
          </a:p>
          <a:p>
            <a:pPr marL="457200" indent="-457200" eaLnBrk="1" hangingPunct="1">
              <a:spcBef>
                <a:spcPts val="0"/>
              </a:spcBef>
              <a:spcAft>
                <a:spcPts val="1800"/>
              </a:spcAft>
            </a:pPr>
            <a:r>
              <a:rPr lang="en-US" dirty="0" smtClean="0">
                <a:solidFill>
                  <a:srgbClr val="000000"/>
                </a:solidFill>
              </a:rPr>
              <a:t>Anaemia</a:t>
            </a:r>
            <a:r>
              <a:rPr lang="en-US" dirty="0">
                <a:solidFill>
                  <a:srgbClr val="000000"/>
                </a:solidFill>
              </a:rPr>
              <a:t>			</a:t>
            </a:r>
            <a:r>
              <a:rPr lang="en-US" dirty="0" smtClean="0">
                <a:solidFill>
                  <a:srgbClr val="000000"/>
                </a:solidFill>
              </a:rPr>
              <a:t>		19</a:t>
            </a:r>
            <a:r>
              <a:rPr lang="en-US" dirty="0" smtClean="0">
                <a:solidFill>
                  <a:srgbClr val="000000"/>
                </a:solidFill>
              </a:rPr>
              <a:t>%</a:t>
            </a:r>
            <a:endParaRPr lang="en-US" dirty="0" smtClean="0">
              <a:solidFill>
                <a:srgbClr val="000000"/>
              </a:solidFill>
            </a:endParaRPr>
          </a:p>
          <a:p>
            <a:pPr marL="457200" indent="-457200" eaLnBrk="1" hangingPunct="1">
              <a:spcBef>
                <a:spcPts val="0"/>
              </a:spcBef>
              <a:spcAft>
                <a:spcPts val="1800"/>
              </a:spcAft>
            </a:pPr>
            <a:r>
              <a:rPr lang="en-US" dirty="0" smtClean="0">
                <a:solidFill>
                  <a:srgbClr val="000000"/>
                </a:solidFill>
              </a:rPr>
              <a:t>Puerperal </a:t>
            </a:r>
            <a:r>
              <a:rPr lang="en-US" dirty="0">
                <a:solidFill>
                  <a:srgbClr val="000000"/>
                </a:solidFill>
              </a:rPr>
              <a:t>sepsis		</a:t>
            </a:r>
            <a:r>
              <a:rPr lang="en-US" dirty="0" smtClean="0">
                <a:solidFill>
                  <a:srgbClr val="000000"/>
                </a:solidFill>
              </a:rPr>
              <a:t>	</a:t>
            </a:r>
            <a:r>
              <a:rPr lang="en-US" dirty="0" smtClean="0">
                <a:solidFill>
                  <a:srgbClr val="000000"/>
                </a:solidFill>
              </a:rPr>
              <a:t>	16%</a:t>
            </a:r>
            <a:endParaRPr lang="en-US" dirty="0" smtClean="0">
              <a:solidFill>
                <a:srgbClr val="000000"/>
              </a:solidFill>
            </a:endParaRPr>
          </a:p>
          <a:p>
            <a:pPr marL="457200" indent="-457200" eaLnBrk="1" hangingPunct="1">
              <a:spcBef>
                <a:spcPts val="0"/>
              </a:spcBef>
              <a:spcAft>
                <a:spcPts val="1800"/>
              </a:spcAft>
            </a:pPr>
            <a:r>
              <a:rPr lang="en-US" dirty="0" smtClean="0">
                <a:solidFill>
                  <a:srgbClr val="000000"/>
                </a:solidFill>
              </a:rPr>
              <a:t>Obstructive </a:t>
            </a:r>
            <a:r>
              <a:rPr lang="en-US" dirty="0">
                <a:solidFill>
                  <a:srgbClr val="000000"/>
                </a:solidFill>
              </a:rPr>
              <a:t>disease	</a:t>
            </a:r>
            <a:r>
              <a:rPr lang="en-US" dirty="0" smtClean="0">
                <a:solidFill>
                  <a:srgbClr val="000000"/>
                </a:solidFill>
              </a:rPr>
              <a:t>		10</a:t>
            </a:r>
            <a:r>
              <a:rPr lang="en-US" dirty="0" smtClean="0">
                <a:solidFill>
                  <a:srgbClr val="000000"/>
                </a:solidFill>
              </a:rPr>
              <a:t>%</a:t>
            </a:r>
            <a:endParaRPr lang="en-US" dirty="0" smtClean="0">
              <a:solidFill>
                <a:srgbClr val="000000"/>
              </a:solidFill>
            </a:endParaRPr>
          </a:p>
          <a:p>
            <a:pPr marL="457200" indent="-457200" eaLnBrk="1" hangingPunct="1">
              <a:spcBef>
                <a:spcPts val="0"/>
              </a:spcBef>
              <a:spcAft>
                <a:spcPts val="1800"/>
              </a:spcAft>
            </a:pPr>
            <a:r>
              <a:rPr lang="en-US" dirty="0" smtClean="0">
                <a:solidFill>
                  <a:srgbClr val="000000"/>
                </a:solidFill>
              </a:rPr>
              <a:t>Hypertensive </a:t>
            </a:r>
            <a:r>
              <a:rPr lang="en-US" dirty="0">
                <a:solidFill>
                  <a:srgbClr val="000000"/>
                </a:solidFill>
              </a:rPr>
              <a:t>disease	</a:t>
            </a:r>
            <a:r>
              <a:rPr lang="en-US" dirty="0" smtClean="0">
                <a:solidFill>
                  <a:srgbClr val="000000"/>
                </a:solidFill>
              </a:rPr>
              <a:t>  	</a:t>
            </a:r>
            <a:r>
              <a:rPr lang="en-US" dirty="0" smtClean="0">
                <a:solidFill>
                  <a:srgbClr val="000000"/>
                </a:solidFill>
              </a:rPr>
              <a:t>	  </a:t>
            </a:r>
            <a:r>
              <a:rPr lang="en-US" dirty="0" smtClean="0">
                <a:solidFill>
                  <a:srgbClr val="000000"/>
                </a:solidFill>
              </a:rPr>
              <a:t>8</a:t>
            </a:r>
            <a:r>
              <a:rPr lang="en-US" dirty="0" smtClean="0">
                <a:solidFill>
                  <a:srgbClr val="000000"/>
                </a:solidFill>
              </a:rPr>
              <a:t>%</a:t>
            </a:r>
            <a:endParaRPr lang="en-US" dirty="0" smtClean="0">
              <a:solidFill>
                <a:srgbClr val="000000"/>
              </a:solidFill>
            </a:endParaRPr>
          </a:p>
          <a:p>
            <a:pPr marL="457200" indent="-457200" eaLnBrk="1" hangingPunct="1">
              <a:spcBef>
                <a:spcPts val="0"/>
              </a:spcBef>
              <a:spcAft>
                <a:spcPts val="1800"/>
              </a:spcAft>
            </a:pPr>
            <a:r>
              <a:rPr lang="en-US" dirty="0" smtClean="0">
                <a:solidFill>
                  <a:srgbClr val="000000"/>
                </a:solidFill>
              </a:rPr>
              <a:t>Others					18%</a:t>
            </a:r>
            <a:endParaRPr lang="en-US" dirty="0">
              <a:solidFill>
                <a:srgbClr val="000000"/>
              </a:solidFill>
            </a:endParaRPr>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Clinical factors for maternal </a:t>
            </a:r>
            <a:r>
              <a:rPr lang="en-US" dirty="0"/>
              <a:t>deaths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905000"/>
            <a:ext cx="8686800" cy="3581400"/>
          </a:xfrm>
        </p:spPr>
        <p:txBody>
          <a:bodyPr>
            <a:noAutofit/>
          </a:bodyPr>
          <a:lstStyle/>
          <a:p>
            <a:pPr marL="393700" indent="-393700" eaLnBrk="1" hangingPunct="1">
              <a:spcBef>
                <a:spcPts val="0"/>
              </a:spcBef>
              <a:spcAft>
                <a:spcPts val="600"/>
              </a:spcAft>
              <a:defRPr/>
            </a:pPr>
            <a:r>
              <a:rPr lang="en-US" dirty="0" smtClean="0"/>
              <a:t>Essential and Emergency Obstetric Care </a:t>
            </a:r>
            <a:r>
              <a:rPr lang="en-US" dirty="0"/>
              <a:t>(EmOC)</a:t>
            </a:r>
          </a:p>
          <a:p>
            <a:pPr marL="668338" lvl="1" indent="-393700" eaLnBrk="1" hangingPunct="1">
              <a:spcBef>
                <a:spcPts val="0"/>
              </a:spcBef>
              <a:spcAft>
                <a:spcPts val="600"/>
              </a:spcAft>
              <a:defRPr/>
            </a:pPr>
            <a:r>
              <a:rPr lang="en-US" dirty="0" smtClean="0"/>
              <a:t>Quality ANC, PNC, institutional and safe delivery</a:t>
            </a:r>
          </a:p>
          <a:p>
            <a:pPr marL="668338" lvl="1" indent="-393700" eaLnBrk="1" hangingPunct="1">
              <a:spcBef>
                <a:spcPts val="0"/>
              </a:spcBef>
              <a:spcAft>
                <a:spcPts val="600"/>
              </a:spcAft>
              <a:defRPr/>
            </a:pPr>
            <a:r>
              <a:rPr lang="en-US" dirty="0" smtClean="0"/>
              <a:t>Skilled attendant at birth (domiciliary and health facilities)</a:t>
            </a:r>
          </a:p>
          <a:p>
            <a:pPr marL="668338" lvl="1" indent="-393700" eaLnBrk="1" hangingPunct="1">
              <a:spcBef>
                <a:spcPts val="0"/>
              </a:spcBef>
              <a:spcAft>
                <a:spcPts val="600"/>
              </a:spcAft>
              <a:defRPr/>
            </a:pPr>
            <a:r>
              <a:rPr lang="en-US" dirty="0" smtClean="0"/>
              <a:t>Operationalisation of First Referral Units/CHCs/24-hour PHCs</a:t>
            </a:r>
          </a:p>
          <a:p>
            <a:pPr marL="668338" lvl="1" indent="-393700" eaLnBrk="1" hangingPunct="1">
              <a:spcBef>
                <a:spcPts val="0"/>
              </a:spcBef>
              <a:spcAft>
                <a:spcPts val="1800"/>
              </a:spcAft>
              <a:defRPr/>
            </a:pPr>
            <a:r>
              <a:rPr lang="en-US" dirty="0" smtClean="0"/>
              <a:t>Referral </a:t>
            </a:r>
            <a:r>
              <a:rPr lang="en-US" dirty="0" smtClean="0"/>
              <a:t>system</a:t>
            </a:r>
            <a:endParaRPr lang="en-US" dirty="0" smtClean="0"/>
          </a:p>
          <a:p>
            <a:pPr marL="393700" indent="-393700" eaLnBrk="1" hangingPunct="1">
              <a:spcBef>
                <a:spcPts val="0"/>
              </a:spcBef>
              <a:spcAft>
                <a:spcPts val="1800"/>
              </a:spcAft>
              <a:defRPr/>
            </a:pPr>
            <a:r>
              <a:rPr lang="en-US" dirty="0" smtClean="0"/>
              <a:t>Safe </a:t>
            </a:r>
            <a:r>
              <a:rPr lang="en-US" dirty="0"/>
              <a:t>abortion </a:t>
            </a:r>
            <a:r>
              <a:rPr lang="en-US" dirty="0" smtClean="0"/>
              <a:t>care</a:t>
            </a:r>
            <a:endParaRPr lang="en-US" dirty="0" smtClean="0"/>
          </a:p>
          <a:p>
            <a:pPr marL="393700" indent="-393700" eaLnBrk="1" hangingPunct="1">
              <a:spcBef>
                <a:spcPts val="0"/>
              </a:spcBef>
              <a:spcAft>
                <a:spcPts val="1800"/>
              </a:spcAft>
              <a:defRPr/>
            </a:pPr>
            <a:r>
              <a:rPr lang="en-US" dirty="0" smtClean="0"/>
              <a:t>Management of </a:t>
            </a:r>
            <a:r>
              <a:rPr lang="en-US" dirty="0"/>
              <a:t>RTIs and STIs at PHCs/CHCs/FRUs</a:t>
            </a:r>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Key strategies for maternal health—RCH-II</a:t>
            </a:r>
            <a:endParaRPr lang="en-US" dirty="0"/>
          </a:p>
        </p:txBody>
      </p:sp>
    </p:spTree>
    <p:extLst>
      <p:ext uri="{BB962C8B-B14F-4D97-AF65-F5344CB8AC3E}">
        <p14:creationId xmlns:p14="http://schemas.microsoft.com/office/powerpoint/2010/main" val="12983481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752600"/>
            <a:ext cx="6477000" cy="4833937"/>
          </a:xfrm>
        </p:spPr>
        <p:txBody>
          <a:bodyPr>
            <a:normAutofit/>
          </a:bodyPr>
          <a:lstStyle/>
          <a:p>
            <a:pPr>
              <a:spcBef>
                <a:spcPts val="0"/>
              </a:spcBef>
              <a:spcAft>
                <a:spcPts val="1800"/>
              </a:spcAft>
            </a:pPr>
            <a:r>
              <a:rPr lang="en-US" dirty="0" smtClean="0"/>
              <a:t>Accredited Social Health </a:t>
            </a:r>
            <a:r>
              <a:rPr lang="en-US" dirty="0" smtClean="0"/>
              <a:t>Activist</a:t>
            </a:r>
            <a:endParaRPr lang="en-US" dirty="0" smtClean="0"/>
          </a:p>
          <a:p>
            <a:pPr>
              <a:spcBef>
                <a:spcPts val="0"/>
              </a:spcBef>
              <a:spcAft>
                <a:spcPts val="1800"/>
              </a:spcAft>
            </a:pPr>
            <a:r>
              <a:rPr lang="en-US" dirty="0" smtClean="0"/>
              <a:t>Janani </a:t>
            </a:r>
            <a:r>
              <a:rPr lang="en-US" dirty="0" err="1" smtClean="0"/>
              <a:t>Suraksha</a:t>
            </a:r>
            <a:r>
              <a:rPr lang="en-US" dirty="0" smtClean="0"/>
              <a:t> </a:t>
            </a:r>
            <a:r>
              <a:rPr lang="en-US" dirty="0" err="1" smtClean="0"/>
              <a:t>Yojna</a:t>
            </a:r>
            <a:endParaRPr lang="en-US" dirty="0" smtClean="0"/>
          </a:p>
          <a:p>
            <a:pPr>
              <a:spcBef>
                <a:spcPts val="0"/>
              </a:spcBef>
              <a:spcAft>
                <a:spcPts val="1800"/>
              </a:spcAft>
            </a:pPr>
            <a:r>
              <a:rPr lang="en-US" dirty="0" err="1" smtClean="0"/>
              <a:t>Intersectoral</a:t>
            </a:r>
            <a:r>
              <a:rPr lang="en-US" dirty="0" smtClean="0"/>
              <a:t> </a:t>
            </a:r>
            <a:r>
              <a:rPr lang="en-US" dirty="0" smtClean="0"/>
              <a:t>Convergence</a:t>
            </a:r>
            <a:endParaRPr lang="en-US" dirty="0" smtClean="0"/>
          </a:p>
          <a:p>
            <a:pPr>
              <a:spcBef>
                <a:spcPts val="0"/>
              </a:spcBef>
              <a:spcAft>
                <a:spcPts val="600"/>
              </a:spcAft>
            </a:pPr>
            <a:r>
              <a:rPr lang="en-US" dirty="0" smtClean="0"/>
              <a:t>Facility Strengthening/Improving Access</a:t>
            </a:r>
          </a:p>
          <a:p>
            <a:pPr lvl="1">
              <a:spcBef>
                <a:spcPts val="0"/>
              </a:spcBef>
              <a:spcAft>
                <a:spcPts val="600"/>
              </a:spcAft>
            </a:pPr>
            <a:r>
              <a:rPr lang="en-US" dirty="0" smtClean="0"/>
              <a:t>Strengthening infrastructure-IPHS</a:t>
            </a:r>
          </a:p>
          <a:p>
            <a:pPr lvl="1">
              <a:spcBef>
                <a:spcPts val="0"/>
              </a:spcBef>
              <a:spcAft>
                <a:spcPts val="600"/>
              </a:spcAft>
            </a:pPr>
            <a:r>
              <a:rPr lang="en-US" dirty="0" smtClean="0"/>
              <a:t>Improving availability of human resources </a:t>
            </a:r>
          </a:p>
          <a:p>
            <a:pPr lvl="1">
              <a:spcBef>
                <a:spcPts val="0"/>
              </a:spcBef>
              <a:spcAft>
                <a:spcPts val="600"/>
              </a:spcAft>
            </a:pPr>
            <a:r>
              <a:rPr lang="en-US" dirty="0" smtClean="0"/>
              <a:t>Untied funds at sub-centr</a:t>
            </a:r>
            <a:r>
              <a:rPr lang="en-US" dirty="0"/>
              <a:t>e</a:t>
            </a:r>
            <a:r>
              <a:rPr lang="en-US" dirty="0" smtClean="0"/>
              <a:t>s</a:t>
            </a:r>
          </a:p>
          <a:p>
            <a:pPr lvl="1">
              <a:spcBef>
                <a:spcPts val="0"/>
              </a:spcBef>
              <a:spcAft>
                <a:spcPts val="600"/>
              </a:spcAft>
            </a:pPr>
            <a:r>
              <a:rPr lang="en-US" dirty="0" smtClean="0"/>
              <a:t>Rogi Kalyan Samities</a:t>
            </a:r>
          </a:p>
          <a:p>
            <a:pPr lvl="1">
              <a:spcBef>
                <a:spcPts val="0"/>
              </a:spcBef>
              <a:spcAft>
                <a:spcPts val="600"/>
              </a:spcAft>
            </a:pPr>
            <a:r>
              <a:rPr lang="en-US" dirty="0" smtClean="0"/>
              <a:t>Public-private partnerships (PPP)</a:t>
            </a:r>
            <a:endParaRPr lang="en-US" dirty="0"/>
          </a:p>
        </p:txBody>
      </p:sp>
      <p:sp>
        <p:nvSpPr>
          <p:cNvPr id="3" name="Title 2"/>
          <p:cNvSpPr>
            <a:spLocks noGrp="1"/>
          </p:cNvSpPr>
          <p:nvPr>
            <p:ph type="title"/>
          </p:nvPr>
        </p:nvSpPr>
        <p:spPr/>
        <p:txBody>
          <a:bodyPr/>
          <a:lstStyle/>
          <a:p>
            <a:pPr algn="ctr"/>
            <a:r>
              <a:rPr lang="en-US" dirty="0" smtClean="0"/>
              <a:t>Strategies under NRHM	</a:t>
            </a:r>
            <a:endParaRPr lang="en-US" dirty="0"/>
          </a:p>
        </p:txBody>
      </p:sp>
    </p:spTree>
    <p:extLst>
      <p:ext uri="{BB962C8B-B14F-4D97-AF65-F5344CB8AC3E}">
        <p14:creationId xmlns:p14="http://schemas.microsoft.com/office/powerpoint/2010/main" val="11646690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833938"/>
          </a:xfrm>
        </p:spPr>
        <p:txBody>
          <a:bodyPr>
            <a:normAutofit/>
          </a:bodyPr>
          <a:lstStyle/>
          <a:p>
            <a:pPr marL="44450" indent="0" eaLnBrk="1" hangingPunct="1">
              <a:lnSpc>
                <a:spcPct val="110000"/>
              </a:lnSpc>
              <a:spcBef>
                <a:spcPts val="0"/>
              </a:spcBef>
              <a:spcAft>
                <a:spcPts val="600"/>
              </a:spcAft>
              <a:buNone/>
              <a:defRPr/>
            </a:pPr>
            <a:r>
              <a:rPr lang="en-US" dirty="0" smtClean="0">
                <a:latin typeface="+mn-lt"/>
              </a:rPr>
              <a:t>1</a:t>
            </a:r>
            <a:r>
              <a:rPr lang="en-US" b="1" dirty="0" smtClean="0">
                <a:latin typeface="+mn-lt"/>
              </a:rPr>
              <a:t>. </a:t>
            </a:r>
            <a:r>
              <a:rPr lang="en-US" dirty="0" smtClean="0">
                <a:latin typeface="+mn-lt"/>
              </a:rPr>
              <a:t>Skilled birth attendants (SBAs)</a:t>
            </a:r>
          </a:p>
          <a:p>
            <a:pPr lvl="1" eaLnBrk="1" hangingPunct="1">
              <a:spcBef>
                <a:spcPts val="0"/>
              </a:spcBef>
              <a:spcAft>
                <a:spcPts val="600"/>
              </a:spcAft>
              <a:defRPr/>
            </a:pPr>
            <a:r>
              <a:rPr lang="en-US" dirty="0">
                <a:latin typeface="+mn-lt"/>
              </a:rPr>
              <a:t>Doctors, nurses, ANMs, LHVs, if trained in and proficient in midwifery, are SBAs</a:t>
            </a:r>
          </a:p>
          <a:p>
            <a:pPr lvl="1" eaLnBrk="1" hangingPunct="1">
              <a:spcBef>
                <a:spcPts val="0"/>
              </a:spcBef>
              <a:spcAft>
                <a:spcPts val="600"/>
              </a:spcAft>
              <a:defRPr/>
            </a:pPr>
            <a:r>
              <a:rPr lang="en-US" dirty="0">
                <a:latin typeface="+mn-lt"/>
              </a:rPr>
              <a:t>Trained TBA is not an SBA</a:t>
            </a:r>
          </a:p>
          <a:p>
            <a:pPr lvl="1" eaLnBrk="1" hangingPunct="1">
              <a:spcBef>
                <a:spcPts val="0"/>
              </a:spcBef>
              <a:spcAft>
                <a:spcPts val="1800"/>
              </a:spcAft>
              <a:defRPr/>
            </a:pPr>
            <a:r>
              <a:rPr lang="en-US" dirty="0">
                <a:latin typeface="+mn-lt"/>
              </a:rPr>
              <a:t>Most </a:t>
            </a:r>
            <a:r>
              <a:rPr lang="en-US" dirty="0" smtClean="0">
                <a:latin typeface="+mn-lt"/>
              </a:rPr>
              <a:t>SBAs </a:t>
            </a:r>
            <a:r>
              <a:rPr lang="en-US" dirty="0">
                <a:latin typeface="+mn-lt"/>
              </a:rPr>
              <a:t>in India are located in </a:t>
            </a:r>
            <a:r>
              <a:rPr lang="en-US" dirty="0" smtClean="0">
                <a:latin typeface="+mn-lt"/>
              </a:rPr>
              <a:t>institutions</a:t>
            </a:r>
            <a:endParaRPr lang="en-US" dirty="0" smtClean="0">
              <a:latin typeface="+mn-lt"/>
            </a:endParaRPr>
          </a:p>
          <a:p>
            <a:pPr eaLnBrk="1" hangingPunct="1">
              <a:lnSpc>
                <a:spcPct val="90000"/>
              </a:lnSpc>
              <a:spcBef>
                <a:spcPts val="0"/>
              </a:spcBef>
              <a:spcAft>
                <a:spcPts val="1800"/>
              </a:spcAft>
              <a:buFont typeface="Wingdings" pitchFamily="2" charset="2"/>
              <a:buNone/>
              <a:defRPr/>
            </a:pPr>
            <a:r>
              <a:rPr lang="en-US" dirty="0" smtClean="0">
                <a:latin typeface="+mn-lt"/>
              </a:rPr>
              <a:t>Hence</a:t>
            </a:r>
            <a:r>
              <a:rPr lang="en-US" dirty="0">
                <a:latin typeface="+mn-lt"/>
              </a:rPr>
              <a:t>, policy to promote institution deliveries</a:t>
            </a:r>
            <a:r>
              <a:rPr lang="en-US" dirty="0" smtClean="0">
                <a:latin typeface="+mn-lt"/>
              </a:rPr>
              <a:t>.</a:t>
            </a:r>
            <a:endParaRPr lang="en-US" dirty="0" smtClean="0">
              <a:latin typeface="+mn-lt"/>
            </a:endParaRPr>
          </a:p>
          <a:p>
            <a:pPr marL="63500" indent="-19050" eaLnBrk="1" hangingPunct="1">
              <a:lnSpc>
                <a:spcPct val="90000"/>
              </a:lnSpc>
              <a:spcBef>
                <a:spcPts val="0"/>
              </a:spcBef>
              <a:spcAft>
                <a:spcPts val="600"/>
              </a:spcAft>
              <a:buFont typeface="Wingdings" pitchFamily="2" charset="2"/>
              <a:buNone/>
              <a:defRPr/>
            </a:pPr>
            <a:r>
              <a:rPr lang="en-US" dirty="0" smtClean="0">
                <a:latin typeface="+mn-lt"/>
              </a:rPr>
              <a:t>2. Essential obstetric care</a:t>
            </a:r>
          </a:p>
          <a:p>
            <a:pPr lvl="1" eaLnBrk="1" hangingPunct="1">
              <a:lnSpc>
                <a:spcPct val="90000"/>
              </a:lnSpc>
              <a:spcBef>
                <a:spcPts val="0"/>
              </a:spcBef>
              <a:spcAft>
                <a:spcPts val="600"/>
              </a:spcAft>
              <a:defRPr/>
            </a:pPr>
            <a:r>
              <a:rPr lang="en-US" dirty="0" smtClean="0">
                <a:latin typeface="+mn-lt"/>
              </a:rPr>
              <a:t>Early registration (12–16 weeks)</a:t>
            </a:r>
            <a:r>
              <a:rPr lang="en-US" b="1" dirty="0">
                <a:latin typeface="+mn-lt"/>
              </a:rPr>
              <a:t>	</a:t>
            </a:r>
            <a:endParaRPr lang="en-US" b="1" dirty="0" smtClean="0">
              <a:latin typeface="+mn-lt"/>
            </a:endParaRPr>
          </a:p>
          <a:p>
            <a:pPr lvl="1" eaLnBrk="1" hangingPunct="1">
              <a:lnSpc>
                <a:spcPct val="90000"/>
              </a:lnSpc>
              <a:spcBef>
                <a:spcPts val="0"/>
              </a:spcBef>
              <a:spcAft>
                <a:spcPts val="600"/>
              </a:spcAft>
              <a:defRPr/>
            </a:pPr>
            <a:r>
              <a:rPr lang="en-US" dirty="0" smtClean="0">
                <a:latin typeface="+mn-lt"/>
              </a:rPr>
              <a:t>3 antenatal check-ups</a:t>
            </a:r>
          </a:p>
          <a:p>
            <a:pPr lvl="1" eaLnBrk="1" hangingPunct="1">
              <a:lnSpc>
                <a:spcPct val="90000"/>
              </a:lnSpc>
              <a:spcBef>
                <a:spcPts val="0"/>
              </a:spcBef>
              <a:spcAft>
                <a:spcPts val="600"/>
              </a:spcAft>
              <a:defRPr/>
            </a:pPr>
            <a:r>
              <a:rPr lang="en-US" dirty="0" smtClean="0">
                <a:latin typeface="+mn-lt"/>
              </a:rPr>
              <a:t>Prevention and treatment of anaemia</a:t>
            </a:r>
          </a:p>
          <a:p>
            <a:pPr lvl="1" eaLnBrk="1" hangingPunct="1">
              <a:lnSpc>
                <a:spcPct val="90000"/>
              </a:lnSpc>
              <a:spcBef>
                <a:spcPts val="0"/>
              </a:spcBef>
              <a:spcAft>
                <a:spcPts val="600"/>
              </a:spcAft>
              <a:defRPr/>
            </a:pPr>
            <a:r>
              <a:rPr lang="en-US" dirty="0" smtClean="0">
                <a:latin typeface="+mn-lt"/>
              </a:rPr>
              <a:t>institutional/safe delivery</a:t>
            </a:r>
          </a:p>
          <a:p>
            <a:pPr lvl="1" eaLnBrk="1" hangingPunct="1">
              <a:lnSpc>
                <a:spcPct val="90000"/>
              </a:lnSpc>
              <a:spcBef>
                <a:spcPts val="0"/>
              </a:spcBef>
              <a:spcAft>
                <a:spcPts val="600"/>
              </a:spcAft>
              <a:defRPr/>
            </a:pPr>
            <a:r>
              <a:rPr lang="en-US" dirty="0" smtClean="0">
                <a:latin typeface="+mn-lt"/>
              </a:rPr>
              <a:t>Postnatal check-up</a:t>
            </a:r>
            <a:endParaRPr lang="en-GB" dirty="0">
              <a:latin typeface="+mn-lt"/>
            </a:endParaRPr>
          </a:p>
          <a:p>
            <a:endParaRPr lang="en-US" dirty="0"/>
          </a:p>
        </p:txBody>
      </p:sp>
      <p:sp>
        <p:nvSpPr>
          <p:cNvPr id="3" name="Title 2"/>
          <p:cNvSpPr>
            <a:spLocks noGrp="1"/>
          </p:cNvSpPr>
          <p:nvPr>
            <p:ph type="title"/>
          </p:nvPr>
        </p:nvSpPr>
        <p:spPr/>
        <p:txBody>
          <a:bodyPr/>
          <a:lstStyle/>
          <a:p>
            <a:pPr algn="ctr"/>
            <a:r>
              <a:rPr lang="en-US" dirty="0" smtClean="0"/>
              <a:t>What saves mothers’ lives?</a:t>
            </a:r>
            <a:endParaRPr lang="en-US" dirty="0"/>
          </a:p>
        </p:txBody>
      </p:sp>
    </p:spTree>
    <p:extLst>
      <p:ext uri="{BB962C8B-B14F-4D97-AF65-F5344CB8AC3E}">
        <p14:creationId xmlns:p14="http://schemas.microsoft.com/office/powerpoint/2010/main" val="9900969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81000" y="1752600"/>
            <a:ext cx="8382000" cy="4407408"/>
          </a:xfrm>
        </p:spPr>
        <p:txBody>
          <a:bodyPr>
            <a:normAutofit/>
          </a:bodyPr>
          <a:lstStyle/>
          <a:p>
            <a:pPr marL="44450" indent="0" eaLnBrk="1" hangingPunct="1">
              <a:spcBef>
                <a:spcPts val="0"/>
              </a:spcBef>
              <a:spcAft>
                <a:spcPts val="600"/>
              </a:spcAft>
              <a:buNone/>
              <a:defRPr/>
            </a:pPr>
            <a:r>
              <a:rPr lang="en-US" sz="2000" dirty="0" smtClean="0">
                <a:latin typeface="+mn-lt"/>
              </a:rPr>
              <a:t>3</a:t>
            </a:r>
            <a:r>
              <a:rPr lang="en-US" sz="2000" b="1" dirty="0" smtClean="0">
                <a:latin typeface="+mn-lt"/>
              </a:rPr>
              <a:t>. </a:t>
            </a:r>
            <a:r>
              <a:rPr lang="en-US" sz="2000" dirty="0" smtClean="0">
                <a:latin typeface="+mn-lt"/>
              </a:rPr>
              <a:t>Good ANC coverage and quality of ANC</a:t>
            </a:r>
          </a:p>
          <a:p>
            <a:pPr lvl="1" eaLnBrk="1" hangingPunct="1">
              <a:spcBef>
                <a:spcPts val="0"/>
              </a:spcBef>
              <a:spcAft>
                <a:spcPts val="600"/>
              </a:spcAft>
              <a:defRPr/>
            </a:pPr>
            <a:r>
              <a:rPr lang="en-US" sz="1800" dirty="0" smtClean="0"/>
              <a:t>Fixed-day </a:t>
            </a:r>
            <a:r>
              <a:rPr lang="en-US" sz="1800" dirty="0"/>
              <a:t>ANC clinics in community (with help of TBAs, AWWs, </a:t>
            </a:r>
            <a:r>
              <a:rPr lang="en-US" sz="1800" dirty="0" smtClean="0"/>
              <a:t>LHVs) </a:t>
            </a:r>
            <a:r>
              <a:rPr lang="en-US" sz="1800" dirty="0"/>
              <a:t>and at all facilities </a:t>
            </a:r>
          </a:p>
          <a:p>
            <a:pPr lvl="1" eaLnBrk="1" hangingPunct="1">
              <a:lnSpc>
                <a:spcPct val="90000"/>
              </a:lnSpc>
              <a:spcBef>
                <a:spcPts val="0"/>
              </a:spcBef>
              <a:spcAft>
                <a:spcPts val="600"/>
              </a:spcAft>
              <a:defRPr/>
            </a:pPr>
            <a:r>
              <a:rPr lang="en-US" sz="1800" dirty="0"/>
              <a:t>Special efforts to reach the poor, those living far away, adolescents, first pregnancies (ANMs, AWWs, </a:t>
            </a:r>
            <a:r>
              <a:rPr lang="en-US" sz="1800" dirty="0" smtClean="0"/>
              <a:t>LHVs</a:t>
            </a:r>
            <a:r>
              <a:rPr lang="en-US" sz="1800" dirty="0"/>
              <a:t>)</a:t>
            </a:r>
          </a:p>
          <a:p>
            <a:pPr lvl="1" eaLnBrk="1" hangingPunct="1">
              <a:lnSpc>
                <a:spcPct val="90000"/>
              </a:lnSpc>
              <a:spcBef>
                <a:spcPts val="0"/>
              </a:spcBef>
              <a:spcAft>
                <a:spcPts val="1800"/>
              </a:spcAft>
              <a:defRPr/>
            </a:pPr>
            <a:r>
              <a:rPr lang="en-US" sz="1800" dirty="0" smtClean="0"/>
              <a:t>Improved </a:t>
            </a:r>
            <a:r>
              <a:rPr lang="en-US" sz="1800" dirty="0"/>
              <a:t>quality of care by training and community support </a:t>
            </a:r>
            <a:endParaRPr lang="en-US" sz="1800" dirty="0" smtClean="0"/>
          </a:p>
          <a:p>
            <a:pPr marL="44450" indent="0" eaLnBrk="1" hangingPunct="1">
              <a:lnSpc>
                <a:spcPct val="90000"/>
              </a:lnSpc>
              <a:spcBef>
                <a:spcPts val="0"/>
              </a:spcBef>
              <a:spcAft>
                <a:spcPts val="600"/>
              </a:spcAft>
              <a:buNone/>
              <a:defRPr/>
            </a:pPr>
            <a:r>
              <a:rPr lang="en-US" sz="2000" dirty="0" smtClean="0"/>
              <a:t>4</a:t>
            </a:r>
            <a:r>
              <a:rPr lang="en-US" sz="2000" b="1" dirty="0" smtClean="0"/>
              <a:t>. </a:t>
            </a:r>
            <a:r>
              <a:rPr lang="en-US" sz="2000" dirty="0" smtClean="0"/>
              <a:t>Postpartum care</a:t>
            </a:r>
          </a:p>
          <a:p>
            <a:pPr lvl="1" eaLnBrk="1" hangingPunct="1">
              <a:spcBef>
                <a:spcPts val="0"/>
              </a:spcBef>
              <a:spcAft>
                <a:spcPts val="600"/>
              </a:spcAft>
              <a:defRPr/>
            </a:pPr>
            <a:r>
              <a:rPr lang="en-US" sz="1800" dirty="0"/>
              <a:t>Ensure </a:t>
            </a:r>
            <a:r>
              <a:rPr lang="en-US" sz="1800" dirty="0" smtClean="0"/>
              <a:t>postpartum home visits </a:t>
            </a:r>
            <a:r>
              <a:rPr lang="en-US" sz="1800" dirty="0"/>
              <a:t>by AWW and </a:t>
            </a:r>
            <a:r>
              <a:rPr lang="en-US" sz="1800" dirty="0" smtClean="0"/>
              <a:t>ASHA </a:t>
            </a:r>
          </a:p>
          <a:p>
            <a:pPr lvl="1" eaLnBrk="1" hangingPunct="1">
              <a:spcBef>
                <a:spcPts val="0"/>
              </a:spcBef>
              <a:spcAft>
                <a:spcPts val="600"/>
              </a:spcAft>
              <a:defRPr/>
            </a:pPr>
            <a:r>
              <a:rPr lang="en-US" sz="1800" dirty="0" smtClean="0"/>
              <a:t>Build skills </a:t>
            </a:r>
            <a:r>
              <a:rPr lang="en-US" sz="1800" dirty="0"/>
              <a:t>to </a:t>
            </a:r>
            <a:r>
              <a:rPr lang="en-US" sz="1800" dirty="0" smtClean="0"/>
              <a:t>provide counselling on newborn care</a:t>
            </a:r>
            <a:endParaRPr lang="en-US" sz="1800" dirty="0"/>
          </a:p>
          <a:p>
            <a:pPr lvl="1" eaLnBrk="1" hangingPunct="1">
              <a:spcBef>
                <a:spcPts val="0"/>
              </a:spcBef>
              <a:spcAft>
                <a:spcPts val="600"/>
              </a:spcAft>
              <a:defRPr/>
            </a:pPr>
            <a:r>
              <a:rPr lang="en-US" sz="1800" dirty="0"/>
              <a:t>Longer </a:t>
            </a:r>
            <a:r>
              <a:rPr lang="en-US" sz="1800" dirty="0" smtClean="0"/>
              <a:t>postpartum―hospitalisation </a:t>
            </a:r>
            <a:r>
              <a:rPr lang="en-US" sz="1800" dirty="0"/>
              <a:t>for </a:t>
            </a:r>
            <a:r>
              <a:rPr lang="en-US" sz="1800" dirty="0" smtClean="0"/>
              <a:t>delivery</a:t>
            </a:r>
            <a:endParaRPr lang="en-US" sz="1800" dirty="0"/>
          </a:p>
          <a:p>
            <a:pPr lvl="1" eaLnBrk="1" hangingPunct="1">
              <a:spcBef>
                <a:spcPts val="0"/>
              </a:spcBef>
              <a:spcAft>
                <a:spcPts val="600"/>
              </a:spcAft>
              <a:defRPr/>
            </a:pPr>
            <a:r>
              <a:rPr lang="en-US" sz="1800" dirty="0"/>
              <a:t>Link to IMNCI for better </a:t>
            </a:r>
            <a:r>
              <a:rPr lang="en-US" sz="1800" dirty="0" smtClean="0"/>
              <a:t>newborn </a:t>
            </a:r>
            <a:r>
              <a:rPr lang="en-US" sz="1800" dirty="0"/>
              <a:t>care by ANM, </a:t>
            </a:r>
            <a:r>
              <a:rPr lang="en-US" sz="1800" dirty="0" smtClean="0"/>
              <a:t>AWW, </a:t>
            </a:r>
            <a:r>
              <a:rPr lang="en-US" sz="1800" dirty="0"/>
              <a:t>and ASHA </a:t>
            </a:r>
          </a:p>
          <a:p>
            <a:pPr eaLnBrk="1" hangingPunct="1">
              <a:lnSpc>
                <a:spcPct val="90000"/>
              </a:lnSpc>
              <a:defRPr/>
            </a:pPr>
            <a:endParaRPr lang="en-US" dirty="0"/>
          </a:p>
          <a:p>
            <a:pPr eaLnBrk="1" hangingPunct="1">
              <a:buFont typeface="Wingdings" pitchFamily="2" charset="2"/>
              <a:buNone/>
              <a:defRPr/>
            </a:pPr>
            <a:endParaRPr lang="en-US" b="1" dirty="0">
              <a:latin typeface="+mn-lt"/>
            </a:endParaRPr>
          </a:p>
          <a:p>
            <a:pPr marL="44450" indent="0">
              <a:buNone/>
            </a:pPr>
            <a:endParaRPr lang="en-US" dirty="0"/>
          </a:p>
        </p:txBody>
      </p:sp>
      <p:sp>
        <p:nvSpPr>
          <p:cNvPr id="4" name="Title 3"/>
          <p:cNvSpPr>
            <a:spLocks noGrp="1"/>
          </p:cNvSpPr>
          <p:nvPr>
            <p:ph type="title"/>
          </p:nvPr>
        </p:nvSpPr>
        <p:spPr/>
        <p:txBody>
          <a:bodyPr/>
          <a:lstStyle/>
          <a:p>
            <a:pPr algn="ctr"/>
            <a:r>
              <a:rPr lang="en-US" dirty="0"/>
              <a:t>What </a:t>
            </a:r>
            <a:r>
              <a:rPr lang="en-US" dirty="0" smtClean="0"/>
              <a:t>saves mothers’ </a:t>
            </a:r>
            <a:r>
              <a:rPr lang="en-US" dirty="0"/>
              <a:t>lives?</a:t>
            </a:r>
            <a:endParaRPr lang="en-US" dirty="0">
              <a:latin typeface="+mj-lt"/>
            </a:endParaRPr>
          </a:p>
        </p:txBody>
      </p:sp>
    </p:spTree>
    <p:extLst>
      <p:ext uri="{BB962C8B-B14F-4D97-AF65-F5344CB8AC3E}">
        <p14:creationId xmlns:p14="http://schemas.microsoft.com/office/powerpoint/2010/main" val="271028896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7.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8.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Grid</Template>
  <TotalTime>1105</TotalTime>
  <Words>1306</Words>
  <Application>Microsoft Office PowerPoint</Application>
  <PresentationFormat>On-screen Show (4:3)</PresentationFormat>
  <Paragraphs>178</Paragraphs>
  <Slides>19</Slides>
  <Notes>13</Notes>
  <HiddenSlides>0</HiddenSlides>
  <MMClips>0</MMClips>
  <ScaleCrop>false</ScaleCrop>
  <HeadingPairs>
    <vt:vector size="4" baseType="variant">
      <vt:variant>
        <vt:lpstr>Theme</vt:lpstr>
      </vt:variant>
      <vt:variant>
        <vt:i4>9</vt:i4>
      </vt:variant>
      <vt:variant>
        <vt:lpstr>Slide Titles</vt:lpstr>
      </vt:variant>
      <vt:variant>
        <vt:i4>19</vt:i4>
      </vt:variant>
    </vt:vector>
  </HeadingPairs>
  <TitlesOfParts>
    <vt:vector size="28" baseType="lpstr">
      <vt:lpstr>Grid 1</vt:lpstr>
      <vt:lpstr>2_Custom Design</vt:lpstr>
      <vt:lpstr>1_Custom Design</vt:lpstr>
      <vt:lpstr>Custom Design</vt:lpstr>
      <vt:lpstr>Grid 2</vt:lpstr>
      <vt:lpstr>Grid 3</vt:lpstr>
      <vt:lpstr>Grid 4</vt:lpstr>
      <vt:lpstr>Grid 5</vt:lpstr>
      <vt:lpstr>Grid 6</vt:lpstr>
      <vt:lpstr> Maternal Health Issues and Strategic Directions </vt:lpstr>
      <vt:lpstr>Magnitude of the problem nationally</vt:lpstr>
      <vt:lpstr>Status of maternal health in Uttarakhand</vt:lpstr>
      <vt:lpstr>Issues and factors leading to maternal deaths  </vt:lpstr>
      <vt:lpstr>Clinical factors for maternal deaths</vt:lpstr>
      <vt:lpstr>Key strategies for maternal health—RCH-II</vt:lpstr>
      <vt:lpstr>Strategies under NRHM </vt:lpstr>
      <vt:lpstr>What saves mothers’ lives?</vt:lpstr>
      <vt:lpstr>What saves mothers’ lives?</vt:lpstr>
      <vt:lpstr>What saves mothers’ lives?</vt:lpstr>
      <vt:lpstr>Emergency obstetric care (EmOC)</vt:lpstr>
      <vt:lpstr>Promising practices </vt:lpstr>
      <vt:lpstr>Promotion of institutional delivery</vt:lpstr>
      <vt:lpstr>Referral transport</vt:lpstr>
      <vt:lpstr>Multi-skilling—the promising HR route</vt:lpstr>
      <vt:lpstr>Enhancing accountability  for maternal deaths</vt:lpstr>
      <vt:lpstr>While doing district plans, consider following questions</vt:lpstr>
      <vt:lpstr>Checklist for the district plan</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168</cp:revision>
  <cp:lastPrinted>2011-12-02T08:33:47Z</cp:lastPrinted>
  <dcterms:created xsi:type="dcterms:W3CDTF">2011-02-01T16:22:15Z</dcterms:created>
  <dcterms:modified xsi:type="dcterms:W3CDTF">2012-02-02T19:44:39Z</dcterms:modified>
</cp:coreProperties>
</file>