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2.xml" ContentType="application/vnd.openxmlformats-officedocument.presentationml.comments+xml"/>
  <Override PartName="/ppt/notesSlides/notesSlide8.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Lst>
  <p:notesMasterIdLst>
    <p:notesMasterId r:id="rId29"/>
  </p:notesMasterIdLst>
  <p:handoutMasterIdLst>
    <p:handoutMasterId r:id="rId30"/>
  </p:handoutMasterIdLst>
  <p:sldIdLst>
    <p:sldId id="256" r:id="rId7"/>
    <p:sldId id="322" r:id="rId8"/>
    <p:sldId id="321" r:id="rId9"/>
    <p:sldId id="323" r:id="rId10"/>
    <p:sldId id="324" r:id="rId11"/>
    <p:sldId id="325" r:id="rId12"/>
    <p:sldId id="279" r:id="rId13"/>
    <p:sldId id="257" r:id="rId14"/>
    <p:sldId id="258" r:id="rId15"/>
    <p:sldId id="284" r:id="rId16"/>
    <p:sldId id="305" r:id="rId17"/>
    <p:sldId id="310" r:id="rId18"/>
    <p:sldId id="326" r:id="rId19"/>
    <p:sldId id="327" r:id="rId20"/>
    <p:sldId id="307" r:id="rId21"/>
    <p:sldId id="306" r:id="rId22"/>
    <p:sldId id="304" r:id="rId23"/>
    <p:sldId id="303" r:id="rId24"/>
    <p:sldId id="302" r:id="rId25"/>
    <p:sldId id="316" r:id="rId26"/>
    <p:sldId id="315" r:id="rId27"/>
    <p:sldId id="271" r:id="rId28"/>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inny Gordon" initials="GG"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5348" autoAdjust="0"/>
  </p:normalViewPr>
  <p:slideViewPr>
    <p:cSldViewPr>
      <p:cViewPr>
        <p:scale>
          <a:sx n="80" d="100"/>
          <a:sy n="80" d="100"/>
        </p:scale>
        <p:origin x="-1794" y="-32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a:pPr>
            <a:r>
              <a:rPr lang="en-US" sz="2000" b="0" dirty="0"/>
              <a:t>Overall sex ratio (Census 2011)</a:t>
            </a:r>
          </a:p>
        </c:rich>
      </c:tx>
      <c:layout/>
      <c:overlay val="0"/>
    </c:title>
    <c:autoTitleDeleted val="0"/>
    <c:view3D>
      <c:rotX val="15"/>
      <c:rotY val="20"/>
      <c:rAngAx val="1"/>
    </c:view3D>
    <c:floor>
      <c:thickness val="0"/>
    </c:floor>
    <c:sideWall>
      <c:thickness val="0"/>
    </c:sideWall>
    <c:backWall>
      <c:thickness val="0"/>
    </c:backWall>
    <c:plotArea>
      <c:layout>
        <c:manualLayout>
          <c:layoutTarget val="inner"/>
          <c:xMode val="edge"/>
          <c:yMode val="edge"/>
          <c:x val="9.7664494524391354E-2"/>
          <c:y val="0.13092752518838371"/>
          <c:w val="0.9023355054756087"/>
          <c:h val="0.78415311997290671"/>
        </c:manualLayout>
      </c:layout>
      <c:bar3DChart>
        <c:barDir val="col"/>
        <c:grouping val="clustered"/>
        <c:varyColors val="0"/>
        <c:ser>
          <c:idx val="0"/>
          <c:order val="0"/>
          <c:tx>
            <c:strRef>
              <c:f>'Sex ratio'!$A$4</c:f>
              <c:strCache>
                <c:ptCount val="1"/>
                <c:pt idx="0">
                  <c:v>Sex Ratio (Census 2011)</c:v>
                </c:pt>
              </c:strCache>
            </c:strRef>
          </c:tx>
          <c:sp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c:spPr>
          <c:invertIfNegative val="0"/>
          <c:dPt>
            <c:idx val="0"/>
            <c:invertIfNegative val="0"/>
            <c:bubble3D val="0"/>
            <c:spPr>
              <a:solidFill>
                <a:schemeClr val="accent3"/>
              </a:solidFill>
            </c:spPr>
          </c:dPt>
          <c:dLbls>
            <c:dLbl>
              <c:idx val="0"/>
              <c:layout>
                <c:manualLayout>
                  <c:x val="1.966065082572643E-2"/>
                  <c:y val="-2.7873380746761493E-2"/>
                </c:manualLayout>
              </c:layout>
              <c:showLegendKey val="0"/>
              <c:showVal val="1"/>
              <c:showCatName val="0"/>
              <c:showSerName val="0"/>
              <c:showPercent val="0"/>
              <c:showBubbleSize val="0"/>
            </c:dLbl>
            <c:dLbl>
              <c:idx val="1"/>
              <c:layout>
                <c:manualLayout>
                  <c:x val="1.5965670220425988E-2"/>
                  <c:y val="-2.305477944289222E-2"/>
                </c:manualLayout>
              </c:layout>
              <c:showLegendKey val="0"/>
              <c:showVal val="1"/>
              <c:showCatName val="0"/>
              <c:showSerName val="0"/>
              <c:showPercent val="0"/>
              <c:showBubbleSize val="0"/>
            </c:dLbl>
            <c:dLbl>
              <c:idx val="2"/>
              <c:layout>
                <c:manualLayout>
                  <c:x val="1.7182077903978816E-2"/>
                  <c:y val="-2.4216831766996866E-2"/>
                </c:manualLayout>
              </c:layout>
              <c:tx>
                <c:rich>
                  <a:bodyPr/>
                  <a:lstStyle/>
                  <a:p>
                    <a:r>
                      <a:rPr lang="en-US" dirty="0" smtClean="0"/>
                      <a:t>1,078</a:t>
                    </a:r>
                    <a:endParaRPr lang="en-US" dirty="0"/>
                  </a:p>
                </c:rich>
              </c:tx>
              <c:showLegendKey val="0"/>
              <c:showVal val="1"/>
              <c:showCatName val="0"/>
              <c:showSerName val="0"/>
              <c:showPercent val="0"/>
              <c:showBubbleSize val="0"/>
            </c:dLbl>
            <c:dLbl>
              <c:idx val="3"/>
              <c:layout>
                <c:manualLayout>
                  <c:x val="2.2123893805309734E-2"/>
                  <c:y val="-2.7098679197358394E-2"/>
                </c:manualLayout>
              </c:layout>
              <c:tx>
                <c:rich>
                  <a:bodyPr/>
                  <a:lstStyle/>
                  <a:p>
                    <a:r>
                      <a:rPr lang="en-US" dirty="0" smtClean="0"/>
                      <a:t>1,103</a:t>
                    </a:r>
                    <a:endParaRPr lang="en-US" dirty="0"/>
                  </a:p>
                </c:rich>
              </c:tx>
              <c:showLegendKey val="0"/>
              <c:showVal val="1"/>
              <c:showCatName val="0"/>
              <c:showSerName val="0"/>
              <c:showPercent val="0"/>
              <c:showBubbleSize val="0"/>
            </c:dLbl>
            <c:dLbl>
              <c:idx val="4"/>
              <c:layout>
                <c:manualLayout>
                  <c:x val="1.9143613685457458E-2"/>
                  <c:y val="-1.9034163068326136E-2"/>
                </c:manualLayout>
              </c:layout>
              <c:showLegendKey val="0"/>
              <c:showVal val="1"/>
              <c:showCatName val="0"/>
              <c:showSerName val="0"/>
              <c:showPercent val="0"/>
              <c:showBubbleSize val="0"/>
            </c:dLbl>
            <c:txPr>
              <a:bodyPr/>
              <a:lstStyle/>
              <a:p>
                <a:pPr>
                  <a:defRPr sz="1800"/>
                </a:pPr>
                <a:endParaRPr lang="en-US"/>
              </a:p>
            </c:txPr>
            <c:showLegendKey val="0"/>
            <c:showVal val="1"/>
            <c:showCatName val="0"/>
            <c:showSerName val="0"/>
            <c:showPercent val="0"/>
            <c:showBubbleSize val="0"/>
            <c:showLeaderLines val="0"/>
          </c:dLbls>
          <c:cat>
            <c:strRef>
              <c:f>'Sex ratio'!$B$3:$F$3</c:f>
              <c:strCache>
                <c:ptCount val="5"/>
                <c:pt idx="0">
                  <c:v>Uttarakhand</c:v>
                </c:pt>
                <c:pt idx="1">
                  <c:v>Haridwar</c:v>
                </c:pt>
                <c:pt idx="2">
                  <c:v>Tehri</c:v>
                </c:pt>
                <c:pt idx="3">
                  <c:v>Pauri</c:v>
                </c:pt>
                <c:pt idx="4">
                  <c:v>Uttarkashi</c:v>
                </c:pt>
              </c:strCache>
            </c:strRef>
          </c:cat>
          <c:val>
            <c:numRef>
              <c:f>'Sex ratio'!$B$4:$F$4</c:f>
              <c:numCache>
                <c:formatCode>General</c:formatCode>
                <c:ptCount val="5"/>
                <c:pt idx="0">
                  <c:v>963</c:v>
                </c:pt>
                <c:pt idx="1">
                  <c:v>879</c:v>
                </c:pt>
                <c:pt idx="2">
                  <c:v>1078</c:v>
                </c:pt>
                <c:pt idx="3">
                  <c:v>1103</c:v>
                </c:pt>
                <c:pt idx="4">
                  <c:v>959</c:v>
                </c:pt>
              </c:numCache>
            </c:numRef>
          </c:val>
        </c:ser>
        <c:ser>
          <c:idx val="1"/>
          <c:order val="1"/>
          <c:tx>
            <c:strRef>
              <c:f>'Sex ratio'!$A$5</c:f>
              <c:strCache>
                <c:ptCount val="1"/>
              </c:strCache>
            </c:strRef>
          </c:tx>
          <c:invertIfNegative val="0"/>
          <c:cat>
            <c:strRef>
              <c:f>'Sex ratio'!$B$3:$F$3</c:f>
              <c:strCache>
                <c:ptCount val="5"/>
                <c:pt idx="0">
                  <c:v>Uttarakhand</c:v>
                </c:pt>
                <c:pt idx="1">
                  <c:v>Haridwar</c:v>
                </c:pt>
                <c:pt idx="2">
                  <c:v>Tehri</c:v>
                </c:pt>
                <c:pt idx="3">
                  <c:v>Pauri</c:v>
                </c:pt>
                <c:pt idx="4">
                  <c:v>Uttarkashi</c:v>
                </c:pt>
              </c:strCache>
            </c:strRef>
          </c:cat>
          <c:val>
            <c:numRef>
              <c:f>'Sex ratio'!$B$5:$F$5</c:f>
              <c:numCache>
                <c:formatCode>General</c:formatCode>
                <c:ptCount val="5"/>
              </c:numCache>
            </c:numRef>
          </c:val>
        </c:ser>
        <c:dLbls>
          <c:showLegendKey val="0"/>
          <c:showVal val="0"/>
          <c:showCatName val="0"/>
          <c:showSerName val="0"/>
          <c:showPercent val="0"/>
          <c:showBubbleSize val="0"/>
        </c:dLbls>
        <c:gapWidth val="85"/>
        <c:gapDepth val="53"/>
        <c:shape val="box"/>
        <c:axId val="32065792"/>
        <c:axId val="32096256"/>
        <c:axId val="0"/>
      </c:bar3DChart>
      <c:catAx>
        <c:axId val="32065792"/>
        <c:scaling>
          <c:orientation val="minMax"/>
        </c:scaling>
        <c:delete val="0"/>
        <c:axPos val="b"/>
        <c:majorTickMark val="none"/>
        <c:minorTickMark val="none"/>
        <c:tickLblPos val="nextTo"/>
        <c:txPr>
          <a:bodyPr/>
          <a:lstStyle/>
          <a:p>
            <a:pPr>
              <a:defRPr sz="1400" b="0"/>
            </a:pPr>
            <a:endParaRPr lang="en-US"/>
          </a:p>
        </c:txPr>
        <c:crossAx val="32096256"/>
        <c:crosses val="autoZero"/>
        <c:auto val="1"/>
        <c:lblAlgn val="ctr"/>
        <c:lblOffset val="100"/>
        <c:noMultiLvlLbl val="0"/>
      </c:catAx>
      <c:valAx>
        <c:axId val="32096256"/>
        <c:scaling>
          <c:orientation val="minMax"/>
          <c:max val="1200"/>
          <c:min val="800"/>
        </c:scaling>
        <c:delete val="0"/>
        <c:axPos val="l"/>
        <c:numFmt formatCode="General" sourceLinked="1"/>
        <c:majorTickMark val="out"/>
        <c:minorTickMark val="none"/>
        <c:tickLblPos val="nextTo"/>
        <c:txPr>
          <a:bodyPr/>
          <a:lstStyle/>
          <a:p>
            <a:pPr>
              <a:defRPr sz="1200" b="0"/>
            </a:pPr>
            <a:endParaRPr lang="en-US"/>
          </a:p>
        </c:txPr>
        <c:crossAx val="32065792"/>
        <c:crosses val="autoZero"/>
        <c:crossBetween val="between"/>
      </c:valAx>
    </c:plotArea>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a:pPr>
            <a:r>
              <a:rPr lang="en-US" sz="2000" b="0" dirty="0"/>
              <a:t>Child sex</a:t>
            </a:r>
            <a:r>
              <a:rPr lang="en-US" sz="2000" b="0" baseline="0" dirty="0"/>
              <a:t> ratios (</a:t>
            </a:r>
            <a:r>
              <a:rPr lang="en-US" sz="2000" b="0" dirty="0" smtClean="0"/>
              <a:t>0–6 </a:t>
            </a:r>
            <a:r>
              <a:rPr lang="en-US" sz="2000" b="0" dirty="0"/>
              <a:t>years)</a:t>
            </a:r>
          </a:p>
        </c:rich>
      </c:tx>
      <c:layout/>
      <c:overlay val="0"/>
    </c:title>
    <c:autoTitleDeleted val="0"/>
    <c:view3D>
      <c:rotX val="15"/>
      <c:rotY val="20"/>
      <c:rAngAx val="1"/>
    </c:view3D>
    <c:floor>
      <c:thickness val="0"/>
    </c:floor>
    <c:sideWall>
      <c:thickness val="0"/>
    </c:sideWall>
    <c:backWall>
      <c:thickness val="0"/>
    </c:backWall>
    <c:plotArea>
      <c:layout>
        <c:manualLayout>
          <c:layoutTarget val="inner"/>
          <c:xMode val="edge"/>
          <c:yMode val="edge"/>
          <c:x val="8.0522578908405681E-2"/>
          <c:y val="0.10554227624414327"/>
          <c:w val="0.7323156560558135"/>
          <c:h val="0.79908545621229499"/>
        </c:manualLayout>
      </c:layout>
      <c:bar3DChart>
        <c:barDir val="col"/>
        <c:grouping val="clustered"/>
        <c:varyColors val="0"/>
        <c:ser>
          <c:idx val="0"/>
          <c:order val="0"/>
          <c:tx>
            <c:strRef>
              <c:f>'Sex ratio comparison'!$B$2</c:f>
              <c:strCache>
                <c:ptCount val="1"/>
                <c:pt idx="0">
                  <c:v>Census 1991</c:v>
                </c:pt>
              </c:strCache>
            </c:strRef>
          </c:tx>
          <c:invertIfNegative val="0"/>
          <c:dLbls>
            <c:txPr>
              <a:bodyPr/>
              <a:lstStyle/>
              <a:p>
                <a:pPr>
                  <a:defRPr sz="1800"/>
                </a:pPr>
                <a:endParaRPr lang="en-US"/>
              </a:p>
            </c:txPr>
            <c:showLegendKey val="0"/>
            <c:showVal val="1"/>
            <c:showCatName val="0"/>
            <c:showSerName val="0"/>
            <c:showPercent val="0"/>
            <c:showBubbleSize val="0"/>
            <c:showLeaderLines val="0"/>
          </c:dLbls>
          <c:cat>
            <c:strRef>
              <c:f>'Sex ratio comparison'!$A$3:$A$7</c:f>
              <c:strCache>
                <c:ptCount val="5"/>
                <c:pt idx="0">
                  <c:v>Uttarakhand</c:v>
                </c:pt>
                <c:pt idx="1">
                  <c:v>Haridwar</c:v>
                </c:pt>
                <c:pt idx="2">
                  <c:v>Pauri</c:v>
                </c:pt>
                <c:pt idx="3">
                  <c:v>Tehri</c:v>
                </c:pt>
                <c:pt idx="4">
                  <c:v>Uttarkashi</c:v>
                </c:pt>
              </c:strCache>
            </c:strRef>
          </c:cat>
          <c:val>
            <c:numRef>
              <c:f>'Sex ratio comparison'!$B$3:$B$7</c:f>
              <c:numCache>
                <c:formatCode>General</c:formatCode>
                <c:ptCount val="5"/>
                <c:pt idx="0">
                  <c:v>949</c:v>
                </c:pt>
                <c:pt idx="1">
                  <c:v>908</c:v>
                </c:pt>
                <c:pt idx="2">
                  <c:v>984</c:v>
                </c:pt>
                <c:pt idx="3">
                  <c:v>970</c:v>
                </c:pt>
                <c:pt idx="4">
                  <c:v>957</c:v>
                </c:pt>
              </c:numCache>
            </c:numRef>
          </c:val>
        </c:ser>
        <c:ser>
          <c:idx val="1"/>
          <c:order val="1"/>
          <c:tx>
            <c:strRef>
              <c:f>'Sex ratio comparison'!$C$2</c:f>
              <c:strCache>
                <c:ptCount val="1"/>
                <c:pt idx="0">
                  <c:v>Census 2001</c:v>
                </c:pt>
              </c:strCache>
            </c:strRef>
          </c:tx>
          <c:spPr>
            <a:solidFill>
              <a:schemeClr val="accent3"/>
            </a:solidFill>
          </c:spPr>
          <c:invertIfNegative val="0"/>
          <c:dLbls>
            <c:dLbl>
              <c:idx val="0"/>
              <c:layout>
                <c:manualLayout>
                  <c:x val="2.5679758308157101E-2"/>
                  <c:y val="-1.4409221902017239E-2"/>
                </c:manualLayout>
              </c:layout>
              <c:showLegendKey val="0"/>
              <c:showVal val="1"/>
              <c:showCatName val="0"/>
              <c:showSerName val="0"/>
              <c:showPercent val="0"/>
              <c:showBubbleSize val="0"/>
            </c:dLbl>
            <c:dLbl>
              <c:idx val="1"/>
              <c:layout>
                <c:manualLayout>
                  <c:x val="1.9637462235649546E-2"/>
                  <c:y val="-8.6455331412103754E-3"/>
                </c:manualLayout>
              </c:layout>
              <c:showLegendKey val="0"/>
              <c:showVal val="1"/>
              <c:showCatName val="0"/>
              <c:showSerName val="0"/>
              <c:showPercent val="0"/>
              <c:showBubbleSize val="0"/>
            </c:dLbl>
            <c:dLbl>
              <c:idx val="2"/>
              <c:layout>
                <c:manualLayout>
                  <c:x val="1.5105740181268883E-2"/>
                  <c:y val="-1.1527377521613832E-2"/>
                </c:manualLayout>
              </c:layout>
              <c:showLegendKey val="0"/>
              <c:showVal val="1"/>
              <c:showCatName val="0"/>
              <c:showSerName val="0"/>
              <c:showPercent val="0"/>
              <c:showBubbleSize val="0"/>
            </c:dLbl>
            <c:dLbl>
              <c:idx val="3"/>
              <c:layout>
                <c:manualLayout>
                  <c:x val="1.9637462235649546E-2"/>
                  <c:y val="-5.763688760806916E-3"/>
                </c:manualLayout>
              </c:layout>
              <c:showLegendKey val="0"/>
              <c:showVal val="1"/>
              <c:showCatName val="0"/>
              <c:showSerName val="0"/>
              <c:showPercent val="0"/>
              <c:showBubbleSize val="0"/>
            </c:dLbl>
            <c:dLbl>
              <c:idx val="4"/>
              <c:layout>
                <c:manualLayout>
                  <c:x val="2.4169184290030211E-2"/>
                  <c:y val="-3.7463976945244955E-2"/>
                </c:manualLayout>
              </c:layout>
              <c:showLegendKey val="0"/>
              <c:showVal val="1"/>
              <c:showCatName val="0"/>
              <c:showSerName val="0"/>
              <c:showPercent val="0"/>
              <c:showBubbleSize val="0"/>
            </c:dLbl>
            <c:txPr>
              <a:bodyPr/>
              <a:lstStyle/>
              <a:p>
                <a:pPr>
                  <a:defRPr sz="1800"/>
                </a:pPr>
                <a:endParaRPr lang="en-US"/>
              </a:p>
            </c:txPr>
            <c:showLegendKey val="0"/>
            <c:showVal val="1"/>
            <c:showCatName val="0"/>
            <c:showSerName val="0"/>
            <c:showPercent val="0"/>
            <c:showBubbleSize val="0"/>
            <c:showLeaderLines val="0"/>
          </c:dLbls>
          <c:cat>
            <c:strRef>
              <c:f>'Sex ratio comparison'!$A$3:$A$7</c:f>
              <c:strCache>
                <c:ptCount val="5"/>
                <c:pt idx="0">
                  <c:v>Uttarakhand</c:v>
                </c:pt>
                <c:pt idx="1">
                  <c:v>Haridwar</c:v>
                </c:pt>
                <c:pt idx="2">
                  <c:v>Pauri</c:v>
                </c:pt>
                <c:pt idx="3">
                  <c:v>Tehri</c:v>
                </c:pt>
                <c:pt idx="4">
                  <c:v>Uttarkashi</c:v>
                </c:pt>
              </c:strCache>
            </c:strRef>
          </c:cat>
          <c:val>
            <c:numRef>
              <c:f>'Sex ratio comparison'!$C$3:$C$7</c:f>
              <c:numCache>
                <c:formatCode>General</c:formatCode>
                <c:ptCount val="5"/>
                <c:pt idx="0">
                  <c:v>906</c:v>
                </c:pt>
                <c:pt idx="1">
                  <c:v>862</c:v>
                </c:pt>
                <c:pt idx="2">
                  <c:v>930</c:v>
                </c:pt>
                <c:pt idx="3">
                  <c:v>927</c:v>
                </c:pt>
                <c:pt idx="4">
                  <c:v>942</c:v>
                </c:pt>
              </c:numCache>
            </c:numRef>
          </c:val>
        </c:ser>
        <c:ser>
          <c:idx val="2"/>
          <c:order val="2"/>
          <c:tx>
            <c:strRef>
              <c:f>'Sex ratio comparison'!$D$2</c:f>
              <c:strCache>
                <c:ptCount val="1"/>
              </c:strCache>
            </c:strRef>
          </c:tx>
          <c:invertIfNegative val="0"/>
          <c:cat>
            <c:strRef>
              <c:f>'Sex ratio comparison'!$A$3:$A$7</c:f>
              <c:strCache>
                <c:ptCount val="5"/>
                <c:pt idx="0">
                  <c:v>Uttarakhand</c:v>
                </c:pt>
                <c:pt idx="1">
                  <c:v>Haridwar</c:v>
                </c:pt>
                <c:pt idx="2">
                  <c:v>Pauri</c:v>
                </c:pt>
                <c:pt idx="3">
                  <c:v>Tehri</c:v>
                </c:pt>
                <c:pt idx="4">
                  <c:v>Uttarkashi</c:v>
                </c:pt>
              </c:strCache>
            </c:strRef>
          </c:cat>
          <c:val>
            <c:numRef>
              <c:f>'Sex ratio comparison'!$D$3:$D$7</c:f>
              <c:numCache>
                <c:formatCode>General</c:formatCode>
                <c:ptCount val="5"/>
              </c:numCache>
            </c:numRef>
          </c:val>
        </c:ser>
        <c:dLbls>
          <c:showLegendKey val="0"/>
          <c:showVal val="0"/>
          <c:showCatName val="0"/>
          <c:showSerName val="0"/>
          <c:showPercent val="0"/>
          <c:showBubbleSize val="0"/>
        </c:dLbls>
        <c:gapWidth val="150"/>
        <c:shape val="box"/>
        <c:axId val="32879744"/>
        <c:axId val="32881280"/>
        <c:axId val="0"/>
      </c:bar3DChart>
      <c:catAx>
        <c:axId val="32879744"/>
        <c:scaling>
          <c:orientation val="minMax"/>
        </c:scaling>
        <c:delete val="0"/>
        <c:axPos val="b"/>
        <c:majorTickMark val="none"/>
        <c:minorTickMark val="none"/>
        <c:tickLblPos val="nextTo"/>
        <c:txPr>
          <a:bodyPr/>
          <a:lstStyle/>
          <a:p>
            <a:pPr>
              <a:defRPr sz="1400"/>
            </a:pPr>
            <a:endParaRPr lang="en-US"/>
          </a:p>
        </c:txPr>
        <c:crossAx val="32881280"/>
        <c:crosses val="autoZero"/>
        <c:auto val="1"/>
        <c:lblAlgn val="ctr"/>
        <c:lblOffset val="100"/>
        <c:noMultiLvlLbl val="0"/>
      </c:catAx>
      <c:valAx>
        <c:axId val="32881280"/>
        <c:scaling>
          <c:orientation val="minMax"/>
        </c:scaling>
        <c:delete val="0"/>
        <c:axPos val="l"/>
        <c:majorGridlines/>
        <c:numFmt formatCode="General" sourceLinked="1"/>
        <c:majorTickMark val="out"/>
        <c:minorTickMark val="none"/>
        <c:tickLblPos val="nextTo"/>
        <c:txPr>
          <a:bodyPr/>
          <a:lstStyle/>
          <a:p>
            <a:pPr>
              <a:defRPr sz="1200"/>
            </a:pPr>
            <a:endParaRPr lang="en-US"/>
          </a:p>
        </c:txPr>
        <c:crossAx val="32879744"/>
        <c:crosses val="autoZero"/>
        <c:crossBetween val="between"/>
      </c:valAx>
    </c:plotArea>
    <c:legend>
      <c:legendPos val="r"/>
      <c:legendEntry>
        <c:idx val="2"/>
        <c:delete val="1"/>
      </c:legendEntry>
      <c:layout>
        <c:manualLayout>
          <c:xMode val="edge"/>
          <c:yMode val="edge"/>
          <c:x val="0.80429122641721063"/>
          <c:y val="0.16463695262084826"/>
          <c:w val="0.16579424366825943"/>
          <c:h val="0.11712683486234068"/>
        </c:manualLayout>
      </c:layout>
      <c:overlay val="0"/>
      <c:txPr>
        <a:bodyPr/>
        <a:lstStyle/>
        <a:p>
          <a:pPr>
            <a:defRPr sz="16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a:pPr>
            <a:r>
              <a:rPr lang="en-US" sz="2000" b="0" dirty="0"/>
              <a:t>Sex ratio (</a:t>
            </a:r>
            <a:r>
              <a:rPr lang="en-US" sz="2000" b="0" dirty="0" smtClean="0"/>
              <a:t>0</a:t>
            </a:r>
            <a:r>
              <a:rPr lang="en-US" sz="2000" b="0" i="0" u="none" strike="noStrike" baseline="0" dirty="0" smtClean="0">
                <a:effectLst/>
              </a:rPr>
              <a:t>–</a:t>
            </a:r>
            <a:r>
              <a:rPr lang="en-US" sz="2000" b="0" dirty="0" smtClean="0"/>
              <a:t>4 </a:t>
            </a:r>
            <a:r>
              <a:rPr lang="en-US" sz="2000" b="0" dirty="0"/>
              <a:t>yrs)</a:t>
            </a:r>
            <a:r>
              <a:rPr lang="en-US" sz="2000" b="0" baseline="0" dirty="0"/>
              <a:t> AHS, </a:t>
            </a:r>
            <a:r>
              <a:rPr lang="en-US" sz="2000" b="0" baseline="0" dirty="0" smtClean="0"/>
              <a:t>2010</a:t>
            </a:r>
            <a:r>
              <a:rPr lang="en-US" sz="2000" b="0" i="0" u="none" strike="noStrike" baseline="0" dirty="0" smtClean="0">
                <a:effectLst/>
              </a:rPr>
              <a:t>–</a:t>
            </a:r>
            <a:r>
              <a:rPr lang="en-US" sz="2000" b="0" baseline="0" dirty="0" smtClean="0"/>
              <a:t>11</a:t>
            </a:r>
            <a:endParaRPr lang="en-US" sz="2000" b="0" dirty="0"/>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Pt>
            <c:idx val="0"/>
            <c:invertIfNegative val="0"/>
            <c:bubble3D val="0"/>
            <c:spPr>
              <a:solidFill>
                <a:schemeClr val="accent3"/>
              </a:solidFill>
            </c:spPr>
          </c:dPt>
          <c:dLbls>
            <c:dLbl>
              <c:idx val="0"/>
              <c:layout>
                <c:manualLayout>
                  <c:x val="9.1575091575091579E-3"/>
                  <c:y val="-4.0123456790123455E-2"/>
                </c:manualLayout>
              </c:layout>
              <c:showLegendKey val="0"/>
              <c:showVal val="1"/>
              <c:showCatName val="0"/>
              <c:showSerName val="0"/>
              <c:showPercent val="0"/>
              <c:showBubbleSize val="0"/>
            </c:dLbl>
            <c:dLbl>
              <c:idx val="1"/>
              <c:layout>
                <c:manualLayout>
                  <c:x val="-1.8315018315018315E-3"/>
                  <c:y val="-2.7777777777777776E-2"/>
                </c:manualLayout>
              </c:layout>
              <c:showLegendKey val="0"/>
              <c:showVal val="1"/>
              <c:showCatName val="0"/>
              <c:showSerName val="0"/>
              <c:showPercent val="0"/>
              <c:showBubbleSize val="0"/>
            </c:dLbl>
            <c:dLbl>
              <c:idx val="2"/>
              <c:layout>
                <c:manualLayout>
                  <c:x val="5.4945054945054949E-3"/>
                  <c:y val="-3.0864197530864227E-2"/>
                </c:manualLayout>
              </c:layout>
              <c:showLegendKey val="0"/>
              <c:showVal val="1"/>
              <c:showCatName val="0"/>
              <c:showSerName val="0"/>
              <c:showPercent val="0"/>
              <c:showBubbleSize val="0"/>
            </c:dLbl>
            <c:dLbl>
              <c:idx val="3"/>
              <c:layout>
                <c:manualLayout>
                  <c:x val="5.4945054945054949E-3"/>
                  <c:y val="-2.7777777777777776E-2"/>
                </c:manualLayout>
              </c:layout>
              <c:showLegendKey val="0"/>
              <c:showVal val="1"/>
              <c:showCatName val="0"/>
              <c:showSerName val="0"/>
              <c:showPercent val="0"/>
              <c:showBubbleSize val="0"/>
            </c:dLbl>
            <c:dLbl>
              <c:idx val="4"/>
              <c:layout>
                <c:manualLayout>
                  <c:x val="3.663003663003663E-3"/>
                  <c:y val="-3.7037037037037007E-2"/>
                </c:manualLayout>
              </c:layout>
              <c:showLegendKey val="0"/>
              <c:showVal val="1"/>
              <c:showCatName val="0"/>
              <c:showSerName val="0"/>
              <c:showPercent val="0"/>
              <c:showBubbleSize val="0"/>
            </c:dLbl>
            <c:txPr>
              <a:bodyPr/>
              <a:lstStyle/>
              <a:p>
                <a:pPr>
                  <a:defRPr sz="1800"/>
                </a:pPr>
                <a:endParaRPr lang="en-US"/>
              </a:p>
            </c:txPr>
            <c:showLegendKey val="0"/>
            <c:showVal val="0"/>
            <c:showCatName val="0"/>
            <c:showSerName val="0"/>
            <c:showPercent val="0"/>
            <c:showBubbleSize val="0"/>
          </c:dLbls>
          <c:cat>
            <c:strRef>
              <c:f>'Sex ratio'!$B$15:$F$15</c:f>
              <c:strCache>
                <c:ptCount val="5"/>
                <c:pt idx="0">
                  <c:v>Uttarakhand</c:v>
                </c:pt>
                <c:pt idx="1">
                  <c:v>Haridwar</c:v>
                </c:pt>
                <c:pt idx="2">
                  <c:v>Tehri</c:v>
                </c:pt>
                <c:pt idx="3">
                  <c:v>Pauri</c:v>
                </c:pt>
                <c:pt idx="4">
                  <c:v>Uttarkashi</c:v>
                </c:pt>
              </c:strCache>
            </c:strRef>
          </c:cat>
          <c:val>
            <c:numRef>
              <c:f>'Sex ratio'!$B$16:$F$16</c:f>
              <c:numCache>
                <c:formatCode>General</c:formatCode>
                <c:ptCount val="5"/>
                <c:pt idx="0">
                  <c:v>877</c:v>
                </c:pt>
                <c:pt idx="1">
                  <c:v>847</c:v>
                </c:pt>
                <c:pt idx="2">
                  <c:v>922</c:v>
                </c:pt>
                <c:pt idx="3">
                  <c:v>912</c:v>
                </c:pt>
                <c:pt idx="4">
                  <c:v>921</c:v>
                </c:pt>
              </c:numCache>
            </c:numRef>
          </c:val>
        </c:ser>
        <c:dLbls>
          <c:showLegendKey val="0"/>
          <c:showVal val="0"/>
          <c:showCatName val="0"/>
          <c:showSerName val="0"/>
          <c:showPercent val="0"/>
          <c:showBubbleSize val="0"/>
        </c:dLbls>
        <c:gapWidth val="203"/>
        <c:gapDepth val="165"/>
        <c:shape val="box"/>
        <c:axId val="32820224"/>
        <c:axId val="32408320"/>
        <c:axId val="0"/>
      </c:bar3DChart>
      <c:catAx>
        <c:axId val="32820224"/>
        <c:scaling>
          <c:orientation val="minMax"/>
        </c:scaling>
        <c:delete val="0"/>
        <c:axPos val="b"/>
        <c:majorTickMark val="none"/>
        <c:minorTickMark val="none"/>
        <c:tickLblPos val="nextTo"/>
        <c:txPr>
          <a:bodyPr/>
          <a:lstStyle/>
          <a:p>
            <a:pPr>
              <a:defRPr sz="1800"/>
            </a:pPr>
            <a:endParaRPr lang="en-US"/>
          </a:p>
        </c:txPr>
        <c:crossAx val="32408320"/>
        <c:crosses val="autoZero"/>
        <c:auto val="1"/>
        <c:lblAlgn val="ctr"/>
        <c:lblOffset val="100"/>
        <c:noMultiLvlLbl val="0"/>
      </c:catAx>
      <c:valAx>
        <c:axId val="32408320"/>
        <c:scaling>
          <c:orientation val="minMax"/>
        </c:scaling>
        <c:delete val="0"/>
        <c:axPos val="l"/>
        <c:numFmt formatCode="General" sourceLinked="1"/>
        <c:majorTickMark val="out"/>
        <c:minorTickMark val="none"/>
        <c:tickLblPos val="nextTo"/>
        <c:txPr>
          <a:bodyPr/>
          <a:lstStyle/>
          <a:p>
            <a:pPr>
              <a:defRPr sz="1200"/>
            </a:pPr>
            <a:endParaRPr lang="en-US"/>
          </a:p>
        </c:txPr>
        <c:crossAx val="32820224"/>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292"/>
      <c:rAngAx val="0"/>
      <c:perspective val="30"/>
    </c:view3D>
    <c:floor>
      <c:thickness val="0"/>
    </c:floor>
    <c:sideWall>
      <c:thickness val="0"/>
    </c:sideWall>
    <c:backWall>
      <c:thickness val="0"/>
    </c:backWall>
    <c:plotArea>
      <c:layout/>
      <c:pie3DChart>
        <c:varyColors val="1"/>
        <c:ser>
          <c:idx val="0"/>
          <c:order val="0"/>
          <c:dPt>
            <c:idx val="0"/>
            <c:bubble3D val="0"/>
            <c:spPr>
              <a:solidFill>
                <a:schemeClr val="accent1">
                  <a:lumMod val="40000"/>
                  <a:lumOff val="60000"/>
                </a:schemeClr>
              </a:solidFill>
            </c:spPr>
          </c:dPt>
          <c:dPt>
            <c:idx val="1"/>
            <c:bubble3D val="0"/>
            <c:spPr>
              <a:solidFill>
                <a:schemeClr val="accent1">
                  <a:lumMod val="75000"/>
                </a:schemeClr>
              </a:solidFill>
            </c:spPr>
          </c:dPt>
          <c:val>
            <c:numRef>
              <c:f>Sheet1!$A$3:$A$4</c:f>
              <c:numCache>
                <c:formatCode>General</c:formatCode>
                <c:ptCount val="2"/>
                <c:pt idx="0">
                  <c:v>33.33</c:v>
                </c:pt>
                <c:pt idx="1">
                  <c:v>66.66</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294"/>
      <c:rAngAx val="0"/>
      <c:perspective val="30"/>
    </c:view3D>
    <c:floor>
      <c:thickness val="0"/>
    </c:floor>
    <c:sideWall>
      <c:thickness val="0"/>
    </c:sideWall>
    <c:backWall>
      <c:thickness val="0"/>
    </c:backWall>
    <c:plotArea>
      <c:layout/>
      <c:pie3DChart>
        <c:varyColors val="1"/>
        <c:ser>
          <c:idx val="0"/>
          <c:order val="0"/>
          <c:dPt>
            <c:idx val="0"/>
            <c:bubble3D val="0"/>
            <c:spPr>
              <a:solidFill>
                <a:schemeClr val="accent1">
                  <a:lumMod val="40000"/>
                  <a:lumOff val="60000"/>
                </a:schemeClr>
              </a:solidFill>
            </c:spPr>
          </c:dPt>
          <c:dPt>
            <c:idx val="1"/>
            <c:bubble3D val="0"/>
            <c:spPr>
              <a:solidFill>
                <a:schemeClr val="accent1">
                  <a:lumMod val="75000"/>
                </a:schemeClr>
              </a:solidFill>
            </c:spPr>
          </c:dPt>
          <c:val>
            <c:numRef>
              <c:f>Sheet1!$A$3:$A$4</c:f>
              <c:numCache>
                <c:formatCode>General</c:formatCode>
                <c:ptCount val="2"/>
                <c:pt idx="0">
                  <c:v>33.33</c:v>
                </c:pt>
                <c:pt idx="1">
                  <c:v>66.66</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292"/>
      <c:rAngAx val="0"/>
      <c:perspective val="30"/>
    </c:view3D>
    <c:floor>
      <c:thickness val="0"/>
    </c:floor>
    <c:sideWall>
      <c:thickness val="0"/>
    </c:sideWall>
    <c:backWall>
      <c:thickness val="0"/>
    </c:backWall>
    <c:plotArea>
      <c:layout/>
      <c:pie3DChart>
        <c:varyColors val="1"/>
        <c:ser>
          <c:idx val="0"/>
          <c:order val="0"/>
          <c:dPt>
            <c:idx val="0"/>
            <c:bubble3D val="0"/>
            <c:spPr>
              <a:solidFill>
                <a:schemeClr val="accent1">
                  <a:lumMod val="40000"/>
                  <a:lumOff val="60000"/>
                </a:schemeClr>
              </a:solidFill>
            </c:spPr>
          </c:dPt>
          <c:dPt>
            <c:idx val="1"/>
            <c:bubble3D val="0"/>
            <c:spPr>
              <a:solidFill>
                <a:schemeClr val="accent1">
                  <a:lumMod val="75000"/>
                </a:schemeClr>
              </a:solidFill>
            </c:spPr>
          </c:dPt>
          <c:val>
            <c:numRef>
              <c:f>Sheet1!$A$3:$A$4</c:f>
              <c:numCache>
                <c:formatCode>General</c:formatCode>
                <c:ptCount val="2"/>
                <c:pt idx="0">
                  <c:v>33.33</c:v>
                </c:pt>
                <c:pt idx="1">
                  <c:v>66.66</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12-02-02T13:53:31.660" idx="1">
    <p:pos x="5378" y="1990"/>
    <p:text>15.5%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2-02-02T13:54:26.278" idx="2">
    <p:pos x="5760" y="-48"/>
    <p:text>picture- can't do much to clean this up!</p:text>
  </p:cm>
</p:cmLst>
</file>

<file path=ppt/drawings/drawing1.xml><?xml version="1.0" encoding="utf-8"?>
<c:userShapes xmlns:c="http://schemas.openxmlformats.org/drawingml/2006/chart">
  <cdr:relSizeAnchor xmlns:cdr="http://schemas.openxmlformats.org/drawingml/2006/chartDrawing">
    <cdr:from>
      <cdr:x>0</cdr:x>
      <cdr:y>0.25806</cdr:y>
    </cdr:from>
    <cdr:to>
      <cdr:x>0.04527</cdr:x>
      <cdr:y>0.75806</cdr:y>
    </cdr:to>
    <cdr:sp macro="" textlink="">
      <cdr:nvSpPr>
        <cdr:cNvPr id="2" name="TextBox 1"/>
        <cdr:cNvSpPr txBox="1"/>
      </cdr:nvSpPr>
      <cdr:spPr>
        <a:xfrm xmlns:a="http://schemas.openxmlformats.org/drawingml/2006/main" rot="10800000">
          <a:off x="-152399" y="1219200"/>
          <a:ext cx="400110" cy="2362200"/>
        </a:xfrm>
        <a:prstGeom xmlns:a="http://schemas.openxmlformats.org/drawingml/2006/main" prst="rect">
          <a:avLst/>
        </a:prstGeom>
        <a:noFill xmlns:a="http://schemas.openxmlformats.org/drawingml/2006/main"/>
      </cdr:spPr>
      <cdr:txBody>
        <a:bodyPr xmlns:a="http://schemas.openxmlformats.org/drawingml/2006/main" vertOverflow="clip" vert="vert" wrap="square" rtlCol="0" anchor="ctr" anchorCtr="0">
          <a:spAutoFit/>
        </a:bodyPr>
        <a:lstStyle xmlns:a="http://schemas.openxmlformats.org/drawingml/2006/main"/>
        <a:p xmlns:a="http://schemas.openxmlformats.org/drawingml/2006/main">
          <a:r>
            <a:rPr lang="en-US" sz="1400" dirty="0" smtClean="0">
              <a:latin typeface="+mn-lt"/>
            </a:rPr>
            <a:t>Females  per 1,000 males</a:t>
          </a:r>
          <a:endParaRPr lang="en-US" sz="1400" dirty="0">
            <a:latin typeface="+mn-lt"/>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a:lvl1pPr>
          </a:lstStyle>
          <a:p>
            <a:fld id="{3C80F7BC-82BC-4D37-B140-B2A5A136BEA8}" type="slidenum">
              <a:rPr lang="en-US" smtClean="0"/>
              <a:t>‹#›</a:t>
            </a:fld>
            <a:endParaRPr lang="en-US" dirty="0"/>
          </a:p>
        </p:txBody>
      </p:sp>
    </p:spTree>
    <p:extLst>
      <p:ext uri="{BB962C8B-B14F-4D97-AF65-F5344CB8AC3E}">
        <p14:creationId xmlns:p14="http://schemas.microsoft.com/office/powerpoint/2010/main" val="3641980028"/>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6421" y="4416426"/>
            <a:ext cx="5485158"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027" y="8829675"/>
            <a:ext cx="2972421" cy="465138"/>
          </a:xfrm>
          <a:prstGeom prst="rect">
            <a:avLst/>
          </a:prstGeom>
        </p:spPr>
        <p:txBody>
          <a:bodyPr vert="horz" lIns="91440" tIns="45720" rIns="91440" bIns="45720" rtlCol="0" anchor="b"/>
          <a:lstStyle>
            <a:lvl1pPr algn="r">
              <a:defRPr sz="1200"/>
            </a:lvl1pPr>
          </a:lstStyle>
          <a:p>
            <a:fld id="{157F5483-3D27-485C-B2F6-7EA3628593CF}" type="slidenum">
              <a:rPr lang="en-US" smtClean="0"/>
              <a:t>‹#›</a:t>
            </a:fld>
            <a:endParaRPr lang="en-US" dirty="0"/>
          </a:p>
        </p:txBody>
      </p:sp>
    </p:spTree>
    <p:extLst>
      <p:ext uri="{BB962C8B-B14F-4D97-AF65-F5344CB8AC3E}">
        <p14:creationId xmlns:p14="http://schemas.microsoft.com/office/powerpoint/2010/main" val="420503687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9278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12</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ASHA = </a:t>
            </a:r>
            <a:r>
              <a:rPr lang="en-GB" sz="1200" kern="1200" dirty="0" smtClean="0">
                <a:solidFill>
                  <a:schemeClr val="tx1"/>
                </a:solidFill>
                <a:effectLst/>
                <a:latin typeface="+mn-lt"/>
                <a:ea typeface="+mn-ea"/>
                <a:cs typeface="+mn-cs"/>
              </a:rPr>
              <a:t>accredited social health activist</a:t>
            </a:r>
            <a:endParaRPr lang="en-US" dirty="0" smtClean="0"/>
          </a:p>
          <a:p>
            <a:r>
              <a:rPr lang="en-US" dirty="0" smtClean="0"/>
              <a:t>VHND = </a:t>
            </a:r>
            <a:r>
              <a:rPr lang="en-US" sz="1200" kern="1200" dirty="0" smtClean="0">
                <a:solidFill>
                  <a:schemeClr val="tx1"/>
                </a:solidFill>
                <a:effectLst/>
                <a:latin typeface="+mn-lt"/>
                <a:ea typeface="+mn-ea"/>
                <a:cs typeface="+mn-cs"/>
              </a:rPr>
              <a:t>Village Health Nutrition Day</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14</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CHW = community health worker</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15</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abbreviations:</a:t>
            </a:r>
          </a:p>
          <a:p>
            <a:endParaRPr lang="en-US" dirty="0" smtClean="0"/>
          </a:p>
          <a:p>
            <a:r>
              <a:rPr lang="en-US" dirty="0" smtClean="0"/>
              <a:t>ANM = auxiliary nurse midwife</a:t>
            </a:r>
          </a:p>
          <a:p>
            <a:r>
              <a:rPr lang="en-US" dirty="0" smtClean="0"/>
              <a:t>AWW = </a:t>
            </a:r>
            <a:r>
              <a:rPr lang="en-US" sz="1200" kern="1200" dirty="0" smtClean="0">
                <a:solidFill>
                  <a:schemeClr val="tx1"/>
                </a:solidFill>
                <a:effectLst/>
                <a:latin typeface="+mn-lt"/>
                <a:ea typeface="+mn-ea"/>
                <a:cs typeface="+mn-cs"/>
              </a:rPr>
              <a:t>Anganwadi worker</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16</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17</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18</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NREGA = </a:t>
            </a:r>
            <a:r>
              <a:rPr lang="en-US" dirty="0" smtClean="0">
                <a:effectLst/>
              </a:rPr>
              <a:t>National Rural Employment Guarantee Act </a:t>
            </a:r>
            <a:endParaRPr lang="en-US" dirty="0" smtClean="0"/>
          </a:p>
          <a:p>
            <a:r>
              <a:rPr lang="en-US" dirty="0" smtClean="0"/>
              <a:t>SSA = </a:t>
            </a:r>
            <a:r>
              <a:rPr lang="en-US" dirty="0" smtClean="0">
                <a:effectLst/>
              </a:rPr>
              <a:t>Sarva Shiksha Abhiyan (the Education for All Movement)</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19</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20</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IMR = 43 per 1,000 live births</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3</a:t>
            </a:fld>
            <a:endParaRPr lang="en-US" dirty="0"/>
          </a:p>
        </p:txBody>
      </p:sp>
    </p:spTree>
    <p:extLst>
      <p:ext uri="{BB962C8B-B14F-4D97-AF65-F5344CB8AC3E}">
        <p14:creationId xmlns:p14="http://schemas.microsoft.com/office/powerpoint/2010/main" val="895169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22</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28434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India, the sex ratio is not the same as the population sex ratio</a:t>
            </a:r>
            <a:r>
              <a:rPr lang="en-US" baseline="0" dirty="0" smtClean="0"/>
              <a:t> or the sex ratio at birth.</a:t>
            </a:r>
            <a:r>
              <a:rPr lang="en-US" dirty="0" smtClean="0"/>
              <a:t>  In India, we define it as the female sex ratio or the number of females for every thousand</a:t>
            </a:r>
            <a:r>
              <a:rPr lang="en-US" baseline="0" dirty="0" smtClean="0"/>
              <a:t> males.  Hence the issue here is about a declining sex ratio.  The population sex ratio is a measurement of males per 100 females and it usually is around 105:100, reflecting the higher survival of boys to girls at birth for various reasons.  In India, there is concern that the sex ratio at birth is lower than expected due to various factors </a:t>
            </a:r>
            <a:r>
              <a:rPr lang="en-US" dirty="0" smtClean="0"/>
              <a:t>The sex ratio in Haridwar is the lowest at 879, whereas</a:t>
            </a:r>
            <a:r>
              <a:rPr lang="en-US" baseline="0" dirty="0" smtClean="0"/>
              <a:t> Tehri and Pauri stand at 1,078 and 1,103, respectively. </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4</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60519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Sex ratios have declined substantially between</a:t>
            </a:r>
            <a:r>
              <a:rPr lang="en-US" baseline="0" dirty="0" smtClean="0"/>
              <a:t> 1991 and 2001.</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5</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58310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As</a:t>
            </a:r>
            <a:r>
              <a:rPr lang="en-US" sz="1200" baseline="0" dirty="0" smtClean="0"/>
              <a:t> per AHS 2010–11, the </a:t>
            </a:r>
            <a:r>
              <a:rPr lang="en-US" sz="1200" dirty="0" smtClean="0"/>
              <a:t>sex ratio in the 0</a:t>
            </a:r>
            <a:r>
              <a:rPr lang="en-US" sz="1200" baseline="0" dirty="0" smtClean="0"/>
              <a:t>–</a:t>
            </a:r>
            <a:r>
              <a:rPr lang="en-US" sz="1200" dirty="0" smtClean="0"/>
              <a:t>4 age group is declining in the state as well as the priority districts,</a:t>
            </a:r>
            <a:r>
              <a:rPr lang="en-US" sz="1200" baseline="0" dirty="0" smtClean="0"/>
              <a:t> as </a:t>
            </a:r>
            <a:r>
              <a:rPr lang="en-US" sz="1200" baseline="0" smtClean="0"/>
              <a:t>compared with </a:t>
            </a:r>
            <a:r>
              <a:rPr lang="en-US" sz="1200" baseline="0" dirty="0" smtClean="0"/>
              <a:t>the overall sex ratio.</a:t>
            </a:r>
            <a:endParaRPr lang="en-US" sz="1200" dirty="0" smtClean="0"/>
          </a:p>
          <a:p>
            <a:endParaRPr lang="en-US" dirty="0" smtClean="0"/>
          </a:p>
          <a:p>
            <a:r>
              <a:rPr lang="en-US" dirty="0" smtClean="0"/>
              <a:t>AHS</a:t>
            </a:r>
            <a:r>
              <a:rPr lang="en-US" baseline="0" dirty="0" smtClean="0"/>
              <a:t> = Annual Health Survey</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6</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097074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7</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213213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8</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9</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672371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10</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6495718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 name="Picture 12"/>
          <p:cNvPicPr>
            <a:picLocks noChangeAspect="1"/>
          </p:cNvPicPr>
          <p:nvPr userDrawn="1"/>
        </p:nvPicPr>
        <p:blipFill>
          <a:blip r:embed="rId2">
            <a:extLst>
              <a:ext uri="{28A0092B-C50C-407E-A947-70E740481C1C}">
                <a14:useLocalDpi xmlns:a14="http://schemas.microsoft.com/office/drawing/2010/main" val="0"/>
              </a:ext>
            </a:extLst>
          </a:blip>
          <a:srcRect l="6413" t="12102" r="5563" b="12053"/>
          <a:stretch>
            <a:fillRect/>
          </a:stretch>
        </p:blipFill>
        <p:spPr bwMode="auto">
          <a:xfrm>
            <a:off x="6934200" y="5867400"/>
            <a:ext cx="2062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9" name="Date Placeholder 9"/>
          <p:cNvSpPr>
            <a:spLocks noGrp="1"/>
          </p:cNvSpPr>
          <p:nvPr>
            <p:ph type="dt" sz="half" idx="10"/>
          </p:nvPr>
        </p:nvSpPr>
        <p:spPr/>
        <p:txBody>
          <a:bodyPr/>
          <a:lstStyle>
            <a:lvl1pPr>
              <a:defRPr>
                <a:solidFill>
                  <a:schemeClr val="bg1"/>
                </a:solidFill>
              </a:defRPr>
            </a:lvl1pPr>
          </a:lstStyle>
          <a:p>
            <a:pPr>
              <a:defRPr/>
            </a:pPr>
            <a:fld id="{D63F7724-25B7-4C7A-8554-4506C4E4C798}" type="datetimeFigureOut">
              <a:rPr lang="en-US"/>
              <a:pPr>
                <a:defRPr/>
              </a:pPr>
              <a:t>2/2/2012</a:t>
            </a:fld>
            <a:endParaRPr lang="en-US" dirty="0"/>
          </a:p>
        </p:txBody>
      </p:sp>
      <p:sp>
        <p:nvSpPr>
          <p:cNvPr id="10"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CA0D93B3-006F-4D21-B142-3151DBAECF5A}" type="slidenum">
              <a:rPr lang="en-US"/>
              <a:pPr>
                <a:defRPr/>
              </a:pPr>
              <a:t>‹#›</a:t>
            </a:fld>
            <a:endParaRPr lang="en-US" dirty="0"/>
          </a:p>
        </p:txBody>
      </p:sp>
      <p:sp>
        <p:nvSpPr>
          <p:cNvPr id="11"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cxnSp>
        <p:nvCxnSpPr>
          <p:cNvPr id="12"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457200"/>
            <a:ext cx="2167132" cy="719329"/>
          </a:xfrm>
          <a:prstGeom prst="rect">
            <a:avLst/>
          </a:prstGeom>
        </p:spPr>
      </p:pic>
    </p:spTree>
    <p:extLst>
      <p:ext uri="{BB962C8B-B14F-4D97-AF65-F5344CB8AC3E}">
        <p14:creationId xmlns:p14="http://schemas.microsoft.com/office/powerpoint/2010/main" val="1475345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40682441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2044583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7284636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73253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3342138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5641761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15353907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477550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662537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3472749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21516096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42462630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619501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CD081754-7D8D-4AC2-9DAD-64E6C3942B89}" type="datetimeFigureOut">
              <a:rPr lang="en-US" smtClean="0"/>
              <a:pPr>
                <a:defRPr/>
              </a:pPr>
              <a:t>2/2/2012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FF2218D3-A8DE-49D2-90B5-A2F9E5FCC87A}" type="slidenum">
              <a:rPr lang="en-US" smtClean="0"/>
              <a:pPr>
                <a:defRPr/>
              </a:pPr>
              <a:t>‹#›</a:t>
            </a:fld>
            <a:endParaRPr lang="en-US" dirty="0"/>
          </a:p>
        </p:txBody>
      </p:sp>
    </p:spTree>
    <p:extLst>
      <p:ext uri="{BB962C8B-B14F-4D97-AF65-F5344CB8AC3E}">
        <p14:creationId xmlns:p14="http://schemas.microsoft.com/office/powerpoint/2010/main" val="231989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1816299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5990707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5059041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15051693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487362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4187584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69828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7" r:id="rId2"/>
    <p:sldLayoutId id="2147483794" r:id="rId3"/>
    <p:sldLayoutId id="2147483800" r:id="rId4"/>
    <p:sldLayoutId id="2147483791"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546228472"/>
      </p:ext>
    </p:extLst>
  </p:cSld>
  <p:clrMap bg1="lt1" tx1="dk1" bg2="lt2" tx2="dk2" accent1="accent1" accent2="accent2" accent3="accent3" accent4="accent4" accent5="accent5" accent6="accent6" hlink="hlink" folHlink="folHlink"/>
  <p:sldLayoutIdLst>
    <p:sldLayoutId id="2147483819" r:id="rId1"/>
    <p:sldLayoutId id="2147483818" r:id="rId2"/>
    <p:sldLayoutId id="2147483821" r:id="rId3"/>
    <p:sldLayoutId id="214748382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74205148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10797570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7731584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4206106418"/>
      </p:ext>
    </p:extLst>
  </p:cSld>
  <p:clrMap bg1="lt1" tx1="dk1" bg2="lt2" tx2="dk2" accent1="accent1" accent2="accent2" accent3="accent3" accent4="accent4" accent5="accent5" accent6="accent6" hlink="hlink" folHlink="folHlink"/>
  <p:sldLayoutIdLst>
    <p:sldLayoutId id="2147483839"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comments" Target="../comments/commen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chart" Target="../charts/chart6.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14400" y="2362200"/>
            <a:ext cx="5241034" cy="1600200"/>
          </a:xfrm>
        </p:spPr>
        <p:txBody>
          <a:bodyPr/>
          <a:lstStyle/>
          <a:p>
            <a:r>
              <a:rPr lang="en-US" sz="3600" dirty="0"/>
              <a:t>Strategies </a:t>
            </a:r>
            <a:r>
              <a:rPr lang="en-US" sz="3600" dirty="0" smtClean="0"/>
              <a:t>for </a:t>
            </a:r>
            <a:r>
              <a:rPr lang="en-US" sz="3600" dirty="0"/>
              <a:t>Child Survival </a:t>
            </a:r>
            <a:r>
              <a:rPr lang="en-US" sz="3600" dirty="0" smtClean="0"/>
              <a:t>and </a:t>
            </a:r>
            <a:r>
              <a:rPr lang="en-US" sz="3600" dirty="0"/>
              <a:t>Health </a:t>
            </a:r>
            <a:r>
              <a:rPr lang="en-US" sz="3600" dirty="0" smtClean="0"/>
              <a:t>in the </a:t>
            </a:r>
            <a:r>
              <a:rPr lang="en-US" sz="3600" dirty="0"/>
              <a:t>District Plan</a:t>
            </a:r>
          </a:p>
        </p:txBody>
      </p:sp>
      <p:sp>
        <p:nvSpPr>
          <p:cNvPr id="22532" name="TextBox 3"/>
          <p:cNvSpPr txBox="1">
            <a:spLocks noChangeArrowheads="1"/>
          </p:cNvSpPr>
          <p:nvPr/>
        </p:nvSpPr>
        <p:spPr bwMode="auto">
          <a:xfrm>
            <a:off x="2667000" y="5867400"/>
            <a:ext cx="4114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Franklin Gothic Medium" pitchFamily="34" charset="0"/>
              </a:defRPr>
            </a:lvl1pPr>
            <a:lvl2pPr marL="742950" indent="-285750" eaLnBrk="0" hangingPunct="0">
              <a:defRPr>
                <a:solidFill>
                  <a:schemeClr val="tx1"/>
                </a:solidFill>
                <a:latin typeface="Franklin Gothic Medium" pitchFamily="34" charset="0"/>
              </a:defRPr>
            </a:lvl2pPr>
            <a:lvl3pPr marL="1143000" indent="-228600" eaLnBrk="0" hangingPunct="0">
              <a:defRPr>
                <a:solidFill>
                  <a:schemeClr val="tx1"/>
                </a:solidFill>
                <a:latin typeface="Franklin Gothic Medium" pitchFamily="34" charset="0"/>
              </a:defRPr>
            </a:lvl3pPr>
            <a:lvl4pPr marL="1600200" indent="-228600" eaLnBrk="0" hangingPunct="0">
              <a:defRPr>
                <a:solidFill>
                  <a:schemeClr val="tx1"/>
                </a:solidFill>
                <a:latin typeface="Franklin Gothic Medium" pitchFamily="34" charset="0"/>
              </a:defRPr>
            </a:lvl4pPr>
            <a:lvl5pPr marL="2057400" indent="-228600" eaLnBrk="0" hangingPunct="0">
              <a:defRPr>
                <a:solidFill>
                  <a:schemeClr val="tx1"/>
                </a:solidFill>
                <a:latin typeface="Franklin Gothic Medium" pitchFamily="34" charset="0"/>
              </a:defRPr>
            </a:lvl5pPr>
            <a:lvl6pPr marL="2514600" indent="-228600" eaLnBrk="0" fontAlgn="base" hangingPunct="0">
              <a:spcBef>
                <a:spcPct val="0"/>
              </a:spcBef>
              <a:spcAft>
                <a:spcPct val="0"/>
              </a:spcAft>
              <a:defRPr>
                <a:solidFill>
                  <a:schemeClr val="tx1"/>
                </a:solidFill>
                <a:latin typeface="Franklin Gothic Medium" pitchFamily="34" charset="0"/>
              </a:defRPr>
            </a:lvl6pPr>
            <a:lvl7pPr marL="2971800" indent="-228600" eaLnBrk="0" fontAlgn="base" hangingPunct="0">
              <a:spcBef>
                <a:spcPct val="0"/>
              </a:spcBef>
              <a:spcAft>
                <a:spcPct val="0"/>
              </a:spcAft>
              <a:defRPr>
                <a:solidFill>
                  <a:schemeClr val="tx1"/>
                </a:solidFill>
                <a:latin typeface="Franklin Gothic Medium" pitchFamily="34" charset="0"/>
              </a:defRPr>
            </a:lvl7pPr>
            <a:lvl8pPr marL="3429000" indent="-228600" eaLnBrk="0" fontAlgn="base" hangingPunct="0">
              <a:spcBef>
                <a:spcPct val="0"/>
              </a:spcBef>
              <a:spcAft>
                <a:spcPct val="0"/>
              </a:spcAft>
              <a:defRPr>
                <a:solidFill>
                  <a:schemeClr val="tx1"/>
                </a:solidFill>
                <a:latin typeface="Franklin Gothic Medium" pitchFamily="34" charset="0"/>
              </a:defRPr>
            </a:lvl8pPr>
            <a:lvl9pPr marL="3886200" indent="-228600" eaLnBrk="0" fontAlgn="base" hangingPunct="0">
              <a:spcBef>
                <a:spcPct val="0"/>
              </a:spcBef>
              <a:spcAft>
                <a:spcPct val="0"/>
              </a:spcAft>
              <a:defRPr>
                <a:solidFill>
                  <a:schemeClr val="tx1"/>
                </a:solidFill>
                <a:latin typeface="Franklin Gothic Medium" pitchFamily="34" charset="0"/>
              </a:defRPr>
            </a:lvl9pPr>
          </a:lstStyle>
          <a:p>
            <a:pPr algn="r" eaLnBrk="1" hangingPunct="1"/>
            <a:r>
              <a:rPr lang="en-US" dirty="0" smtClean="0">
                <a:solidFill>
                  <a:schemeClr val="bg2"/>
                </a:solidFill>
                <a:latin typeface="Century Gothic" pitchFamily="34" charset="0"/>
                <a:cs typeface="Calibri" pitchFamily="34" charset="0"/>
              </a:rPr>
              <a:t>Dr. A. P. Mamgain</a:t>
            </a:r>
            <a:endParaRPr lang="en-US" dirty="0">
              <a:solidFill>
                <a:schemeClr val="bg2"/>
              </a:solidFill>
              <a:latin typeface="Century Gothic" pitchFamily="34" charset="0"/>
              <a:cs typeface="Calibri" pitchFamily="34" charset="0"/>
            </a:endParaRPr>
          </a:p>
          <a:p>
            <a:pPr algn="r" eaLnBrk="1" hangingPunct="1"/>
            <a:r>
              <a:rPr lang="en-US" dirty="0" smtClean="0">
                <a:solidFill>
                  <a:schemeClr val="bg2"/>
                </a:solidFill>
                <a:latin typeface="Century Gothic" pitchFamily="34" charset="0"/>
                <a:cs typeface="Calibri" pitchFamily="34" charset="0"/>
              </a:rPr>
              <a:t>December 6, 2011</a:t>
            </a:r>
            <a:endParaRPr lang="en-US" dirty="0">
              <a:solidFill>
                <a:schemeClr val="bg2"/>
              </a:solidFill>
              <a:latin typeface="Century Gothic"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Causes of child deaths</a:t>
            </a:r>
            <a:endParaRPr lang="en-US" dirty="0"/>
          </a:p>
        </p:txBody>
      </p:sp>
      <p:sp>
        <p:nvSpPr>
          <p:cNvPr id="3" name="Text Box 2"/>
          <p:cNvSpPr txBox="1">
            <a:spLocks noChangeArrowheads="1"/>
          </p:cNvSpPr>
          <p:nvPr/>
        </p:nvSpPr>
        <p:spPr bwMode="auto">
          <a:xfrm>
            <a:off x="1982486" y="5638800"/>
            <a:ext cx="5638800" cy="461665"/>
          </a:xfrm>
          <a:prstGeom prst="rect">
            <a:avLst/>
          </a:prstGeom>
          <a:solidFill>
            <a:srgbClr val="000000"/>
          </a:solidFill>
          <a:ln w="28575">
            <a:solidFill>
              <a:srgbClr val="000000"/>
            </a:solidFill>
            <a:miter lim="800000"/>
            <a:headEnd/>
            <a:tailEnd/>
          </a:ln>
          <a:effectLst>
            <a:outerShdw dist="35921" dir="2700000" algn="ctr" rotWithShape="0">
              <a:schemeClr val="bg2">
                <a:alpha val="80000"/>
              </a:schemeClr>
            </a:outerShdw>
          </a:effectLst>
        </p:spPr>
        <p:txBody>
          <a:bodyPr>
            <a:spAutoFit/>
          </a:bodyPr>
          <a:lstStyle/>
          <a:p>
            <a:pPr algn="ctr">
              <a:spcBef>
                <a:spcPct val="50000"/>
              </a:spcBef>
            </a:pPr>
            <a:r>
              <a:rPr lang="en-US" sz="2400" b="1" dirty="0" smtClean="0">
                <a:solidFill>
                  <a:schemeClr val="bg1"/>
                </a:solidFill>
                <a:latin typeface="+mn-lt"/>
                <a:cs typeface="JasmineUPC" pitchFamily="18" charset="-34"/>
              </a:rPr>
              <a:t>CHILD DEATHS</a:t>
            </a:r>
            <a:endParaRPr lang="en-GB" sz="2400" b="1" dirty="0">
              <a:solidFill>
                <a:schemeClr val="bg1"/>
              </a:solidFill>
              <a:latin typeface="+mn-lt"/>
              <a:cs typeface="JasmineUPC" pitchFamily="18" charset="-34"/>
            </a:endParaRPr>
          </a:p>
        </p:txBody>
      </p:sp>
      <p:sp>
        <p:nvSpPr>
          <p:cNvPr id="4" name="Text Box 3"/>
          <p:cNvSpPr txBox="1">
            <a:spLocks noChangeArrowheads="1"/>
          </p:cNvSpPr>
          <p:nvPr/>
        </p:nvSpPr>
        <p:spPr bwMode="auto">
          <a:xfrm>
            <a:off x="2142308" y="3167896"/>
            <a:ext cx="5257800" cy="1785104"/>
          </a:xfrm>
          <a:prstGeom prst="rect">
            <a:avLst/>
          </a:prstGeom>
          <a:solidFill>
            <a:schemeClr val="accent2">
              <a:lumMod val="20000"/>
              <a:lumOff val="80000"/>
            </a:schemeClr>
          </a:solidFill>
          <a:ln w="6350">
            <a:noFill/>
            <a:miter lim="800000"/>
            <a:headEnd/>
            <a:tailEnd/>
          </a:ln>
          <a:effectLst>
            <a:outerShdw blurRad="50800" dist="38100" dir="2700000" algn="tl" rotWithShape="0">
              <a:prstClr val="black">
                <a:alpha val="40000"/>
              </a:prstClr>
            </a:outerShdw>
          </a:effectLst>
        </p:spPr>
        <p:txBody>
          <a:bodyPr wrap="square" anchor="ctr" anchorCtr="0">
            <a:spAutoFit/>
          </a:bodyPr>
          <a:lstStyle/>
          <a:p>
            <a:pPr algn="ctr">
              <a:spcBef>
                <a:spcPct val="50000"/>
              </a:spcBef>
            </a:pPr>
            <a:r>
              <a:rPr lang="en-US" sz="2000" dirty="0" smtClean="0">
                <a:solidFill>
                  <a:srgbClr val="000066"/>
                </a:solidFill>
                <a:latin typeface="+mn-lt"/>
              </a:rPr>
              <a:t>- Low birthweight  - Preterm Delivery</a:t>
            </a:r>
            <a:endParaRPr lang="en-US" sz="2000" dirty="0">
              <a:solidFill>
                <a:srgbClr val="000066"/>
              </a:solidFill>
              <a:latin typeface="+mn-lt"/>
            </a:endParaRPr>
          </a:p>
          <a:p>
            <a:pPr algn="ctr">
              <a:spcBef>
                <a:spcPct val="50000"/>
              </a:spcBef>
            </a:pPr>
            <a:r>
              <a:rPr lang="en-US" sz="2000" dirty="0" smtClean="0">
                <a:solidFill>
                  <a:srgbClr val="000066"/>
                </a:solidFill>
                <a:latin typeface="+mn-lt"/>
              </a:rPr>
              <a:t>- Diarrhoea   - Pneumonia</a:t>
            </a:r>
            <a:endParaRPr lang="en-US" sz="2000" dirty="0">
              <a:solidFill>
                <a:srgbClr val="000066"/>
              </a:solidFill>
              <a:latin typeface="+mn-lt"/>
            </a:endParaRPr>
          </a:p>
          <a:p>
            <a:pPr algn="ctr">
              <a:spcBef>
                <a:spcPct val="50000"/>
              </a:spcBef>
            </a:pPr>
            <a:r>
              <a:rPr lang="en-US" sz="2000" dirty="0" smtClean="0">
                <a:solidFill>
                  <a:srgbClr val="000066"/>
                </a:solidFill>
                <a:latin typeface="+mn-lt"/>
              </a:rPr>
              <a:t>- Malaria  - Measles</a:t>
            </a:r>
            <a:endParaRPr lang="en-US" sz="2000" dirty="0">
              <a:solidFill>
                <a:srgbClr val="000066"/>
              </a:solidFill>
              <a:latin typeface="+mn-lt"/>
            </a:endParaRPr>
          </a:p>
          <a:p>
            <a:pPr algn="ctr">
              <a:spcBef>
                <a:spcPct val="50000"/>
              </a:spcBef>
            </a:pPr>
            <a:r>
              <a:rPr lang="en-US" sz="2000" dirty="0" smtClean="0">
                <a:solidFill>
                  <a:srgbClr val="000066"/>
                </a:solidFill>
                <a:latin typeface="+mn-lt"/>
              </a:rPr>
              <a:t>- Malnutrition</a:t>
            </a:r>
            <a:endParaRPr lang="en-US" sz="2000" dirty="0">
              <a:solidFill>
                <a:srgbClr val="000066"/>
              </a:solidFill>
              <a:latin typeface="+mn-lt"/>
            </a:endParaRPr>
          </a:p>
        </p:txBody>
      </p:sp>
      <p:sp>
        <p:nvSpPr>
          <p:cNvPr id="5" name="Text Box 4"/>
          <p:cNvSpPr txBox="1">
            <a:spLocks noChangeArrowheads="1"/>
          </p:cNvSpPr>
          <p:nvPr/>
        </p:nvSpPr>
        <p:spPr bwMode="auto">
          <a:xfrm>
            <a:off x="734193" y="1829475"/>
            <a:ext cx="7772400" cy="707886"/>
          </a:xfrm>
          <a:prstGeom prst="rect">
            <a:avLst/>
          </a:prstGeo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a:spAutoFit/>
          </a:bodyPr>
          <a:lstStyle/>
          <a:p>
            <a:pPr algn="ctr">
              <a:spcBef>
                <a:spcPct val="50000"/>
              </a:spcBef>
            </a:pPr>
            <a:r>
              <a:rPr lang="en-US" sz="2000" dirty="0" smtClean="0">
                <a:solidFill>
                  <a:schemeClr val="tx2"/>
                </a:solidFill>
                <a:latin typeface="+mn-lt"/>
              </a:rPr>
              <a:t>Maternal malnutrition</a:t>
            </a:r>
            <a:r>
              <a:rPr lang="en-US" sz="2000" dirty="0">
                <a:solidFill>
                  <a:schemeClr val="tx2"/>
                </a:solidFill>
                <a:latin typeface="+mn-lt"/>
              </a:rPr>
              <a:t>, </a:t>
            </a:r>
            <a:r>
              <a:rPr lang="en-US" sz="2000" dirty="0" smtClean="0">
                <a:solidFill>
                  <a:schemeClr val="tx2"/>
                </a:solidFill>
                <a:latin typeface="+mn-lt"/>
              </a:rPr>
              <a:t>poverty</a:t>
            </a:r>
            <a:r>
              <a:rPr lang="en-US" sz="2000" dirty="0">
                <a:solidFill>
                  <a:schemeClr val="tx2"/>
                </a:solidFill>
                <a:latin typeface="+mn-lt"/>
              </a:rPr>
              <a:t>, </a:t>
            </a:r>
            <a:r>
              <a:rPr lang="en-US" sz="2000" dirty="0" smtClean="0">
                <a:solidFill>
                  <a:schemeClr val="tx2"/>
                </a:solidFill>
                <a:latin typeface="+mn-lt"/>
              </a:rPr>
              <a:t>poor </a:t>
            </a:r>
            <a:r>
              <a:rPr lang="en-US" sz="2000" dirty="0">
                <a:solidFill>
                  <a:schemeClr val="tx2"/>
                </a:solidFill>
                <a:latin typeface="+mn-lt"/>
              </a:rPr>
              <a:t>hygiene, poor access or quality of outreach or facility care in pregnancy or </a:t>
            </a:r>
            <a:r>
              <a:rPr lang="en-US" sz="2000" dirty="0" smtClean="0">
                <a:solidFill>
                  <a:schemeClr val="tx2"/>
                </a:solidFill>
                <a:latin typeface="+mn-lt"/>
              </a:rPr>
              <a:t>childhood </a:t>
            </a:r>
            <a:endParaRPr lang="en-GB" sz="2000" dirty="0">
              <a:solidFill>
                <a:schemeClr val="tx2"/>
              </a:solidFill>
              <a:latin typeface="+mn-lt"/>
            </a:endParaRPr>
          </a:p>
        </p:txBody>
      </p:sp>
      <p:sp>
        <p:nvSpPr>
          <p:cNvPr id="11" name="Up Arrow 10"/>
          <p:cNvSpPr/>
          <p:nvPr/>
        </p:nvSpPr>
        <p:spPr>
          <a:xfrm rot="10800000">
            <a:off x="4467994" y="2606094"/>
            <a:ext cx="303213" cy="5125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Up Arrow 7"/>
          <p:cNvSpPr/>
          <p:nvPr/>
        </p:nvSpPr>
        <p:spPr>
          <a:xfrm rot="10800000">
            <a:off x="4468787" y="5029200"/>
            <a:ext cx="303213" cy="5125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69731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19262"/>
            <a:ext cx="8686800" cy="4910137"/>
          </a:xfrm>
        </p:spPr>
        <p:txBody>
          <a:bodyPr>
            <a:noAutofit/>
          </a:bodyPr>
          <a:lstStyle/>
          <a:p>
            <a:pPr>
              <a:spcBef>
                <a:spcPts val="0"/>
              </a:spcBef>
              <a:spcAft>
                <a:spcPts val="1800"/>
              </a:spcAft>
            </a:pPr>
            <a:r>
              <a:rPr lang="en-US" sz="2000" dirty="0"/>
              <a:t>Prompt, </a:t>
            </a:r>
            <a:r>
              <a:rPr lang="en-US" sz="2000" dirty="0" smtClean="0"/>
              <a:t>appropriate, </a:t>
            </a:r>
            <a:r>
              <a:rPr lang="en-US" sz="2000" dirty="0"/>
              <a:t>and adequate care for common childhood </a:t>
            </a:r>
            <a:r>
              <a:rPr lang="en-US" sz="2000" dirty="0" smtClean="0"/>
              <a:t>illnesses—</a:t>
            </a:r>
            <a:r>
              <a:rPr lang="en-US" sz="2000" b="1" dirty="0" smtClean="0">
                <a:solidFill>
                  <a:schemeClr val="accent6"/>
                </a:solidFill>
              </a:rPr>
              <a:t>diarrhoea, </a:t>
            </a:r>
            <a:r>
              <a:rPr lang="en-US" sz="2000" b="1" dirty="0">
                <a:solidFill>
                  <a:schemeClr val="accent6"/>
                </a:solidFill>
              </a:rPr>
              <a:t>pneumonia, malaria</a:t>
            </a:r>
            <a:r>
              <a:rPr lang="en-US" sz="2000" b="1" dirty="0" smtClean="0">
                <a:solidFill>
                  <a:schemeClr val="accent6"/>
                </a:solidFill>
              </a:rPr>
              <a:t>, and </a:t>
            </a:r>
            <a:r>
              <a:rPr lang="en-US" sz="2000" b="1" dirty="0">
                <a:solidFill>
                  <a:schemeClr val="accent6"/>
                </a:solidFill>
              </a:rPr>
              <a:t>measles </a:t>
            </a:r>
            <a:endParaRPr lang="en-US" sz="2000" dirty="0" smtClean="0"/>
          </a:p>
          <a:p>
            <a:pPr>
              <a:spcBef>
                <a:spcPts val="0"/>
              </a:spcBef>
              <a:spcAft>
                <a:spcPts val="1800"/>
              </a:spcAft>
            </a:pPr>
            <a:r>
              <a:rPr lang="en-US" sz="2000" dirty="0" smtClean="0"/>
              <a:t>Action </a:t>
            </a:r>
            <a:r>
              <a:rPr lang="en-US" sz="2000" dirty="0"/>
              <a:t>on child </a:t>
            </a:r>
            <a:r>
              <a:rPr lang="en-US" sz="2000" dirty="0" smtClean="0"/>
              <a:t>malnutrition—</a:t>
            </a:r>
            <a:r>
              <a:rPr lang="en-US" sz="2000" b="1" dirty="0" smtClean="0">
                <a:solidFill>
                  <a:schemeClr val="accent6"/>
                </a:solidFill>
              </a:rPr>
              <a:t>in </a:t>
            </a:r>
            <a:r>
              <a:rPr lang="en-US" sz="2000" b="1" dirty="0">
                <a:solidFill>
                  <a:schemeClr val="accent6"/>
                </a:solidFill>
              </a:rPr>
              <a:t>50</a:t>
            </a:r>
            <a:r>
              <a:rPr lang="en-US" sz="2000" b="1" dirty="0" smtClean="0">
                <a:solidFill>
                  <a:schemeClr val="accent6"/>
                </a:solidFill>
              </a:rPr>
              <a:t>% of cases, </a:t>
            </a:r>
            <a:r>
              <a:rPr lang="en-US" sz="2000" b="1" dirty="0">
                <a:solidFill>
                  <a:schemeClr val="accent6"/>
                </a:solidFill>
              </a:rPr>
              <a:t>it is a contributory </a:t>
            </a:r>
            <a:r>
              <a:rPr lang="en-US" sz="2000" b="1" dirty="0" smtClean="0">
                <a:solidFill>
                  <a:schemeClr val="accent6"/>
                </a:solidFill>
              </a:rPr>
              <a:t>cause</a:t>
            </a:r>
            <a:endParaRPr lang="en-US" sz="2000" dirty="0" smtClean="0"/>
          </a:p>
          <a:p>
            <a:pPr>
              <a:spcBef>
                <a:spcPts val="0"/>
              </a:spcBef>
              <a:spcAft>
                <a:spcPts val="1800"/>
              </a:spcAft>
            </a:pPr>
            <a:r>
              <a:rPr lang="en-US" sz="2000" dirty="0" smtClean="0"/>
              <a:t>Public </a:t>
            </a:r>
            <a:r>
              <a:rPr lang="en-US" sz="2000" dirty="0"/>
              <a:t>health and hygiene measures that prevent the main </a:t>
            </a:r>
            <a:r>
              <a:rPr lang="en-US" sz="2000" dirty="0" smtClean="0"/>
              <a:t>diseases: </a:t>
            </a:r>
            <a:r>
              <a:rPr lang="en-US" sz="2000" b="1" dirty="0" smtClean="0">
                <a:solidFill>
                  <a:schemeClr val="accent6"/>
                </a:solidFill>
              </a:rPr>
              <a:t>safe </a:t>
            </a:r>
            <a:r>
              <a:rPr lang="en-US" sz="2000" b="1" dirty="0">
                <a:solidFill>
                  <a:schemeClr val="accent6"/>
                </a:solidFill>
              </a:rPr>
              <a:t>water, hand washing, sanitation, use of insecticide bed </a:t>
            </a:r>
            <a:r>
              <a:rPr lang="en-US" sz="2000" b="1" dirty="0" smtClean="0">
                <a:solidFill>
                  <a:schemeClr val="accent6"/>
                </a:solidFill>
              </a:rPr>
              <a:t>nets</a:t>
            </a:r>
            <a:r>
              <a:rPr lang="en-US" sz="2000" dirty="0" smtClean="0"/>
              <a:t> </a:t>
            </a:r>
            <a:r>
              <a:rPr lang="en-US" sz="2000" i="1" dirty="0"/>
              <a:t>(Prevention of common childhood </a:t>
            </a:r>
            <a:r>
              <a:rPr lang="en-US" sz="2000" i="1" dirty="0" smtClean="0"/>
              <a:t>illnesses</a:t>
            </a:r>
            <a:endParaRPr lang="en-US" sz="2000" dirty="0" smtClean="0"/>
          </a:p>
          <a:p>
            <a:pPr>
              <a:spcBef>
                <a:spcPts val="0"/>
              </a:spcBef>
              <a:spcAft>
                <a:spcPts val="1800"/>
              </a:spcAft>
            </a:pPr>
            <a:r>
              <a:rPr lang="en-US" sz="2000" dirty="0" smtClean="0"/>
              <a:t>Immunisation, especially </a:t>
            </a:r>
            <a:r>
              <a:rPr lang="en-US" sz="2000" dirty="0"/>
              <a:t>against </a:t>
            </a:r>
            <a:r>
              <a:rPr lang="en-US" sz="2000" dirty="0" smtClean="0"/>
              <a:t>measles</a:t>
            </a:r>
            <a:endParaRPr lang="en-GB" sz="2000" dirty="0"/>
          </a:p>
          <a:p>
            <a:pPr marL="274320" eaLnBrk="1" fontAlgn="auto" hangingPunct="1">
              <a:spcBef>
                <a:spcPts val="0"/>
              </a:spcBef>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Main </a:t>
            </a:r>
            <a:r>
              <a:rPr lang="en-US" dirty="0" smtClean="0"/>
              <a:t>interventions </a:t>
            </a:r>
            <a:r>
              <a:rPr lang="en-US" dirty="0"/>
              <a:t>that lead to increased child survival</a:t>
            </a:r>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599"/>
            <a:ext cx="8559800" cy="4953001"/>
          </a:xfrm>
        </p:spPr>
        <p:txBody>
          <a:bodyPr>
            <a:noAutofit/>
          </a:bodyPr>
          <a:lstStyle/>
          <a:p>
            <a:pPr marL="45720" indent="0" eaLnBrk="1" fontAlgn="auto" hangingPunct="1">
              <a:spcBef>
                <a:spcPts val="0"/>
              </a:spcBef>
              <a:spcAft>
                <a:spcPts val="1800"/>
              </a:spcAft>
              <a:buNone/>
              <a:defRPr/>
            </a:pPr>
            <a:r>
              <a:rPr lang="en-US" sz="2000" b="1" dirty="0" smtClean="0">
                <a:solidFill>
                  <a:schemeClr val="accent6"/>
                </a:solidFill>
              </a:rPr>
              <a:t>Prevention of:</a:t>
            </a:r>
          </a:p>
          <a:p>
            <a:pPr>
              <a:spcBef>
                <a:spcPts val="0"/>
              </a:spcBef>
              <a:spcAft>
                <a:spcPts val="600"/>
              </a:spcAft>
            </a:pPr>
            <a:r>
              <a:rPr lang="en-US" sz="2000" b="1" dirty="0" smtClean="0">
                <a:solidFill>
                  <a:schemeClr val="accent6"/>
                </a:solidFill>
              </a:rPr>
              <a:t>Low Birthweight </a:t>
            </a:r>
            <a:r>
              <a:rPr lang="en-US" sz="2000" b="1" dirty="0">
                <a:solidFill>
                  <a:schemeClr val="accent6"/>
                </a:solidFill>
              </a:rPr>
              <a:t>and </a:t>
            </a:r>
            <a:r>
              <a:rPr lang="en-US" sz="2000" b="1" dirty="0" smtClean="0">
                <a:solidFill>
                  <a:schemeClr val="accent6"/>
                </a:solidFill>
              </a:rPr>
              <a:t>Prematurity</a:t>
            </a:r>
            <a:r>
              <a:rPr lang="en-US" sz="2000" dirty="0" smtClean="0"/>
              <a:t> </a:t>
            </a:r>
            <a:endParaRPr lang="en-US" sz="2000" dirty="0"/>
          </a:p>
          <a:p>
            <a:pPr lvl="1">
              <a:spcBef>
                <a:spcPts val="0"/>
              </a:spcBef>
              <a:spcAft>
                <a:spcPts val="600"/>
              </a:spcAft>
            </a:pPr>
            <a:r>
              <a:rPr lang="en-US" dirty="0" smtClean="0"/>
              <a:t>reduction of maternal anaemia</a:t>
            </a:r>
          </a:p>
          <a:p>
            <a:pPr lvl="1">
              <a:spcBef>
                <a:spcPts val="0"/>
              </a:spcBef>
              <a:spcAft>
                <a:spcPts val="600"/>
              </a:spcAft>
            </a:pPr>
            <a:r>
              <a:rPr lang="en-US" dirty="0"/>
              <a:t>reduction of malnourishment</a:t>
            </a:r>
            <a:endParaRPr lang="en-US" dirty="0" smtClean="0"/>
          </a:p>
          <a:p>
            <a:pPr lvl="1">
              <a:spcBef>
                <a:spcPts val="0"/>
              </a:spcBef>
              <a:spcAft>
                <a:spcPts val="600"/>
              </a:spcAft>
            </a:pPr>
            <a:r>
              <a:rPr lang="en-US" dirty="0"/>
              <a:t>reduction of early </a:t>
            </a:r>
            <a:r>
              <a:rPr lang="en-US" dirty="0" smtClean="0"/>
              <a:t>marriages</a:t>
            </a:r>
          </a:p>
          <a:p>
            <a:pPr lvl="1">
              <a:spcBef>
                <a:spcPts val="0"/>
              </a:spcBef>
              <a:spcAft>
                <a:spcPts val="1800"/>
              </a:spcAft>
            </a:pPr>
            <a:r>
              <a:rPr lang="en-US" dirty="0" smtClean="0"/>
              <a:t>increase in effective antenatal </a:t>
            </a:r>
            <a:r>
              <a:rPr lang="en-US" dirty="0"/>
              <a:t>care </a:t>
            </a:r>
            <a:endParaRPr lang="en-US" dirty="0" smtClean="0"/>
          </a:p>
          <a:p>
            <a:pPr>
              <a:spcBef>
                <a:spcPts val="0"/>
              </a:spcBef>
              <a:spcAft>
                <a:spcPts val="1800"/>
              </a:spcAft>
            </a:pPr>
            <a:r>
              <a:rPr lang="en-US" sz="2000" b="1" dirty="0" smtClean="0">
                <a:solidFill>
                  <a:schemeClr val="accent6"/>
                </a:solidFill>
              </a:rPr>
              <a:t>Sepsis</a:t>
            </a:r>
            <a:r>
              <a:rPr lang="en-US" sz="2000" dirty="0" smtClean="0"/>
              <a:t> </a:t>
            </a:r>
            <a:r>
              <a:rPr lang="en-US" sz="2000" dirty="0"/>
              <a:t>– decreased low </a:t>
            </a:r>
            <a:r>
              <a:rPr lang="en-US" sz="2000" dirty="0" smtClean="0"/>
              <a:t>birthweights</a:t>
            </a:r>
            <a:r>
              <a:rPr lang="en-US" sz="2000" dirty="0"/>
              <a:t>, reduced unsafe deliveries, better </a:t>
            </a:r>
            <a:r>
              <a:rPr lang="en-US" sz="2000" dirty="0" smtClean="0"/>
              <a:t>hygiene, detection and treatment of reproductive tract infections (RTIs) </a:t>
            </a:r>
            <a:r>
              <a:rPr lang="en-US" sz="2000" dirty="0"/>
              <a:t>in </a:t>
            </a:r>
            <a:r>
              <a:rPr lang="en-US" sz="2000" dirty="0" smtClean="0"/>
              <a:t>mother</a:t>
            </a:r>
            <a:endParaRPr lang="en-US" dirty="0" smtClean="0"/>
          </a:p>
          <a:p>
            <a:pPr>
              <a:spcBef>
                <a:spcPts val="0"/>
              </a:spcBef>
              <a:spcAft>
                <a:spcPts val="1800"/>
              </a:spcAft>
            </a:pPr>
            <a:r>
              <a:rPr lang="en-US" sz="2000" b="1" dirty="0" smtClean="0">
                <a:solidFill>
                  <a:schemeClr val="accent6"/>
                </a:solidFill>
              </a:rPr>
              <a:t>Asphyxia</a:t>
            </a:r>
            <a:r>
              <a:rPr lang="en-US" sz="2000" dirty="0" smtClean="0"/>
              <a:t> – provision </a:t>
            </a:r>
            <a:r>
              <a:rPr lang="en-US" sz="2000" dirty="0"/>
              <a:t>of skilled assistance at child birth reduces prolonged or difficult </a:t>
            </a:r>
            <a:r>
              <a:rPr lang="en-US" sz="2000" dirty="0" smtClean="0"/>
              <a:t>labour</a:t>
            </a:r>
            <a:endParaRPr lang="en-GB" sz="2000" dirty="0"/>
          </a:p>
          <a:p>
            <a:pPr marL="548958" lvl="1" eaLnBrk="1" fontAlgn="auto" hangingPunct="1">
              <a:spcAft>
                <a:spcPts val="0"/>
              </a:spcAft>
              <a:defRPr/>
            </a:pPr>
            <a:endParaRPr lang="en-US" sz="2400" b="1"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Main </a:t>
            </a:r>
            <a:r>
              <a:rPr lang="en-US" dirty="0"/>
              <a:t>interventions that reduce neonatal </a:t>
            </a:r>
            <a:r>
              <a:rPr lang="en-US" dirty="0" smtClean="0"/>
              <a:t>mortality (contd.)</a:t>
            </a:r>
            <a:endParaRPr lang="en-US"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743200"/>
            <a:ext cx="6324600" cy="1645920"/>
          </a:xfrm>
        </p:spPr>
        <p:txBody>
          <a:bodyPr/>
          <a:lstStyle/>
          <a:p>
            <a:r>
              <a:rPr lang="en-US" sz="3600" dirty="0" smtClean="0"/>
              <a:t>Good practices for increasing child </a:t>
            </a:r>
            <a:r>
              <a:rPr lang="en-US" sz="3600" dirty="0"/>
              <a:t>s</a:t>
            </a:r>
            <a:r>
              <a:rPr lang="en-US" sz="3600" dirty="0" smtClean="0"/>
              <a:t>urvival</a:t>
            </a:r>
            <a:endParaRPr lang="en-US" sz="3600" dirty="0"/>
          </a:p>
        </p:txBody>
      </p:sp>
    </p:spTree>
    <p:extLst>
      <p:ext uri="{BB962C8B-B14F-4D97-AF65-F5344CB8AC3E}">
        <p14:creationId xmlns:p14="http://schemas.microsoft.com/office/powerpoint/2010/main" val="3977441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719262"/>
            <a:ext cx="8534400" cy="4910138"/>
          </a:xfrm>
        </p:spPr>
        <p:txBody>
          <a:bodyPr>
            <a:normAutofit lnSpcReduction="10000"/>
          </a:bodyPr>
          <a:lstStyle/>
          <a:p>
            <a:pPr marL="457200" indent="-457200">
              <a:lnSpc>
                <a:spcPct val="110000"/>
              </a:lnSpc>
              <a:spcBef>
                <a:spcPts val="0"/>
              </a:spcBef>
              <a:spcAft>
                <a:spcPts val="600"/>
              </a:spcAft>
            </a:pPr>
            <a:r>
              <a:rPr lang="en-US" sz="2000" dirty="0" smtClean="0"/>
              <a:t>Learning from Jamkhed/Mitanin and other programmes:</a:t>
            </a:r>
          </a:p>
          <a:p>
            <a:pPr marL="679451" lvl="1" indent="-404813">
              <a:lnSpc>
                <a:spcPct val="110000"/>
              </a:lnSpc>
              <a:spcBef>
                <a:spcPts val="0"/>
              </a:spcBef>
              <a:spcAft>
                <a:spcPts val="600"/>
              </a:spcAft>
            </a:pPr>
            <a:r>
              <a:rPr lang="en-US" dirty="0" smtClean="0"/>
              <a:t>Visiting </a:t>
            </a:r>
            <a:r>
              <a:rPr lang="en-US" dirty="0"/>
              <a:t>any child with fever, </a:t>
            </a:r>
            <a:r>
              <a:rPr lang="en-US" dirty="0" smtClean="0"/>
              <a:t>diarrhoea, </a:t>
            </a:r>
            <a:r>
              <a:rPr lang="en-US" dirty="0"/>
              <a:t>or acute respiratory </a:t>
            </a:r>
            <a:r>
              <a:rPr lang="en-US" dirty="0" smtClean="0"/>
              <a:t>illness, </a:t>
            </a:r>
            <a:r>
              <a:rPr lang="en-US" dirty="0"/>
              <a:t>and </a:t>
            </a:r>
            <a:r>
              <a:rPr lang="en-US" dirty="0" smtClean="0"/>
              <a:t>providing first-contact care—referring </a:t>
            </a:r>
            <a:r>
              <a:rPr lang="en-US" dirty="0"/>
              <a:t>where </a:t>
            </a:r>
            <a:r>
              <a:rPr lang="en-US" dirty="0" smtClean="0"/>
              <a:t>appropriate. </a:t>
            </a:r>
          </a:p>
          <a:p>
            <a:pPr marL="679451" lvl="1" indent="-404813">
              <a:lnSpc>
                <a:spcPct val="110000"/>
              </a:lnSpc>
              <a:spcBef>
                <a:spcPts val="0"/>
              </a:spcBef>
              <a:spcAft>
                <a:spcPts val="600"/>
              </a:spcAft>
            </a:pPr>
            <a:r>
              <a:rPr lang="en-US" dirty="0" smtClean="0"/>
              <a:t>Visiting newborn </a:t>
            </a:r>
            <a:r>
              <a:rPr lang="en-US" dirty="0"/>
              <a:t>on first </a:t>
            </a:r>
            <a:r>
              <a:rPr lang="en-US" dirty="0" smtClean="0"/>
              <a:t>day—preferably </a:t>
            </a:r>
            <a:r>
              <a:rPr lang="en-US" dirty="0"/>
              <a:t>first </a:t>
            </a:r>
            <a:r>
              <a:rPr lang="en-US" dirty="0" smtClean="0"/>
              <a:t>hour</a:t>
            </a:r>
            <a:r>
              <a:rPr lang="en-US" dirty="0"/>
              <a:t>—</a:t>
            </a:r>
            <a:r>
              <a:rPr lang="en-US" dirty="0" smtClean="0"/>
              <a:t>and ensuring that essential </a:t>
            </a:r>
            <a:r>
              <a:rPr lang="en-US" dirty="0"/>
              <a:t>newborn care is </a:t>
            </a:r>
            <a:r>
              <a:rPr lang="en-US" dirty="0" smtClean="0"/>
              <a:t>provided. This </a:t>
            </a:r>
            <a:r>
              <a:rPr lang="en-US" dirty="0"/>
              <a:t>includes early and exclusive breastfeeding.</a:t>
            </a:r>
          </a:p>
          <a:p>
            <a:pPr marL="679451" lvl="1" indent="-404813">
              <a:lnSpc>
                <a:spcPct val="110000"/>
              </a:lnSpc>
              <a:spcBef>
                <a:spcPts val="0"/>
              </a:spcBef>
              <a:spcAft>
                <a:spcPts val="600"/>
              </a:spcAft>
            </a:pPr>
            <a:r>
              <a:rPr lang="en-US" dirty="0" smtClean="0"/>
              <a:t>Visiting </a:t>
            </a:r>
            <a:r>
              <a:rPr lang="en-US" dirty="0"/>
              <a:t>children </a:t>
            </a:r>
            <a:r>
              <a:rPr lang="en-US" dirty="0" smtClean="0"/>
              <a:t>from </a:t>
            </a:r>
            <a:r>
              <a:rPr lang="en-US" dirty="0"/>
              <a:t>6</a:t>
            </a:r>
            <a:r>
              <a:rPr lang="en-US" baseline="30000" dirty="0"/>
              <a:t>th</a:t>
            </a:r>
            <a:r>
              <a:rPr lang="en-US" dirty="0"/>
              <a:t> to 12</a:t>
            </a:r>
            <a:r>
              <a:rPr lang="en-US" baseline="30000" dirty="0"/>
              <a:t>th</a:t>
            </a:r>
            <a:r>
              <a:rPr lang="en-US" dirty="0"/>
              <a:t> month </a:t>
            </a:r>
            <a:r>
              <a:rPr lang="en-US" dirty="0" smtClean="0"/>
              <a:t>to give nutritional advice—especially </a:t>
            </a:r>
            <a:r>
              <a:rPr lang="en-US" dirty="0"/>
              <a:t>complementary feeding</a:t>
            </a:r>
            <a:r>
              <a:rPr lang="en-US" dirty="0" smtClean="0"/>
              <a:t>. </a:t>
            </a:r>
            <a:endParaRPr lang="en-US" dirty="0"/>
          </a:p>
          <a:p>
            <a:pPr marL="679451" lvl="1" indent="-404813">
              <a:lnSpc>
                <a:spcPct val="110000"/>
              </a:lnSpc>
              <a:spcBef>
                <a:spcPts val="0"/>
              </a:spcBef>
              <a:spcAft>
                <a:spcPts val="600"/>
              </a:spcAft>
            </a:pPr>
            <a:r>
              <a:rPr lang="en-US" dirty="0" smtClean="0"/>
              <a:t>Mobilising community </a:t>
            </a:r>
            <a:r>
              <a:rPr lang="en-US" dirty="0"/>
              <a:t>to attend </a:t>
            </a:r>
            <a:r>
              <a:rPr lang="en-US" dirty="0" smtClean="0"/>
              <a:t>VHND/immunisation</a:t>
            </a:r>
            <a:r>
              <a:rPr lang="en-US" dirty="0"/>
              <a:t>, growth </a:t>
            </a:r>
            <a:r>
              <a:rPr lang="en-US" dirty="0" smtClean="0"/>
              <a:t>monitoring, </a:t>
            </a:r>
            <a:r>
              <a:rPr lang="en-US" dirty="0"/>
              <a:t>etc.</a:t>
            </a:r>
          </a:p>
          <a:p>
            <a:pPr marL="679451" lvl="1" indent="-404813">
              <a:lnSpc>
                <a:spcPct val="110000"/>
              </a:lnSpc>
              <a:spcBef>
                <a:spcPts val="0"/>
              </a:spcBef>
              <a:spcAft>
                <a:spcPts val="600"/>
              </a:spcAft>
            </a:pPr>
            <a:r>
              <a:rPr lang="en-US" dirty="0" smtClean="0"/>
              <a:t>Ensuring/assisting in </a:t>
            </a:r>
            <a:r>
              <a:rPr lang="en-US" dirty="0"/>
              <a:t>access to basic public service </a:t>
            </a:r>
            <a:r>
              <a:rPr lang="en-US" dirty="0" smtClean="0"/>
              <a:t>entitlements—e.g., </a:t>
            </a:r>
            <a:r>
              <a:rPr lang="en-US" dirty="0"/>
              <a:t>iron tablets, supplementary nutrition, public distribution </a:t>
            </a:r>
            <a:r>
              <a:rPr lang="en-US" dirty="0" smtClean="0"/>
              <a:t>system, </a:t>
            </a:r>
            <a:r>
              <a:rPr lang="en-US" dirty="0"/>
              <a:t>etc.</a:t>
            </a:r>
          </a:p>
          <a:p>
            <a:pPr marL="45720" indent="0" eaLnBrk="1" fontAlgn="auto" hangingPunct="1">
              <a:lnSpc>
                <a:spcPct val="110000"/>
              </a:lnSpc>
              <a:spcBef>
                <a:spcPts val="0"/>
              </a:spcBef>
              <a:spcAft>
                <a:spcPts val="0"/>
              </a:spcAft>
              <a:buNone/>
              <a:defRPr/>
            </a:pPr>
            <a:endParaRPr lang="en-US" sz="2200" dirty="0"/>
          </a:p>
        </p:txBody>
      </p:sp>
      <p:sp>
        <p:nvSpPr>
          <p:cNvPr id="3" name="Title 2"/>
          <p:cNvSpPr>
            <a:spLocks noGrp="1"/>
          </p:cNvSpPr>
          <p:nvPr>
            <p:ph type="title"/>
          </p:nvPr>
        </p:nvSpPr>
        <p:spPr/>
        <p:txBody>
          <a:bodyPr/>
          <a:lstStyle/>
          <a:p>
            <a:pPr algn="ctr" eaLnBrk="1" fontAlgn="auto" hangingPunct="1">
              <a:spcAft>
                <a:spcPts val="0"/>
              </a:spcAft>
              <a:defRPr/>
            </a:pPr>
            <a:r>
              <a:rPr lang="en-US" sz="3000" dirty="0" smtClean="0"/>
              <a:t>1. How does </a:t>
            </a:r>
            <a:r>
              <a:rPr lang="en-US" sz="3000" dirty="0"/>
              <a:t>the ASHA </a:t>
            </a:r>
            <a:r>
              <a:rPr lang="en-US" sz="3000" dirty="0" smtClean="0"/>
              <a:t>programme </a:t>
            </a:r>
            <a:r>
              <a:rPr lang="en-US" sz="3000" dirty="0"/>
              <a:t>contribute to improved child survival?</a:t>
            </a:r>
          </a:p>
        </p:txBody>
      </p:sp>
    </p:spTree>
    <p:extLst>
      <p:ext uri="{BB962C8B-B14F-4D97-AF65-F5344CB8AC3E}">
        <p14:creationId xmlns:p14="http://schemas.microsoft.com/office/powerpoint/2010/main" val="34976986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8686800" cy="5105400"/>
          </a:xfrm>
        </p:spPr>
        <p:txBody>
          <a:bodyPr>
            <a:normAutofit/>
          </a:bodyPr>
          <a:lstStyle/>
          <a:p>
            <a:pPr marL="404813" indent="-360363">
              <a:spcBef>
                <a:spcPts val="0"/>
              </a:spcBef>
              <a:spcAft>
                <a:spcPts val="1800"/>
              </a:spcAft>
            </a:pPr>
            <a:r>
              <a:rPr lang="en-US" sz="2000" dirty="0" smtClean="0"/>
              <a:t>A </a:t>
            </a:r>
            <a:r>
              <a:rPr lang="en-US" sz="2000" dirty="0"/>
              <a:t>special training for the </a:t>
            </a:r>
            <a:r>
              <a:rPr lang="en-US" sz="2000" dirty="0" smtClean="0"/>
              <a:t>CHW (</a:t>
            </a:r>
            <a:r>
              <a:rPr lang="en-US" sz="2000" dirty="0"/>
              <a:t>ASHA equivalent</a:t>
            </a:r>
            <a:r>
              <a:rPr lang="en-US" sz="2000" dirty="0" smtClean="0"/>
              <a:t>)</a:t>
            </a:r>
          </a:p>
          <a:p>
            <a:pPr marL="404813" indent="-360363">
              <a:spcBef>
                <a:spcPts val="0"/>
              </a:spcBef>
              <a:spcAft>
                <a:spcPts val="1800"/>
              </a:spcAft>
            </a:pPr>
            <a:r>
              <a:rPr lang="en-US" sz="2000" dirty="0" smtClean="0"/>
              <a:t>More </a:t>
            </a:r>
            <a:r>
              <a:rPr lang="en-US" sz="2000" dirty="0"/>
              <a:t>intensive </a:t>
            </a:r>
            <a:r>
              <a:rPr lang="en-US" sz="2000" dirty="0" smtClean="0"/>
              <a:t>newborn visits </a:t>
            </a:r>
            <a:r>
              <a:rPr lang="en-US" sz="2000" dirty="0"/>
              <a:t>in </a:t>
            </a:r>
            <a:r>
              <a:rPr lang="en-US" sz="2000" dirty="0" smtClean="0"/>
              <a:t>the </a:t>
            </a:r>
            <a:r>
              <a:rPr lang="en-US" sz="2000" dirty="0"/>
              <a:t>first </a:t>
            </a:r>
            <a:r>
              <a:rPr lang="en-US" sz="2000" dirty="0" smtClean="0"/>
              <a:t>month</a:t>
            </a:r>
            <a:endParaRPr lang="en-US" sz="2000" dirty="0"/>
          </a:p>
          <a:p>
            <a:pPr marL="404813" indent="-360363">
              <a:spcBef>
                <a:spcPts val="0"/>
              </a:spcBef>
              <a:spcAft>
                <a:spcPts val="1800"/>
              </a:spcAft>
            </a:pPr>
            <a:r>
              <a:rPr lang="en-US" sz="2000" dirty="0" smtClean="0"/>
              <a:t>Higher </a:t>
            </a:r>
            <a:r>
              <a:rPr lang="en-US" sz="2000" dirty="0"/>
              <a:t>level of </a:t>
            </a:r>
            <a:r>
              <a:rPr lang="en-US" sz="2000" dirty="0" smtClean="0"/>
              <a:t>care for </a:t>
            </a:r>
            <a:r>
              <a:rPr lang="en-US" sz="2000" dirty="0"/>
              <a:t>sepsis (early diagnosis, oral and injectable antibiotics, early referral</a:t>
            </a:r>
            <a:r>
              <a:rPr lang="en-US" sz="2000" dirty="0" smtClean="0"/>
              <a:t>)</a:t>
            </a:r>
            <a:endParaRPr lang="en-US" sz="2000" dirty="0"/>
          </a:p>
          <a:p>
            <a:pPr marL="404813" indent="-360363">
              <a:spcBef>
                <a:spcPts val="0"/>
              </a:spcBef>
              <a:spcAft>
                <a:spcPts val="1800"/>
              </a:spcAft>
            </a:pPr>
            <a:r>
              <a:rPr lang="en-US" sz="2000" dirty="0" smtClean="0"/>
              <a:t>Care </a:t>
            </a:r>
            <a:r>
              <a:rPr lang="en-US" sz="2000" dirty="0"/>
              <a:t>of asphyxia (presence at birth, assisted birth, early diagnosis, management with bag and mask</a:t>
            </a:r>
            <a:r>
              <a:rPr lang="en-US" sz="2000" dirty="0" smtClean="0"/>
              <a:t>)</a:t>
            </a:r>
            <a:endParaRPr lang="en-US" sz="2000" dirty="0"/>
          </a:p>
          <a:p>
            <a:pPr marL="404813" indent="-360363">
              <a:spcBef>
                <a:spcPts val="0"/>
              </a:spcBef>
              <a:spcAft>
                <a:spcPts val="1800"/>
              </a:spcAft>
            </a:pPr>
            <a:r>
              <a:rPr lang="en-US" sz="2000" dirty="0" smtClean="0"/>
              <a:t>Better general </a:t>
            </a:r>
            <a:r>
              <a:rPr lang="en-US" sz="2000" dirty="0"/>
              <a:t>neonatal care (</a:t>
            </a:r>
            <a:r>
              <a:rPr lang="en-US" sz="2000" dirty="0" smtClean="0"/>
              <a:t>breastfeeding</a:t>
            </a:r>
            <a:r>
              <a:rPr lang="en-US" sz="2000" dirty="0"/>
              <a:t>, </a:t>
            </a:r>
            <a:r>
              <a:rPr lang="en-US" sz="2000" dirty="0" smtClean="0"/>
              <a:t>thermoregulation, etc.)</a:t>
            </a:r>
            <a:endParaRPr lang="en-US" sz="2000" dirty="0"/>
          </a:p>
          <a:p>
            <a:pPr marL="404813" indent="-360363">
              <a:spcBef>
                <a:spcPts val="0"/>
              </a:spcBef>
              <a:spcAft>
                <a:spcPts val="1800"/>
              </a:spcAft>
            </a:pPr>
            <a:r>
              <a:rPr lang="en-US" sz="2000" dirty="0" smtClean="0"/>
              <a:t>Good </a:t>
            </a:r>
            <a:r>
              <a:rPr lang="en-US" sz="2000" dirty="0"/>
              <a:t>quality support to </a:t>
            </a:r>
            <a:r>
              <a:rPr lang="en-US" sz="2000" dirty="0" smtClean="0"/>
              <a:t>ASHA</a:t>
            </a:r>
          </a:p>
          <a:p>
            <a:pPr marL="404813" indent="-360363">
              <a:spcBef>
                <a:spcPts val="0"/>
              </a:spcBef>
              <a:spcAft>
                <a:spcPts val="1800"/>
              </a:spcAft>
            </a:pPr>
            <a:r>
              <a:rPr lang="en-US" sz="2000" dirty="0" smtClean="0"/>
              <a:t>Referral </a:t>
            </a:r>
            <a:r>
              <a:rPr lang="en-US" sz="2000" dirty="0"/>
              <a:t>to adequate neonatal care facilities</a:t>
            </a:r>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2. Home-based </a:t>
            </a:r>
            <a:r>
              <a:rPr lang="en-US" dirty="0"/>
              <a:t>n</a:t>
            </a:r>
            <a:r>
              <a:rPr lang="en-US" dirty="0" smtClean="0"/>
              <a:t>eonatal </a:t>
            </a:r>
            <a:r>
              <a:rPr lang="en-US" dirty="0"/>
              <a:t>care—Gadchiroli </a:t>
            </a:r>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9400" y="1719262"/>
            <a:ext cx="8483600" cy="4833937"/>
          </a:xfrm>
        </p:spPr>
        <p:txBody>
          <a:bodyPr>
            <a:normAutofit/>
          </a:bodyPr>
          <a:lstStyle/>
          <a:p>
            <a:pPr>
              <a:spcBef>
                <a:spcPts val="0"/>
              </a:spcBef>
              <a:spcAft>
                <a:spcPts val="1800"/>
              </a:spcAft>
            </a:pPr>
            <a:r>
              <a:rPr lang="en-US" sz="2000" dirty="0" smtClean="0"/>
              <a:t>ANMs </a:t>
            </a:r>
            <a:r>
              <a:rPr lang="en-US" sz="2000" dirty="0"/>
              <a:t>and AWWs </a:t>
            </a:r>
            <a:r>
              <a:rPr lang="en-US" sz="2000" dirty="0" smtClean="0"/>
              <a:t>were trained in Integrated Management of Neonatal and Childhood Illnesses (ICDS) to better manage sick children in their areas</a:t>
            </a:r>
          </a:p>
          <a:p>
            <a:pPr>
              <a:spcBef>
                <a:spcPts val="0"/>
              </a:spcBef>
              <a:spcAft>
                <a:spcPts val="1800"/>
              </a:spcAft>
            </a:pPr>
            <a:r>
              <a:rPr lang="en-US" sz="2000" dirty="0" smtClean="0"/>
              <a:t>ANMs and AWWs coordinate for improved </a:t>
            </a:r>
            <a:r>
              <a:rPr lang="en-US" sz="2000" dirty="0"/>
              <a:t>functioning of the ICDS </a:t>
            </a:r>
            <a:r>
              <a:rPr lang="en-US" sz="2000" dirty="0" err="1" smtClean="0"/>
              <a:t>programme</a:t>
            </a:r>
            <a:endParaRPr lang="en-US" sz="2000" dirty="0"/>
          </a:p>
          <a:p>
            <a:pPr>
              <a:spcBef>
                <a:spcPts val="0"/>
              </a:spcBef>
              <a:spcAft>
                <a:spcPts val="1800"/>
              </a:spcAft>
            </a:pPr>
            <a:r>
              <a:rPr lang="en-US" sz="2000" dirty="0" smtClean="0"/>
              <a:t>Improved coverage of children through the VHND</a:t>
            </a:r>
            <a:endParaRPr lang="en-US" sz="2000"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3. </a:t>
            </a:r>
            <a:r>
              <a:rPr lang="en-US" dirty="0"/>
              <a:t>I</a:t>
            </a:r>
            <a:r>
              <a:rPr lang="en-US" dirty="0" smtClean="0"/>
              <a:t>mprove </a:t>
            </a:r>
            <a:r>
              <a:rPr lang="en-US" dirty="0"/>
              <a:t>quality of outreach—Mayurbanj </a:t>
            </a:r>
            <a:r>
              <a:rPr lang="en-US" dirty="0" smtClean="0"/>
              <a:t>and Koraput, </a:t>
            </a:r>
            <a:r>
              <a:rPr lang="en-US" dirty="0"/>
              <a:t>Orissa</a:t>
            </a:r>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eaLnBrk="1" fontAlgn="auto" hangingPunct="1">
              <a:spcAft>
                <a:spcPts val="0"/>
              </a:spcAft>
              <a:defRPr/>
            </a:pPr>
            <a:r>
              <a:rPr lang="en-US" dirty="0"/>
              <a:t>4</a:t>
            </a:r>
            <a:r>
              <a:rPr lang="en-US" dirty="0" smtClean="0"/>
              <a:t>. Behaviour change communication</a:t>
            </a:r>
            <a:endParaRPr lang="en-US" dirty="0"/>
          </a:p>
        </p:txBody>
      </p:sp>
      <p:sp>
        <p:nvSpPr>
          <p:cNvPr id="4" name="Content Placeholder 3"/>
          <p:cNvSpPr>
            <a:spLocks noGrp="1"/>
          </p:cNvSpPr>
          <p:nvPr>
            <p:ph idx="1"/>
          </p:nvPr>
        </p:nvSpPr>
        <p:spPr>
          <a:xfrm>
            <a:off x="381000" y="1981200"/>
            <a:ext cx="8407400" cy="1938337"/>
          </a:xfrm>
        </p:spPr>
        <p:txBody>
          <a:bodyPr>
            <a:normAutofit/>
          </a:bodyPr>
          <a:lstStyle/>
          <a:p>
            <a:r>
              <a:rPr lang="en-US" sz="2000" dirty="0"/>
              <a:t>Effective </a:t>
            </a:r>
            <a:r>
              <a:rPr lang="en-US" sz="2000" dirty="0" smtClean="0"/>
              <a:t>behaviour change communication (BCC) </a:t>
            </a:r>
            <a:r>
              <a:rPr lang="en-US" sz="2000" dirty="0"/>
              <a:t>can make a considerable difference when it addresses a parameter like promotion of early and exclusive </a:t>
            </a:r>
            <a:r>
              <a:rPr lang="en-US" sz="2000" dirty="0" smtClean="0"/>
              <a:t>breastfeeding, complementary feeding, </a:t>
            </a:r>
            <a:r>
              <a:rPr lang="en-US" sz="2000" dirty="0"/>
              <a:t>or clean delivery. </a:t>
            </a:r>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 y="1752600"/>
            <a:ext cx="8915400" cy="4953000"/>
          </a:xfrm>
        </p:spPr>
        <p:txBody>
          <a:bodyPr>
            <a:noAutofit/>
          </a:bodyPr>
          <a:lstStyle/>
          <a:p>
            <a:pPr>
              <a:lnSpc>
                <a:spcPct val="120000"/>
              </a:lnSpc>
              <a:spcBef>
                <a:spcPts val="0"/>
              </a:spcBef>
              <a:spcAft>
                <a:spcPts val="1800"/>
              </a:spcAft>
            </a:pPr>
            <a:r>
              <a:rPr lang="en-US" sz="1800" b="1" dirty="0" smtClean="0">
                <a:solidFill>
                  <a:schemeClr val="accent6"/>
                </a:solidFill>
              </a:rPr>
              <a:t>At </a:t>
            </a:r>
            <a:r>
              <a:rPr lang="en-US" sz="1800" b="1" dirty="0">
                <a:solidFill>
                  <a:schemeClr val="accent6"/>
                </a:solidFill>
              </a:rPr>
              <a:t>the village:</a:t>
            </a:r>
            <a:r>
              <a:rPr lang="en-US" sz="1800" dirty="0"/>
              <a:t> </a:t>
            </a:r>
            <a:r>
              <a:rPr lang="en-US" sz="1800" dirty="0" smtClean="0"/>
              <a:t>ASHA—trained </a:t>
            </a:r>
            <a:r>
              <a:rPr lang="en-US" sz="1800" dirty="0"/>
              <a:t>for essential newborn care and </a:t>
            </a:r>
            <a:r>
              <a:rPr lang="en-US" sz="1800" dirty="0" smtClean="0"/>
              <a:t>referral.</a:t>
            </a:r>
          </a:p>
          <a:p>
            <a:pPr>
              <a:lnSpc>
                <a:spcPct val="120000"/>
              </a:lnSpc>
              <a:spcBef>
                <a:spcPts val="0"/>
              </a:spcBef>
              <a:spcAft>
                <a:spcPts val="600"/>
              </a:spcAft>
            </a:pPr>
            <a:r>
              <a:rPr lang="en-US" sz="1800" b="1" dirty="0" smtClean="0">
                <a:solidFill>
                  <a:schemeClr val="accent6"/>
                </a:solidFill>
              </a:rPr>
              <a:t>Sick </a:t>
            </a:r>
            <a:r>
              <a:rPr lang="en-US" sz="1800" b="1" dirty="0">
                <a:solidFill>
                  <a:schemeClr val="accent6"/>
                </a:solidFill>
              </a:rPr>
              <a:t>Newborn </a:t>
            </a:r>
            <a:r>
              <a:rPr lang="en-US" sz="1800" b="1" dirty="0" smtClean="0">
                <a:solidFill>
                  <a:schemeClr val="accent6"/>
                </a:solidFill>
              </a:rPr>
              <a:t>Stabilisation </a:t>
            </a:r>
            <a:r>
              <a:rPr lang="en-US" sz="1800" b="1" dirty="0">
                <a:solidFill>
                  <a:schemeClr val="accent6"/>
                </a:solidFill>
              </a:rPr>
              <a:t>Units at block level: </a:t>
            </a:r>
          </a:p>
          <a:p>
            <a:pPr lvl="1">
              <a:lnSpc>
                <a:spcPct val="120000"/>
              </a:lnSpc>
              <a:spcBef>
                <a:spcPts val="0"/>
              </a:spcBef>
              <a:spcAft>
                <a:spcPts val="600"/>
              </a:spcAft>
            </a:pPr>
            <a:r>
              <a:rPr lang="en-US" sz="1800" dirty="0"/>
              <a:t>T</a:t>
            </a:r>
            <a:r>
              <a:rPr lang="en-US" sz="1800" dirty="0" smtClean="0"/>
              <a:t>rained nurses/doctors </a:t>
            </a:r>
            <a:r>
              <a:rPr lang="en-US" sz="1800" dirty="0"/>
              <a:t>manage sick </a:t>
            </a:r>
            <a:r>
              <a:rPr lang="en-US" sz="1800" dirty="0" smtClean="0"/>
              <a:t>children.</a:t>
            </a:r>
          </a:p>
          <a:p>
            <a:pPr lvl="1">
              <a:lnSpc>
                <a:spcPct val="120000"/>
              </a:lnSpc>
              <a:spcBef>
                <a:spcPts val="0"/>
              </a:spcBef>
              <a:spcAft>
                <a:spcPts val="1800"/>
              </a:spcAft>
            </a:pPr>
            <a:r>
              <a:rPr lang="en-US" sz="1800" dirty="0"/>
              <a:t>V</a:t>
            </a:r>
            <a:r>
              <a:rPr lang="en-US" sz="1800" dirty="0" smtClean="0"/>
              <a:t>ery </a:t>
            </a:r>
            <a:r>
              <a:rPr lang="en-US" sz="1800" dirty="0"/>
              <a:t>sick children </a:t>
            </a:r>
            <a:r>
              <a:rPr lang="en-US" sz="1800" dirty="0" smtClean="0"/>
              <a:t>stabilised </a:t>
            </a:r>
            <a:r>
              <a:rPr lang="en-US" sz="1800" dirty="0"/>
              <a:t>and transported to district </a:t>
            </a:r>
            <a:r>
              <a:rPr lang="en-US" sz="1800" dirty="0" smtClean="0"/>
              <a:t>hospital.</a:t>
            </a:r>
            <a:endParaRPr lang="en-US" sz="1800" dirty="0"/>
          </a:p>
          <a:p>
            <a:pPr>
              <a:lnSpc>
                <a:spcPct val="120000"/>
              </a:lnSpc>
              <a:spcBef>
                <a:spcPts val="0"/>
              </a:spcBef>
              <a:spcAft>
                <a:spcPts val="600"/>
              </a:spcAft>
            </a:pPr>
            <a:r>
              <a:rPr lang="en-US" sz="1800" b="1" dirty="0" smtClean="0">
                <a:solidFill>
                  <a:schemeClr val="accent6"/>
                </a:solidFill>
              </a:rPr>
              <a:t>Sick </a:t>
            </a:r>
            <a:r>
              <a:rPr lang="en-US" sz="1800" b="1" dirty="0">
                <a:solidFill>
                  <a:schemeClr val="accent6"/>
                </a:solidFill>
              </a:rPr>
              <a:t>Newborn Care Unit (SNCU) at district </a:t>
            </a:r>
            <a:r>
              <a:rPr lang="en-US" sz="1800" b="1" dirty="0" smtClean="0">
                <a:solidFill>
                  <a:schemeClr val="accent6"/>
                </a:solidFill>
              </a:rPr>
              <a:t>level: </a:t>
            </a:r>
          </a:p>
          <a:p>
            <a:pPr lvl="1">
              <a:lnSpc>
                <a:spcPct val="120000"/>
              </a:lnSpc>
              <a:spcBef>
                <a:spcPts val="0"/>
              </a:spcBef>
              <a:spcAft>
                <a:spcPts val="600"/>
              </a:spcAft>
            </a:pPr>
            <a:r>
              <a:rPr lang="en-US" sz="1800" dirty="0" smtClean="0"/>
              <a:t>24/7 </a:t>
            </a:r>
            <a:r>
              <a:rPr lang="en-US" sz="1800" dirty="0"/>
              <a:t>care by team </a:t>
            </a:r>
            <a:r>
              <a:rPr lang="en-US" sz="1800" dirty="0" smtClean="0"/>
              <a:t>of medical officers/trained nurse, led </a:t>
            </a:r>
            <a:r>
              <a:rPr lang="en-US" sz="1800" dirty="0"/>
              <a:t>by </a:t>
            </a:r>
            <a:r>
              <a:rPr lang="en-US" sz="1800" dirty="0" smtClean="0"/>
              <a:t>a specialist.</a:t>
            </a:r>
          </a:p>
          <a:p>
            <a:pPr lvl="1">
              <a:lnSpc>
                <a:spcPct val="120000"/>
              </a:lnSpc>
              <a:spcBef>
                <a:spcPts val="0"/>
              </a:spcBef>
              <a:spcAft>
                <a:spcPts val="600"/>
              </a:spcAft>
            </a:pPr>
            <a:r>
              <a:rPr lang="en-US" sz="1800" dirty="0"/>
              <a:t>T</a:t>
            </a:r>
            <a:r>
              <a:rPr lang="en-US" sz="1800" dirty="0" smtClean="0"/>
              <a:t>hree </a:t>
            </a:r>
            <a:r>
              <a:rPr lang="en-US" sz="1800" dirty="0"/>
              <a:t>trained CHWs given six months posting by </a:t>
            </a:r>
            <a:r>
              <a:rPr lang="en-US" sz="1800" dirty="0" smtClean="0"/>
              <a:t>rotation. They </a:t>
            </a:r>
            <a:r>
              <a:rPr lang="en-US" sz="1800" dirty="0"/>
              <a:t>are </a:t>
            </a:r>
            <a:r>
              <a:rPr lang="en-US" sz="1800" dirty="0" smtClean="0"/>
              <a:t>community-supplied </a:t>
            </a:r>
            <a:r>
              <a:rPr lang="en-US" sz="1800" dirty="0"/>
              <a:t>para-nurses who go back to work in the </a:t>
            </a:r>
            <a:r>
              <a:rPr lang="en-US" sz="1800" dirty="0" smtClean="0"/>
              <a:t>community.</a:t>
            </a:r>
            <a:endParaRPr lang="en-US" sz="1800" dirty="0"/>
          </a:p>
          <a:p>
            <a:pPr lvl="1">
              <a:lnSpc>
                <a:spcPct val="120000"/>
              </a:lnSpc>
              <a:spcBef>
                <a:spcPts val="0"/>
              </a:spcBef>
              <a:spcAft>
                <a:spcPts val="1800"/>
              </a:spcAft>
            </a:pPr>
            <a:r>
              <a:rPr lang="en-US" sz="1800" dirty="0"/>
              <a:t>Supported by neonatal unit of teaching hospital</a:t>
            </a:r>
            <a:r>
              <a:rPr lang="en-US" sz="1800" dirty="0" smtClean="0"/>
              <a:t>.</a:t>
            </a:r>
            <a:endParaRPr lang="en-GB" sz="1800" i="1" dirty="0" smtClean="0">
              <a:solidFill>
                <a:schemeClr val="accent6"/>
              </a:solidFill>
            </a:endParaRPr>
          </a:p>
          <a:p>
            <a:pPr marL="52388" indent="-7938">
              <a:lnSpc>
                <a:spcPct val="120000"/>
              </a:lnSpc>
              <a:spcBef>
                <a:spcPts val="0"/>
              </a:spcBef>
              <a:spcAft>
                <a:spcPts val="1800"/>
              </a:spcAft>
              <a:buFontTx/>
              <a:buNone/>
            </a:pPr>
            <a:r>
              <a:rPr lang="en-GB" sz="1800" i="1" dirty="0" smtClean="0">
                <a:solidFill>
                  <a:schemeClr val="accent6"/>
                </a:solidFill>
              </a:rPr>
              <a:t>This was helpful in developing </a:t>
            </a:r>
            <a:r>
              <a:rPr lang="en-GB" sz="1800" i="1" dirty="0">
                <a:solidFill>
                  <a:schemeClr val="accent6"/>
                </a:solidFill>
              </a:rPr>
              <a:t>referral support institutional care for all sick children with little additional cost.</a:t>
            </a:r>
          </a:p>
          <a:p>
            <a:pPr marL="274320" eaLnBrk="1" fontAlgn="auto" hangingPunct="1">
              <a:spcAft>
                <a:spcPts val="0"/>
              </a:spcAft>
              <a:defRPr/>
            </a:pPr>
            <a:endParaRPr lang="en-US" sz="1800" dirty="0"/>
          </a:p>
        </p:txBody>
      </p:sp>
      <p:sp>
        <p:nvSpPr>
          <p:cNvPr id="3" name="Title 2"/>
          <p:cNvSpPr>
            <a:spLocks noGrp="1"/>
          </p:cNvSpPr>
          <p:nvPr>
            <p:ph type="title"/>
          </p:nvPr>
        </p:nvSpPr>
        <p:spPr/>
        <p:txBody>
          <a:bodyPr/>
          <a:lstStyle/>
          <a:p>
            <a:pPr algn="ctr" eaLnBrk="1" fontAlgn="auto" hangingPunct="1">
              <a:spcAft>
                <a:spcPts val="0"/>
              </a:spcAft>
              <a:defRPr/>
            </a:pPr>
            <a:r>
              <a:rPr lang="en-US" sz="2800" dirty="0"/>
              <a:t>5</a:t>
            </a:r>
            <a:r>
              <a:rPr lang="en-US" sz="2800" dirty="0" smtClean="0"/>
              <a:t>. </a:t>
            </a:r>
            <a:r>
              <a:rPr lang="en-US" sz="2800" dirty="0"/>
              <a:t>Institutional </a:t>
            </a:r>
            <a:r>
              <a:rPr lang="en-US" sz="2800" dirty="0" smtClean="0"/>
              <a:t>care: Special neonatal care units or corners—</a:t>
            </a:r>
            <a:r>
              <a:rPr lang="en-US" sz="2800" i="1" dirty="0" smtClean="0"/>
              <a:t>purulia</a:t>
            </a:r>
            <a:endParaRPr lang="en-US" sz="2800"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 y="1600200"/>
            <a:ext cx="8991600" cy="5257800"/>
          </a:xfrm>
        </p:spPr>
        <p:txBody>
          <a:bodyPr>
            <a:noAutofit/>
          </a:bodyPr>
          <a:lstStyle/>
          <a:p>
            <a:pPr marL="52388" indent="-7938">
              <a:spcBef>
                <a:spcPts val="0"/>
              </a:spcBef>
              <a:spcAft>
                <a:spcPts val="1200"/>
              </a:spcAft>
              <a:buFontTx/>
              <a:buNone/>
            </a:pPr>
            <a:r>
              <a:rPr lang="en-US" sz="1800" b="1" dirty="0" smtClean="0"/>
              <a:t>Guna</a:t>
            </a:r>
            <a:r>
              <a:rPr lang="en-US" sz="1800" dirty="0"/>
              <a:t>—</a:t>
            </a:r>
            <a:r>
              <a:rPr lang="en-US" sz="1800" b="1" dirty="0" smtClean="0"/>
              <a:t>Shivpuri </a:t>
            </a:r>
            <a:r>
              <a:rPr lang="en-US" sz="1800" b="1" dirty="0"/>
              <a:t>Bal Shakti </a:t>
            </a:r>
            <a:r>
              <a:rPr lang="en-US" sz="1800" b="1" dirty="0" err="1"/>
              <a:t>Yojana</a:t>
            </a:r>
            <a:r>
              <a:rPr lang="en-US" sz="1800" b="1" dirty="0"/>
              <a:t> </a:t>
            </a:r>
            <a:r>
              <a:rPr lang="en-US" sz="1800" b="1" dirty="0" smtClean="0"/>
              <a:t>model</a:t>
            </a:r>
            <a:endParaRPr lang="en-US" sz="1800" b="1" dirty="0"/>
          </a:p>
          <a:p>
            <a:pPr>
              <a:lnSpc>
                <a:spcPct val="110000"/>
              </a:lnSpc>
              <a:spcBef>
                <a:spcPts val="0"/>
              </a:spcBef>
              <a:spcAft>
                <a:spcPts val="1200"/>
              </a:spcAft>
            </a:pPr>
            <a:r>
              <a:rPr lang="en-US" sz="1800" dirty="0"/>
              <a:t>Identification of </a:t>
            </a:r>
            <a:r>
              <a:rPr lang="en-US" sz="1800" dirty="0" smtClean="0"/>
              <a:t>Grades 3 and 4 malnutrition by </a:t>
            </a:r>
            <a:r>
              <a:rPr lang="en-US" sz="1800" dirty="0"/>
              <a:t>ICDS through intensive camp method</a:t>
            </a:r>
          </a:p>
          <a:p>
            <a:pPr>
              <a:lnSpc>
                <a:spcPct val="110000"/>
              </a:lnSpc>
              <a:spcBef>
                <a:spcPts val="0"/>
              </a:spcBef>
              <a:spcAft>
                <a:spcPts val="1200"/>
              </a:spcAft>
            </a:pPr>
            <a:r>
              <a:rPr lang="en-US" sz="1800" dirty="0"/>
              <a:t>Transportation to </a:t>
            </a:r>
            <a:r>
              <a:rPr lang="en-US" sz="1800" dirty="0" smtClean="0"/>
              <a:t>nutrition rehabilitation centre (NRC) </a:t>
            </a:r>
            <a:r>
              <a:rPr lang="en-US" sz="1800" dirty="0"/>
              <a:t>with family</a:t>
            </a:r>
          </a:p>
          <a:p>
            <a:pPr>
              <a:lnSpc>
                <a:spcPct val="110000"/>
              </a:lnSpc>
              <a:spcBef>
                <a:spcPts val="0"/>
              </a:spcBef>
              <a:spcAft>
                <a:spcPts val="1200"/>
              </a:spcAft>
            </a:pPr>
            <a:r>
              <a:rPr lang="en-US" sz="1800" dirty="0"/>
              <a:t>Admission to </a:t>
            </a:r>
            <a:r>
              <a:rPr lang="en-US" sz="1800" dirty="0" smtClean="0"/>
              <a:t>paediatric ward if </a:t>
            </a:r>
            <a:r>
              <a:rPr lang="en-US" sz="1800" dirty="0"/>
              <a:t>very </a:t>
            </a:r>
            <a:r>
              <a:rPr lang="en-US" sz="1800" dirty="0" smtClean="0"/>
              <a:t>sick, </a:t>
            </a:r>
            <a:r>
              <a:rPr lang="en-US" sz="1800" dirty="0"/>
              <a:t>and then discharge to NRC for </a:t>
            </a:r>
            <a:r>
              <a:rPr lang="en-US" sz="1800" dirty="0" smtClean="0"/>
              <a:t>minimum of 15 </a:t>
            </a:r>
            <a:r>
              <a:rPr lang="en-US" sz="1800" dirty="0"/>
              <a:t>days</a:t>
            </a:r>
          </a:p>
          <a:p>
            <a:pPr>
              <a:lnSpc>
                <a:spcPct val="110000"/>
              </a:lnSpc>
              <a:spcBef>
                <a:spcPts val="0"/>
              </a:spcBef>
              <a:spcAft>
                <a:spcPts val="1200"/>
              </a:spcAft>
            </a:pPr>
            <a:r>
              <a:rPr lang="en-US" sz="1800" dirty="0"/>
              <a:t>Discharge to ICDS </a:t>
            </a:r>
            <a:r>
              <a:rPr lang="en-US" sz="1800" dirty="0" smtClean="0"/>
              <a:t>follow-up</a:t>
            </a:r>
            <a:endParaRPr lang="en-US" sz="1800" dirty="0"/>
          </a:p>
          <a:p>
            <a:pPr>
              <a:lnSpc>
                <a:spcPct val="110000"/>
              </a:lnSpc>
              <a:spcBef>
                <a:spcPts val="0"/>
              </a:spcBef>
              <a:spcAft>
                <a:spcPts val="600"/>
              </a:spcAft>
            </a:pPr>
            <a:r>
              <a:rPr lang="en-US" sz="1800" dirty="0"/>
              <a:t>At the </a:t>
            </a:r>
            <a:r>
              <a:rPr lang="en-US" sz="1800" dirty="0" smtClean="0"/>
              <a:t>NRC:</a:t>
            </a:r>
            <a:endParaRPr lang="en-US" sz="1800" dirty="0"/>
          </a:p>
          <a:p>
            <a:pPr lvl="1">
              <a:spcBef>
                <a:spcPts val="0"/>
              </a:spcBef>
              <a:spcAft>
                <a:spcPts val="600"/>
              </a:spcAft>
            </a:pPr>
            <a:r>
              <a:rPr lang="en-US" sz="1800" dirty="0"/>
              <a:t>Concerted feeding and medical care</a:t>
            </a:r>
          </a:p>
          <a:p>
            <a:pPr lvl="1">
              <a:spcBef>
                <a:spcPts val="0"/>
              </a:spcBef>
              <a:spcAft>
                <a:spcPts val="600"/>
              </a:spcAft>
            </a:pPr>
            <a:r>
              <a:rPr lang="en-US" sz="1800" dirty="0"/>
              <a:t>Nutrition </a:t>
            </a:r>
            <a:r>
              <a:rPr lang="en-US" sz="1800" dirty="0" smtClean="0"/>
              <a:t>counselling </a:t>
            </a:r>
            <a:r>
              <a:rPr lang="en-US" sz="1800" dirty="0"/>
              <a:t>and training of family members</a:t>
            </a:r>
          </a:p>
          <a:p>
            <a:pPr lvl="1">
              <a:spcBef>
                <a:spcPts val="0"/>
              </a:spcBef>
              <a:spcAft>
                <a:spcPts val="600"/>
              </a:spcAft>
            </a:pPr>
            <a:r>
              <a:rPr lang="en-US" sz="1800" dirty="0"/>
              <a:t>Discharge only after weight gain established</a:t>
            </a:r>
          </a:p>
          <a:p>
            <a:pPr lvl="1">
              <a:spcBef>
                <a:spcPts val="0"/>
              </a:spcBef>
              <a:spcAft>
                <a:spcPts val="600"/>
              </a:spcAft>
            </a:pPr>
            <a:r>
              <a:rPr lang="en-US" sz="1800" dirty="0"/>
              <a:t>Discharged with </a:t>
            </a:r>
            <a:r>
              <a:rPr lang="en-US" sz="1800" dirty="0" smtClean="0"/>
              <a:t>calorie-dense ready-to-eat </a:t>
            </a:r>
            <a:r>
              <a:rPr lang="en-US" sz="1800" dirty="0"/>
              <a:t>foods for </a:t>
            </a:r>
            <a:r>
              <a:rPr lang="en-US" sz="1800" dirty="0" smtClean="0"/>
              <a:t>a few </a:t>
            </a:r>
            <a:r>
              <a:rPr lang="en-US" sz="1800" dirty="0"/>
              <a:t>months</a:t>
            </a:r>
          </a:p>
          <a:p>
            <a:pPr lvl="1">
              <a:spcBef>
                <a:spcPts val="0"/>
              </a:spcBef>
              <a:spcAft>
                <a:spcPts val="1800"/>
              </a:spcAft>
            </a:pPr>
            <a:r>
              <a:rPr lang="en-US" sz="1800" dirty="0"/>
              <a:t>Convergence with ICDS, NREGA, </a:t>
            </a:r>
            <a:r>
              <a:rPr lang="en-US" sz="1800" dirty="0" smtClean="0"/>
              <a:t>SSA</a:t>
            </a:r>
            <a:endParaRPr lang="en-GB" sz="1800" dirty="0"/>
          </a:p>
          <a:p>
            <a:pPr marL="274320" eaLnBrk="1" fontAlgn="auto" hangingPunct="1">
              <a:spcBef>
                <a:spcPts val="0"/>
              </a:spcBef>
              <a:spcAft>
                <a:spcPts val="0"/>
              </a:spcAft>
              <a:defRPr/>
            </a:pPr>
            <a:endParaRPr lang="en-US" sz="1100"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6. Management </a:t>
            </a:r>
            <a:r>
              <a:rPr lang="en-US" dirty="0"/>
              <a:t>of the sick/severe malnourished </a:t>
            </a:r>
            <a:r>
              <a:rPr lang="en-US" dirty="0" smtClean="0"/>
              <a:t>children</a:t>
            </a:r>
            <a:endParaRPr lang="en-US"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dirty="0"/>
          </a:p>
        </p:txBody>
      </p:sp>
      <p:sp>
        <p:nvSpPr>
          <p:cNvPr id="4" name="Title 3"/>
          <p:cNvSpPr>
            <a:spLocks noGrp="1"/>
          </p:cNvSpPr>
          <p:nvPr>
            <p:ph type="title"/>
          </p:nvPr>
        </p:nvSpPr>
        <p:spPr>
          <a:xfrm>
            <a:off x="381000" y="2590800"/>
            <a:ext cx="6324600" cy="1645920"/>
          </a:xfrm>
        </p:spPr>
        <p:txBody>
          <a:bodyPr/>
          <a:lstStyle/>
          <a:p>
            <a:r>
              <a:rPr lang="en-US" sz="3600" dirty="0" smtClean="0"/>
              <a:t>Status of infants and children in Uttarakhand</a:t>
            </a:r>
            <a:endParaRPr lang="en-US" sz="3600" dirty="0"/>
          </a:p>
        </p:txBody>
      </p:sp>
    </p:spTree>
    <p:extLst>
      <p:ext uri="{BB962C8B-B14F-4D97-AF65-F5344CB8AC3E}">
        <p14:creationId xmlns:p14="http://schemas.microsoft.com/office/powerpoint/2010/main" val="40200243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905000"/>
            <a:ext cx="7772400" cy="3657600"/>
          </a:xfrm>
        </p:spPr>
        <p:txBody>
          <a:bodyPr>
            <a:normAutofit/>
          </a:bodyPr>
          <a:lstStyle/>
          <a:p>
            <a:pPr marL="45720" indent="0" algn="ctr" eaLnBrk="1" fontAlgn="auto" hangingPunct="1">
              <a:spcBef>
                <a:spcPts val="0"/>
              </a:spcBef>
              <a:spcAft>
                <a:spcPts val="0"/>
              </a:spcAft>
              <a:buNone/>
              <a:defRPr/>
            </a:pPr>
            <a:endParaRPr lang="en-US" sz="3200" i="1" dirty="0" smtClean="0"/>
          </a:p>
          <a:p>
            <a:pPr marL="45720" indent="0" algn="ctr" eaLnBrk="1" fontAlgn="auto" hangingPunct="1">
              <a:spcBef>
                <a:spcPts val="0"/>
              </a:spcBef>
              <a:spcAft>
                <a:spcPts val="0"/>
              </a:spcAft>
              <a:buNone/>
              <a:defRPr/>
            </a:pPr>
            <a:r>
              <a:rPr lang="en-US" sz="3200" i="1" dirty="0" smtClean="0"/>
              <a:t>Thus, the key is to combine community approaches with facility approaches using a comprehensive strategy,</a:t>
            </a:r>
            <a:r>
              <a:rPr lang="en-GB" sz="3200" i="1" dirty="0" smtClean="0"/>
              <a:t>and create synergies for public health action</a:t>
            </a:r>
            <a:endParaRPr lang="en-US" sz="3200" dirty="0"/>
          </a:p>
        </p:txBody>
      </p:sp>
    </p:spTree>
    <p:extLst>
      <p:ext uri="{BB962C8B-B14F-4D97-AF65-F5344CB8AC3E}">
        <p14:creationId xmlns:p14="http://schemas.microsoft.com/office/powerpoint/2010/main" val="4717410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2133600"/>
            <a:ext cx="8407400" cy="3810000"/>
          </a:xfrm>
        </p:spPr>
        <p:txBody>
          <a:bodyPr>
            <a:normAutofit/>
          </a:bodyPr>
          <a:lstStyle/>
          <a:p>
            <a:pPr>
              <a:spcBef>
                <a:spcPts val="0"/>
              </a:spcBef>
              <a:spcAft>
                <a:spcPts val="1800"/>
              </a:spcAft>
            </a:pPr>
            <a:r>
              <a:rPr lang="en-US" sz="2000" dirty="0"/>
              <a:t>Children in disaster </a:t>
            </a:r>
            <a:r>
              <a:rPr lang="en-US" sz="2000" dirty="0" smtClean="0"/>
              <a:t>situations—floods</a:t>
            </a:r>
            <a:endParaRPr lang="en-US" sz="2000" dirty="0"/>
          </a:p>
          <a:p>
            <a:pPr>
              <a:spcBef>
                <a:spcPts val="0"/>
              </a:spcBef>
              <a:spcAft>
                <a:spcPts val="1800"/>
              </a:spcAft>
            </a:pPr>
            <a:r>
              <a:rPr lang="en-US" sz="2000" dirty="0"/>
              <a:t>Children affected by HIV/AIDS—infected</a:t>
            </a:r>
            <a:r>
              <a:rPr lang="en-US" sz="2000" dirty="0" smtClean="0"/>
              <a:t>, orphaned</a:t>
            </a:r>
            <a:endParaRPr lang="en-US" sz="2000" dirty="0"/>
          </a:p>
          <a:p>
            <a:pPr>
              <a:spcBef>
                <a:spcPts val="0"/>
              </a:spcBef>
              <a:spcAft>
                <a:spcPts val="1800"/>
              </a:spcAft>
            </a:pPr>
            <a:r>
              <a:rPr lang="en-US" sz="2000" dirty="0"/>
              <a:t>Children in regional strife</a:t>
            </a:r>
          </a:p>
          <a:p>
            <a:pPr algn="ctr">
              <a:spcBef>
                <a:spcPts val="0"/>
              </a:spcBef>
              <a:spcAft>
                <a:spcPts val="1800"/>
              </a:spcAft>
              <a:buFontTx/>
              <a:buNone/>
            </a:pPr>
            <a:endParaRPr lang="en-US" sz="2000" i="1" dirty="0" smtClean="0"/>
          </a:p>
          <a:p>
            <a:pPr algn="ctr">
              <a:spcBef>
                <a:spcPts val="0"/>
              </a:spcBef>
              <a:spcAft>
                <a:spcPts val="1800"/>
              </a:spcAft>
              <a:buFontTx/>
              <a:buNone/>
            </a:pPr>
            <a:r>
              <a:rPr lang="en-US" sz="2000" i="1" dirty="0" smtClean="0"/>
              <a:t>All of these </a:t>
            </a:r>
            <a:r>
              <a:rPr lang="en-US" sz="2000" i="1" dirty="0"/>
              <a:t>imply the need for good </a:t>
            </a:r>
            <a:r>
              <a:rPr lang="en-US" sz="2000" i="1" dirty="0" smtClean="0"/>
              <a:t/>
            </a:r>
            <a:br>
              <a:rPr lang="en-US" sz="2000" i="1" dirty="0" smtClean="0"/>
            </a:br>
            <a:r>
              <a:rPr lang="en-US" sz="2000" i="1" dirty="0" smtClean="0"/>
              <a:t>interim </a:t>
            </a:r>
            <a:r>
              <a:rPr lang="en-US" sz="2000" i="1" dirty="0"/>
              <a:t>institutional care and an </a:t>
            </a:r>
            <a:r>
              <a:rPr lang="en-US" sz="2000" i="1" dirty="0" err="1" smtClean="0"/>
              <a:t>organised</a:t>
            </a:r>
            <a:r>
              <a:rPr lang="en-US" sz="2000" i="1" dirty="0" smtClean="0"/>
              <a:t/>
            </a:r>
            <a:br>
              <a:rPr lang="en-US" sz="2000" i="1" dirty="0" smtClean="0"/>
            </a:br>
            <a:r>
              <a:rPr lang="en-US" sz="2000" i="1" dirty="0" smtClean="0"/>
              <a:t>health </a:t>
            </a:r>
            <a:r>
              <a:rPr lang="en-US" sz="2000" i="1" dirty="0"/>
              <a:t>sector response </a:t>
            </a:r>
            <a:endParaRPr lang="en-GB" sz="2000" i="1" dirty="0"/>
          </a:p>
          <a:p>
            <a:pPr marL="274320" eaLnBrk="1" fontAlgn="auto" hangingPunct="1">
              <a:spcBef>
                <a:spcPts val="0"/>
              </a:spcBef>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And…special </a:t>
            </a:r>
            <a:r>
              <a:rPr lang="en-US" dirty="0"/>
              <a:t>focus on specially vulnerable</a:t>
            </a:r>
          </a:p>
        </p:txBody>
      </p:sp>
    </p:spTree>
    <p:extLst>
      <p:ext uri="{BB962C8B-B14F-4D97-AF65-F5344CB8AC3E}">
        <p14:creationId xmlns:p14="http://schemas.microsoft.com/office/powerpoint/2010/main" val="4717410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733800"/>
            <a:ext cx="6092825" cy="623887"/>
          </a:xfrm>
        </p:spPr>
        <p:txBody>
          <a:bodyPr/>
          <a:lstStyle/>
          <a:p>
            <a:pPr algn="ct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1905000"/>
            <a:ext cx="6096000" cy="1828800"/>
          </a:xfrm>
        </p:spPr>
        <p:txBody>
          <a:bodyPr/>
          <a:lstStyle/>
          <a:p>
            <a:pPr algn="ct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76400"/>
            <a:ext cx="8686800" cy="5105400"/>
          </a:xfrm>
        </p:spPr>
        <p:txBody>
          <a:bodyPr>
            <a:normAutofit/>
          </a:bodyPr>
          <a:lstStyle/>
          <a:p>
            <a:pPr marL="342900" lvl="1" indent="-342900">
              <a:spcBef>
                <a:spcPts val="0"/>
              </a:spcBef>
              <a:spcAft>
                <a:spcPts val="1800"/>
              </a:spcAft>
              <a:buClr>
                <a:schemeClr val="accent6"/>
              </a:buClr>
              <a:defRPr/>
            </a:pPr>
            <a:r>
              <a:rPr lang="en-US" dirty="0"/>
              <a:t>Infant Mortality Rate (IMR) has been static over the years </a:t>
            </a:r>
          </a:p>
          <a:p>
            <a:pPr marL="342900" lvl="1" indent="-342900">
              <a:spcBef>
                <a:spcPts val="0"/>
              </a:spcBef>
              <a:spcAft>
                <a:spcPts val="600"/>
              </a:spcAft>
              <a:buClr>
                <a:schemeClr val="accent6"/>
              </a:buClr>
              <a:defRPr/>
            </a:pPr>
            <a:r>
              <a:rPr lang="en-US" dirty="0"/>
              <a:t>IMR is higher in rural areas but has seen steady decline</a:t>
            </a:r>
          </a:p>
          <a:p>
            <a:pPr lvl="1" eaLnBrk="1" hangingPunct="1">
              <a:spcBef>
                <a:spcPts val="0"/>
              </a:spcBef>
              <a:spcAft>
                <a:spcPts val="1800"/>
              </a:spcAft>
              <a:defRPr/>
            </a:pPr>
            <a:r>
              <a:rPr lang="en-US" dirty="0">
                <a:latin typeface="+mn-lt"/>
              </a:rPr>
              <a:t>Increase in IMR in urban areas since 2005</a:t>
            </a:r>
          </a:p>
          <a:p>
            <a:pPr marL="342900" lvl="1" indent="-342900">
              <a:spcBef>
                <a:spcPts val="0"/>
              </a:spcBef>
              <a:spcAft>
                <a:spcPts val="1800"/>
              </a:spcAft>
              <a:buClr>
                <a:schemeClr val="accent6"/>
              </a:buClr>
              <a:defRPr/>
            </a:pPr>
            <a:r>
              <a:rPr lang="en-US" dirty="0" smtClean="0"/>
              <a:t>On </a:t>
            </a:r>
            <a:r>
              <a:rPr lang="en-US" dirty="0"/>
              <a:t>track to achieve its goal to reduce child mortality rate (15.5) </a:t>
            </a:r>
            <a:endParaRPr lang="en-US" dirty="0" smtClean="0"/>
          </a:p>
          <a:p>
            <a:pPr marL="342900" lvl="1" indent="-342900">
              <a:spcBef>
                <a:spcPts val="0"/>
              </a:spcBef>
              <a:spcAft>
                <a:spcPts val="1800"/>
              </a:spcAft>
              <a:buClr>
                <a:schemeClr val="accent6"/>
              </a:buClr>
              <a:defRPr/>
            </a:pPr>
            <a:r>
              <a:rPr lang="en-US" dirty="0" smtClean="0"/>
              <a:t>Full </a:t>
            </a:r>
            <a:r>
              <a:rPr lang="en-US" dirty="0"/>
              <a:t>immunisation is increasing (</a:t>
            </a:r>
            <a:r>
              <a:rPr lang="en-US" dirty="0" smtClean="0"/>
              <a:t>62.9%); however, </a:t>
            </a:r>
            <a:r>
              <a:rPr lang="en-US" dirty="0"/>
              <a:t>districts such as Haridwar, Champawat, </a:t>
            </a:r>
            <a:r>
              <a:rPr lang="en-US" dirty="0" smtClean="0"/>
              <a:t>Bageshwar, </a:t>
            </a:r>
            <a:r>
              <a:rPr lang="en-US" dirty="0"/>
              <a:t>and Uttarkashi are lagging behind</a:t>
            </a:r>
          </a:p>
          <a:p>
            <a:pPr marL="342900" lvl="1" indent="-342900">
              <a:spcBef>
                <a:spcPts val="0"/>
              </a:spcBef>
              <a:spcAft>
                <a:spcPts val="1800"/>
              </a:spcAft>
              <a:buClr>
                <a:schemeClr val="accent6"/>
              </a:buClr>
              <a:defRPr/>
            </a:pPr>
            <a:r>
              <a:rPr lang="en-US" dirty="0" smtClean="0"/>
              <a:t>One-third of children are affected by moderate </a:t>
            </a:r>
            <a:r>
              <a:rPr lang="en-US" dirty="0"/>
              <a:t>to severe </a:t>
            </a:r>
            <a:r>
              <a:rPr lang="en-US" dirty="0" smtClean="0"/>
              <a:t>anaemia; </a:t>
            </a:r>
            <a:r>
              <a:rPr lang="en-US" dirty="0"/>
              <a:t>more prevalent in rural </a:t>
            </a:r>
            <a:r>
              <a:rPr lang="en-US" dirty="0" smtClean="0"/>
              <a:t>areas</a:t>
            </a:r>
          </a:p>
          <a:p>
            <a:pPr marL="342900" lvl="1" indent="-342900">
              <a:spcBef>
                <a:spcPts val="0"/>
              </a:spcBef>
              <a:spcAft>
                <a:spcPts val="1800"/>
              </a:spcAft>
              <a:buClr>
                <a:schemeClr val="accent6"/>
              </a:buClr>
              <a:defRPr/>
            </a:pPr>
            <a:r>
              <a:rPr lang="en-US" dirty="0" smtClean="0"/>
              <a:t>Dropout </a:t>
            </a:r>
            <a:r>
              <a:rPr lang="en-US" dirty="0"/>
              <a:t>rates for full DPT </a:t>
            </a:r>
            <a:r>
              <a:rPr lang="en-US" dirty="0" smtClean="0"/>
              <a:t>(diphtheria</a:t>
            </a:r>
            <a:r>
              <a:rPr lang="en-US" dirty="0"/>
              <a:t>, pertussis/kinkhoest, </a:t>
            </a:r>
            <a:r>
              <a:rPr lang="en-US" dirty="0" smtClean="0"/>
              <a:t>tetanus) and </a:t>
            </a:r>
            <a:r>
              <a:rPr lang="en-US" dirty="0"/>
              <a:t>polio </a:t>
            </a:r>
            <a:r>
              <a:rPr lang="en-US" dirty="0" smtClean="0"/>
              <a:t>continue</a:t>
            </a:r>
            <a:endParaRPr lang="en-US" dirty="0"/>
          </a:p>
        </p:txBody>
      </p:sp>
      <p:sp>
        <p:nvSpPr>
          <p:cNvPr id="3" name="Title 2"/>
          <p:cNvSpPr>
            <a:spLocks noGrp="1"/>
          </p:cNvSpPr>
          <p:nvPr>
            <p:ph type="title"/>
          </p:nvPr>
        </p:nvSpPr>
        <p:spPr/>
        <p:txBody>
          <a:bodyPr/>
          <a:lstStyle/>
          <a:p>
            <a:pPr algn="ctr"/>
            <a:r>
              <a:rPr lang="en-US" dirty="0" smtClean="0"/>
              <a:t>Current status and issues</a:t>
            </a:r>
            <a:endParaRPr lang="en-US" dirty="0"/>
          </a:p>
        </p:txBody>
      </p:sp>
    </p:spTree>
    <p:extLst>
      <p:ext uri="{BB962C8B-B14F-4D97-AF65-F5344CB8AC3E}">
        <p14:creationId xmlns:p14="http://schemas.microsoft.com/office/powerpoint/2010/main" val="11665459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Overall sex ratio </a:t>
            </a:r>
            <a:r>
              <a:rPr lang="en-US" dirty="0"/>
              <a:t/>
            </a:r>
            <a:br>
              <a:rPr lang="en-US" dirty="0"/>
            </a:br>
            <a:r>
              <a:rPr lang="en-US" dirty="0" smtClean="0"/>
              <a:t>Females per 1,000 males</a:t>
            </a:r>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2998817447"/>
              </p:ext>
            </p:extLst>
          </p:nvPr>
        </p:nvGraphicFramePr>
        <p:xfrm>
          <a:off x="152400" y="1752600"/>
          <a:ext cx="8839200" cy="4724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93585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Sex ratio (0–6 years)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60799991"/>
              </p:ext>
            </p:extLst>
          </p:nvPr>
        </p:nvGraphicFramePr>
        <p:xfrm>
          <a:off x="152400" y="1600200"/>
          <a:ext cx="8915400" cy="51387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723756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Sex ratio (</a:t>
            </a:r>
            <a:r>
              <a:rPr lang="en-US" dirty="0"/>
              <a:t>0–4 </a:t>
            </a:r>
            <a:r>
              <a:rPr lang="en-US" dirty="0" smtClean="0"/>
              <a:t>years)</a:t>
            </a:r>
            <a:endParaRPr lang="en-US" dirty="0"/>
          </a:p>
        </p:txBody>
      </p:sp>
      <p:graphicFrame>
        <p:nvGraphicFramePr>
          <p:cNvPr id="3" name="Chart 2"/>
          <p:cNvGraphicFramePr>
            <a:graphicFrameLocks/>
          </p:cNvGraphicFramePr>
          <p:nvPr>
            <p:extLst>
              <p:ext uri="{D42A27DB-BD31-4B8C-83A1-F6EECF244321}">
                <p14:modId xmlns:p14="http://schemas.microsoft.com/office/powerpoint/2010/main" val="31870077"/>
              </p:ext>
            </p:extLst>
          </p:nvPr>
        </p:nvGraphicFramePr>
        <p:xfrm>
          <a:off x="152400" y="1676400"/>
          <a:ext cx="8839200" cy="4953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13123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162800" y="2892425"/>
            <a:ext cx="1600200" cy="1646238"/>
          </a:xfrm>
        </p:spPr>
        <p:txBody>
          <a:bodyPr/>
          <a:lstStyle/>
          <a:p>
            <a:pPr eaLnBrk="1" fontAlgn="auto" hangingPunct="1">
              <a:spcAft>
                <a:spcPts val="0"/>
              </a:spcAft>
              <a:defRPr/>
            </a:pPr>
            <a:endParaRPr lang="en-US" dirty="0"/>
          </a:p>
        </p:txBody>
      </p:sp>
      <p:sp>
        <p:nvSpPr>
          <p:cNvPr id="3" name="Title 2"/>
          <p:cNvSpPr>
            <a:spLocks noGrp="1"/>
          </p:cNvSpPr>
          <p:nvPr>
            <p:ph type="title"/>
          </p:nvPr>
        </p:nvSpPr>
        <p:spPr>
          <a:xfrm>
            <a:off x="533400" y="2743200"/>
            <a:ext cx="6324600" cy="1646238"/>
          </a:xfrm>
        </p:spPr>
        <p:txBody>
          <a:bodyPr/>
          <a:lstStyle/>
          <a:p>
            <a:pPr algn="l" eaLnBrk="1" fontAlgn="auto" hangingPunct="1">
              <a:spcAft>
                <a:spcPts val="0"/>
              </a:spcAft>
              <a:defRPr/>
            </a:pPr>
            <a:r>
              <a:rPr lang="en-US" sz="3600" dirty="0"/>
              <a:t>The social and medical causes of child mortality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eaLnBrk="1" fontAlgn="auto" hangingPunct="1">
              <a:spcAft>
                <a:spcPts val="0"/>
              </a:spcAft>
              <a:defRPr/>
            </a:pPr>
            <a:endParaRPr lang="en-US" dirty="0"/>
          </a:p>
        </p:txBody>
      </p:sp>
      <p:pic>
        <p:nvPicPr>
          <p:cNvPr id="4" name="Picture 3" descr="graph_245lrg"/>
          <p:cNvPicPr>
            <a:picLocks noChangeAspect="1" noChangeArrowheads="1"/>
          </p:cNvPicPr>
          <p:nvPr/>
        </p:nvPicPr>
        <p:blipFill rotWithShape="1">
          <a:blip r:embed="rId3">
            <a:extLst>
              <a:ext uri="{28A0092B-C50C-407E-A947-70E740481C1C}">
                <a14:useLocalDpi xmlns:a14="http://schemas.microsoft.com/office/drawing/2010/main" val="0"/>
              </a:ext>
            </a:extLst>
          </a:blip>
          <a:srcRect r="3158" b="2222"/>
          <a:stretch/>
        </p:blipFill>
        <p:spPr bwMode="auto">
          <a:xfrm>
            <a:off x="-76200" y="-76200"/>
            <a:ext cx="9220200" cy="70004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2400" y="6608618"/>
            <a:ext cx="8763000" cy="307777"/>
          </a:xfrm>
          <a:prstGeom prst="rect">
            <a:avLst/>
          </a:prstGeom>
          <a:noFill/>
        </p:spPr>
        <p:txBody>
          <a:bodyPr wrap="square" rtlCol="0">
            <a:spAutoFit/>
          </a:bodyPr>
          <a:lstStyle/>
          <a:p>
            <a:r>
              <a:rPr lang="en-US" sz="1400" dirty="0" smtClean="0">
                <a:latin typeface="+mn-lt"/>
              </a:rPr>
              <a:t>Bryce, J. et. al. 2005. “WHO Estimates of the Causes of Death in Children.” </a:t>
            </a:r>
            <a:r>
              <a:rPr lang="en-US" sz="1400" i="1" dirty="0" smtClean="0">
                <a:latin typeface="+mn-lt"/>
              </a:rPr>
              <a:t>Lancet</a:t>
            </a:r>
            <a:r>
              <a:rPr lang="en-US" sz="1400" dirty="0" smtClean="0">
                <a:latin typeface="+mn-lt"/>
              </a:rPr>
              <a:t> 5; 365: 1147– 52.</a:t>
            </a:r>
            <a:endParaRPr lang="en-US" sz="1400" dirty="0">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eaLnBrk="1" fontAlgn="auto" hangingPunct="1">
              <a:spcAft>
                <a:spcPts val="0"/>
              </a:spcAft>
              <a:defRPr/>
            </a:pPr>
            <a:r>
              <a:rPr lang="en-US" dirty="0" smtClean="0"/>
              <a:t>Infant mortality</a:t>
            </a:r>
            <a:endParaRPr lang="en-US" dirty="0"/>
          </a:p>
        </p:txBody>
      </p:sp>
      <p:sp>
        <p:nvSpPr>
          <p:cNvPr id="5" name="Rectangle 2"/>
          <p:cNvSpPr>
            <a:spLocks noGrp="1" noChangeArrowheads="1"/>
          </p:cNvSpPr>
          <p:nvPr>
            <p:ph sz="half" idx="1"/>
          </p:nvPr>
        </p:nvSpPr>
        <p:spPr>
          <a:xfrm>
            <a:off x="457200" y="1600200"/>
            <a:ext cx="4343400" cy="5029200"/>
          </a:xfrm>
        </p:spPr>
        <p:txBody>
          <a:bodyPr>
            <a:noAutofit/>
          </a:bodyPr>
          <a:lstStyle/>
          <a:p>
            <a:pPr>
              <a:spcBef>
                <a:spcPts val="0"/>
              </a:spcBef>
              <a:spcAft>
                <a:spcPts val="1800"/>
              </a:spcAft>
            </a:pPr>
            <a:endParaRPr lang="en-US" sz="2000" dirty="0" smtClean="0"/>
          </a:p>
          <a:p>
            <a:pPr>
              <a:spcBef>
                <a:spcPts val="0"/>
              </a:spcBef>
              <a:spcAft>
                <a:spcPts val="1800"/>
              </a:spcAft>
            </a:pPr>
            <a:r>
              <a:rPr lang="en-US" sz="2000" dirty="0" smtClean="0"/>
              <a:t>Two-thirds </a:t>
            </a:r>
            <a:r>
              <a:rPr lang="en-US" sz="2000" dirty="0"/>
              <a:t>of </a:t>
            </a:r>
            <a:r>
              <a:rPr lang="en-US" sz="2000" dirty="0" smtClean="0"/>
              <a:t>infant mortality (IM) </a:t>
            </a:r>
            <a:r>
              <a:rPr lang="en-US" sz="2000" dirty="0"/>
              <a:t>occurs in the first </a:t>
            </a:r>
            <a:r>
              <a:rPr lang="en-US" sz="2000" dirty="0" smtClean="0"/>
              <a:t>month</a:t>
            </a:r>
          </a:p>
          <a:p>
            <a:pPr>
              <a:spcBef>
                <a:spcPts val="0"/>
              </a:spcBef>
              <a:spcAft>
                <a:spcPts val="1800"/>
              </a:spcAft>
            </a:pPr>
            <a:r>
              <a:rPr lang="en-US" sz="2000" dirty="0" smtClean="0"/>
              <a:t>Of this, two-thirds occurs in the first week</a:t>
            </a:r>
          </a:p>
          <a:p>
            <a:pPr>
              <a:spcBef>
                <a:spcPts val="0"/>
              </a:spcBef>
              <a:spcAft>
                <a:spcPts val="1800"/>
              </a:spcAft>
            </a:pPr>
            <a:r>
              <a:rPr lang="en-US" sz="2000" dirty="0" smtClean="0"/>
              <a:t>Of this, two-thirds occurs on the first day</a:t>
            </a:r>
            <a:r>
              <a:rPr lang="en-US" sz="2800" dirty="0"/>
              <a:t/>
            </a:r>
            <a:br>
              <a:rPr lang="en-US" sz="2800" dirty="0"/>
            </a:br>
            <a:r>
              <a:rPr lang="en-US" sz="3200" dirty="0"/>
              <a:t/>
            </a:r>
            <a:br>
              <a:rPr lang="en-US" sz="3200" dirty="0"/>
            </a:br>
            <a:endParaRPr lang="en-GB" sz="3200" dirty="0"/>
          </a:p>
        </p:txBody>
      </p:sp>
      <p:sp>
        <p:nvSpPr>
          <p:cNvPr id="12" name="Down Arrow 11"/>
          <p:cNvSpPr/>
          <p:nvPr/>
        </p:nvSpPr>
        <p:spPr>
          <a:xfrm>
            <a:off x="6629400" y="3124200"/>
            <a:ext cx="228600"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Down Arrow 12"/>
          <p:cNvSpPr/>
          <p:nvPr/>
        </p:nvSpPr>
        <p:spPr>
          <a:xfrm>
            <a:off x="6629400" y="4724400"/>
            <a:ext cx="228600"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3" name="Chart 32"/>
          <p:cNvGraphicFramePr>
            <a:graphicFrameLocks/>
          </p:cNvGraphicFramePr>
          <p:nvPr>
            <p:extLst>
              <p:ext uri="{D42A27DB-BD31-4B8C-83A1-F6EECF244321}">
                <p14:modId xmlns:p14="http://schemas.microsoft.com/office/powerpoint/2010/main" val="2479758514"/>
              </p:ext>
            </p:extLst>
          </p:nvPr>
        </p:nvGraphicFramePr>
        <p:xfrm>
          <a:off x="5581650" y="1371600"/>
          <a:ext cx="2324100" cy="2057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Chart 33"/>
          <p:cNvGraphicFramePr>
            <a:graphicFrameLocks/>
          </p:cNvGraphicFramePr>
          <p:nvPr>
            <p:extLst>
              <p:ext uri="{D42A27DB-BD31-4B8C-83A1-F6EECF244321}">
                <p14:modId xmlns:p14="http://schemas.microsoft.com/office/powerpoint/2010/main" val="3138458509"/>
              </p:ext>
            </p:extLst>
          </p:nvPr>
        </p:nvGraphicFramePr>
        <p:xfrm>
          <a:off x="5667375" y="3374571"/>
          <a:ext cx="2152650" cy="1447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Chart 34"/>
          <p:cNvGraphicFramePr>
            <a:graphicFrameLocks/>
          </p:cNvGraphicFramePr>
          <p:nvPr>
            <p:extLst>
              <p:ext uri="{D42A27DB-BD31-4B8C-83A1-F6EECF244321}">
                <p14:modId xmlns:p14="http://schemas.microsoft.com/office/powerpoint/2010/main" val="3821984695"/>
              </p:ext>
            </p:extLst>
          </p:nvPr>
        </p:nvGraphicFramePr>
        <p:xfrm>
          <a:off x="5791200" y="4953000"/>
          <a:ext cx="1905000" cy="1299754"/>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1584</TotalTime>
  <Words>1348</Words>
  <Application>Microsoft Office PowerPoint</Application>
  <PresentationFormat>On-screen Show (4:3)</PresentationFormat>
  <Paragraphs>152</Paragraphs>
  <Slides>22</Slides>
  <Notes>20</Notes>
  <HiddenSlides>0</HiddenSlides>
  <MMClips>0</MMClips>
  <ScaleCrop>false</ScaleCrop>
  <HeadingPairs>
    <vt:vector size="4" baseType="variant">
      <vt:variant>
        <vt:lpstr>Theme</vt:lpstr>
      </vt:variant>
      <vt:variant>
        <vt:i4>6</vt:i4>
      </vt:variant>
      <vt:variant>
        <vt:lpstr>Slide Titles</vt:lpstr>
      </vt:variant>
      <vt:variant>
        <vt:i4>22</vt:i4>
      </vt:variant>
    </vt:vector>
  </HeadingPairs>
  <TitlesOfParts>
    <vt:vector size="28" baseType="lpstr">
      <vt:lpstr>Grid 1</vt:lpstr>
      <vt:lpstr>Grid 2</vt:lpstr>
      <vt:lpstr>Grid 3</vt:lpstr>
      <vt:lpstr>Grid 4</vt:lpstr>
      <vt:lpstr>Grid 5</vt:lpstr>
      <vt:lpstr>Grid 6</vt:lpstr>
      <vt:lpstr>Strategies for Child Survival and Health in the District Plan</vt:lpstr>
      <vt:lpstr>Status of infants and children in Uttarakhand</vt:lpstr>
      <vt:lpstr>Current status and issues</vt:lpstr>
      <vt:lpstr>Overall sex ratio  Females per 1,000 males</vt:lpstr>
      <vt:lpstr>Sex ratio (0–6 years)</vt:lpstr>
      <vt:lpstr>Sex ratio (0–4 years)</vt:lpstr>
      <vt:lpstr>The social and medical causes of child mortality</vt:lpstr>
      <vt:lpstr>PowerPoint Presentation</vt:lpstr>
      <vt:lpstr>Infant mortality</vt:lpstr>
      <vt:lpstr>Causes of child deaths</vt:lpstr>
      <vt:lpstr>Main interventions that lead to increased child survival</vt:lpstr>
      <vt:lpstr>Main interventions that reduce neonatal mortality (contd.)</vt:lpstr>
      <vt:lpstr>Good practices for increasing child survival</vt:lpstr>
      <vt:lpstr>1. How does the ASHA programme contribute to improved child survival?</vt:lpstr>
      <vt:lpstr>2. Home-based neonatal care—Gadchiroli </vt:lpstr>
      <vt:lpstr>3. Improve quality of outreach—Mayurbanj and Koraput, Orissa</vt:lpstr>
      <vt:lpstr>4. Behaviour change communication</vt:lpstr>
      <vt:lpstr>5. Institutional care: Special neonatal care units or corners—purulia</vt:lpstr>
      <vt:lpstr>6. Management of the sick/severe malnourished children</vt:lpstr>
      <vt:lpstr>PowerPoint Presentation</vt:lpstr>
      <vt:lpstr>And…special focus on specially vulnerable</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188</cp:revision>
  <cp:lastPrinted>2011-12-02T08:32:06Z</cp:lastPrinted>
  <dcterms:created xsi:type="dcterms:W3CDTF">2011-02-01T16:22:15Z</dcterms:created>
  <dcterms:modified xsi:type="dcterms:W3CDTF">2012-02-02T18:55:34Z</dcterms:modified>
</cp:coreProperties>
</file>