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88"/>
  </p:notesMasterIdLst>
  <p:handoutMasterIdLst>
    <p:handoutMasterId r:id="rId89"/>
  </p:handoutMasterIdLst>
  <p:sldIdLst>
    <p:sldId id="269" r:id="rId5"/>
    <p:sldId id="270" r:id="rId6"/>
    <p:sldId id="272" r:id="rId7"/>
    <p:sldId id="273" r:id="rId8"/>
    <p:sldId id="274" r:id="rId9"/>
    <p:sldId id="275" r:id="rId10"/>
    <p:sldId id="276" r:id="rId11"/>
    <p:sldId id="277" r:id="rId12"/>
    <p:sldId id="278" r:id="rId13"/>
    <p:sldId id="313" r:id="rId14"/>
    <p:sldId id="279" r:id="rId15"/>
    <p:sldId id="280" r:id="rId16"/>
    <p:sldId id="281" r:id="rId17"/>
    <p:sldId id="282" r:id="rId18"/>
    <p:sldId id="283" r:id="rId19"/>
    <p:sldId id="284" r:id="rId20"/>
    <p:sldId id="285" r:id="rId21"/>
    <p:sldId id="350"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51" r:id="rId80"/>
    <p:sldId id="344" r:id="rId81"/>
    <p:sldId id="345" r:id="rId82"/>
    <p:sldId id="346" r:id="rId83"/>
    <p:sldId id="347" r:id="rId84"/>
    <p:sldId id="348" r:id="rId85"/>
    <p:sldId id="349" r:id="rId86"/>
    <p:sldId id="271" r:id="rId87"/>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9"/>
            <p14:sldId id="270"/>
            <p14:sldId id="272"/>
            <p14:sldId id="273"/>
            <p14:sldId id="274"/>
            <p14:sldId id="275"/>
            <p14:sldId id="276"/>
            <p14:sldId id="277"/>
            <p14:sldId id="278"/>
            <p14:sldId id="313"/>
            <p14:sldId id="279"/>
            <p14:sldId id="280"/>
            <p14:sldId id="281"/>
            <p14:sldId id="282"/>
            <p14:sldId id="283"/>
            <p14:sldId id="284"/>
            <p14:sldId id="285"/>
            <p14:sldId id="350"/>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51"/>
            <p14:sldId id="344"/>
            <p14:sldId id="345"/>
            <p14:sldId id="346"/>
            <p14:sldId id="347"/>
            <p14:sldId id="348"/>
            <p14:sldId id="349"/>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2C"/>
    <a:srgbClr val="8B1524"/>
    <a:srgbClr val="6D7331"/>
    <a:srgbClr val="084572"/>
    <a:srgbClr val="051437"/>
    <a:srgbClr val="1A2855"/>
    <a:srgbClr val="0E7DC2"/>
    <a:srgbClr val="403D3C"/>
    <a:srgbClr val="5B36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92" autoAdjust="0"/>
    <p:restoredTop sz="73159" autoAdjust="0"/>
  </p:normalViewPr>
  <p:slideViewPr>
    <p:cSldViewPr>
      <p:cViewPr>
        <p:scale>
          <a:sx n="85" d="100"/>
          <a:sy n="85" d="100"/>
        </p:scale>
        <p:origin x="-1092"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2544" y="-7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4.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2933CBD6-10A4-4427-A8F9-5A9A4565EF5E}" type="datetimeFigureOut">
              <a:rPr lang="en-US" smtClean="0"/>
              <a:t>2/21/2014</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6A06DC1D-66A6-42A6-877E-CF239D8B01D0}" type="slidenum">
              <a:rPr lang="en-US" smtClean="0"/>
              <a:t>‹#›</a:t>
            </a:fld>
            <a:endParaRPr lang="en-US"/>
          </a:p>
        </p:txBody>
      </p:sp>
    </p:spTree>
    <p:extLst>
      <p:ext uri="{BB962C8B-B14F-4D97-AF65-F5344CB8AC3E}">
        <p14:creationId xmlns:p14="http://schemas.microsoft.com/office/powerpoint/2010/main" val="2007453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Good health services are those which deliver effective, safe, quality personal and non-personal health interventions to those that need them, when and where needed, with minimum waste of resources.</a:t>
            </a:r>
            <a:endParaRPr lang="en-IN" dirty="0"/>
          </a:p>
          <a:p>
            <a:pPr lvl="0"/>
            <a:r>
              <a:rPr lang="en-US" dirty="0"/>
              <a:t>A well-performing health workforce is one that works in ways that are responsive, fair and efficient to achieve the best health outcomes possible, given available resources and circumstances (i.e. there are sufficient staff, fairly distributed; they are competent, responsive and productive).</a:t>
            </a:r>
            <a:endParaRPr lang="en-IN" dirty="0"/>
          </a:p>
          <a:p>
            <a:pPr lvl="0"/>
            <a:r>
              <a:rPr lang="en-US" dirty="0"/>
              <a:t>A well-functioning health information system is one that ensures the production, analysis, dissemination and use of reliable and timely information on health determinants, health system performance and health status.</a:t>
            </a:r>
            <a:endParaRPr lang="en-IN" dirty="0"/>
          </a:p>
          <a:p>
            <a:pPr lvl="0"/>
            <a:r>
              <a:rPr lang="en-US" dirty="0"/>
              <a:t>A well-functioning health system ensures equitable access to essential medical products, vaccines and technologies of assured quality, safety, efficacy and cost-effectiveness, and their scientifically sound and cost-effective use.</a:t>
            </a:r>
            <a:endParaRPr lang="en-IN" dirty="0"/>
          </a:p>
          <a:p>
            <a:pPr lvl="0"/>
            <a:r>
              <a:rPr lang="en-US" dirty="0"/>
              <a:t>A good health financing system raises adequate funds for health, in ways that ensure people can use needed services, and are protected from financial catastrophe or impoverishment associated with having to pay for them. It provides incentives for providers and users to be efficient.</a:t>
            </a:r>
            <a:endParaRPr lang="en-IN" dirty="0"/>
          </a:p>
          <a:p>
            <a:pPr lvl="0"/>
            <a:r>
              <a:rPr lang="en-US" dirty="0"/>
              <a:t>Leadership and governance involves ensuring strategic policy frameworks exist and are combined with effective oversight, coalition building, regulation, attention to system-design and accountability.</a:t>
            </a:r>
            <a:endParaRPr lang="en-IN" dirty="0"/>
          </a:p>
          <a:p>
            <a:endParaRPr lang="en-IN" dirty="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a:t>
            </a:fld>
            <a:endParaRPr lang="en-US" dirty="0"/>
          </a:p>
        </p:txBody>
      </p:sp>
    </p:spTree>
    <p:extLst>
      <p:ext uri="{BB962C8B-B14F-4D97-AF65-F5344CB8AC3E}">
        <p14:creationId xmlns:p14="http://schemas.microsoft.com/office/powerpoint/2010/main" val="763121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Structure of Quality Assurance Cell in Jharkhand</a:t>
            </a:r>
            <a:endParaRPr lang="en-IN" sz="1200" kern="1200" dirty="0" smtClean="0">
              <a:solidFill>
                <a:schemeClr val="tx1"/>
              </a:solidFill>
              <a:effectLst/>
              <a:latin typeface="+mn-lt"/>
              <a:ea typeface="+mn-ea"/>
              <a:cs typeface="+mn-cs"/>
            </a:endParaRPr>
          </a:p>
          <a:p>
            <a:r>
              <a:rPr lang="en-GB" sz="1200" b="0" kern="1200" cap="small"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r>
              <a:rPr lang="en-GB" sz="1200" b="1" kern="1200" cap="small" dirty="0" smtClean="0">
                <a:solidFill>
                  <a:schemeClr val="tx1"/>
                </a:solidFill>
                <a:effectLst/>
                <a:latin typeface="+mn-lt"/>
                <a:ea typeface="+mn-ea"/>
                <a:cs typeface="+mn-cs"/>
              </a:rPr>
              <a:t>At State Level</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Mission Director (Heads the Cell)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State QA Nodal Officer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Full time consultants: MCH, FP, Managerial – Monitoring</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Data Entry Operator</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Quality Assurance Cell, Structure and Terms of Reference, NRHM, Jharkhand, 2011</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19</a:t>
            </a:fld>
            <a:endParaRPr lang="en-US" dirty="0"/>
          </a:p>
        </p:txBody>
      </p:sp>
    </p:spTree>
    <p:extLst>
      <p:ext uri="{BB962C8B-B14F-4D97-AF65-F5344CB8AC3E}">
        <p14:creationId xmlns:p14="http://schemas.microsoft.com/office/powerpoint/2010/main" val="3508483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At Regional Level </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Regional QA Unit is headed by the Regional Deputy Director (RDD). On a quarterly basis, the functioning and progress would be reviewed by the Divisional Commissioner. </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RDD – Chairperson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Regional Quality Consultant – Convenor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Members – one RCH Officer from each district of that particular region, one ACMO or MOIC from each district of that particular region, one NGO representative, development partners—UNICEF/CINI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Divisional Commissioner to review functioning and progress of QA on a quarterly basis.</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20</a:t>
            </a:fld>
            <a:endParaRPr lang="en-US" dirty="0"/>
          </a:p>
        </p:txBody>
      </p:sp>
    </p:spTree>
    <p:extLst>
      <p:ext uri="{BB962C8B-B14F-4D97-AF65-F5344CB8AC3E}">
        <p14:creationId xmlns:p14="http://schemas.microsoft.com/office/powerpoint/2010/main" val="2220303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At District Level</a:t>
            </a:r>
            <a:endParaRPr lang="en-IN"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Civil Surgeon – Chairperson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District Programme Manager – Convener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ACMO – Member Secretary (Hospital Manager to assist)</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Members – District Gynaecologist and/or District Surgeon and/or District Anaesthetist and/or District Paediatrician; one NGO representative; District Nursing Head; District RCH Officer/Family Welfare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District  Programme Officer – TB, vector-borne diseases , blindness control and leprosy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Deputy Programme Coordinator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Technical Assistance – two health educators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Secretarial Assistance – District M&amp;E Officer</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Special Invitees – Representatives from development partners in the district  </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21</a:t>
            </a:fld>
            <a:endParaRPr lang="en-US" dirty="0"/>
          </a:p>
        </p:txBody>
      </p:sp>
    </p:spTree>
    <p:extLst>
      <p:ext uri="{BB962C8B-B14F-4D97-AF65-F5344CB8AC3E}">
        <p14:creationId xmlns:p14="http://schemas.microsoft.com/office/powerpoint/2010/main" val="3745058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Health Information System includes a well-functioning information system where data is entered, updated, compiled and analysed on a regular basis with little or no discrepancy. </a:t>
            </a:r>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51</a:t>
            </a:fld>
            <a:endParaRPr lang="en-US" dirty="0"/>
          </a:p>
        </p:txBody>
      </p:sp>
    </p:spTree>
    <p:extLst>
      <p:ext uri="{BB962C8B-B14F-4D97-AF65-F5344CB8AC3E}">
        <p14:creationId xmlns:p14="http://schemas.microsoft.com/office/powerpoint/2010/main" val="863150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Health Management Information System (HMIS) data is a reliable source of routine data for use in programme monitoring and management support. Such data is available at the district and sub-district level.  HMIS is the only available information source and an effective tool for decentralised district programme management.  The following information related to FP is included in the HMIS (</a:t>
            </a:r>
            <a:r>
              <a:rPr lang="en-GB" sz="1200" kern="1200" dirty="0" err="1" smtClean="0">
                <a:solidFill>
                  <a:schemeClr val="tx1"/>
                </a:solidFill>
                <a:effectLst/>
                <a:latin typeface="+mn-lt"/>
                <a:ea typeface="+mn-ea"/>
                <a:cs typeface="+mn-cs"/>
              </a:rPr>
              <a:t>Sundararaman</a:t>
            </a:r>
            <a:r>
              <a:rPr lang="en-GB" sz="1200" kern="1200" dirty="0" smtClean="0">
                <a:solidFill>
                  <a:schemeClr val="tx1"/>
                </a:solidFill>
                <a:effectLst/>
                <a:latin typeface="+mn-lt"/>
                <a:ea typeface="+mn-ea"/>
                <a:cs typeface="+mn-cs"/>
              </a:rPr>
              <a:t>, 2011).</a:t>
            </a:r>
            <a:endParaRPr lang="en-IN"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D8A9C51-E855-458B-A822-5408931CFA0F}" type="slidenum">
              <a:rPr lang="en-US" smtClean="0"/>
              <a:t>53</a:t>
            </a:fld>
            <a:endParaRPr lang="en-US" dirty="0"/>
          </a:p>
        </p:txBody>
      </p:sp>
    </p:spTree>
    <p:extLst>
      <p:ext uri="{BB962C8B-B14F-4D97-AF65-F5344CB8AC3E}">
        <p14:creationId xmlns:p14="http://schemas.microsoft.com/office/powerpoint/2010/main" val="3272653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Universal access to healthcare is heavily dependent on access to affordable essential medicines, vaccines, diagnostics and health technologies of assured quality, which are used in a scientifically sound and cost-effective way. </a:t>
            </a:r>
            <a:endParaRPr lang="en-IN" dirty="0" smtClean="0"/>
          </a:p>
        </p:txBody>
      </p:sp>
      <p:sp>
        <p:nvSpPr>
          <p:cNvPr id="4" name="Slide Number Placeholder 3"/>
          <p:cNvSpPr>
            <a:spLocks noGrp="1"/>
          </p:cNvSpPr>
          <p:nvPr>
            <p:ph type="sldNum" sz="quarter" idx="10"/>
          </p:nvPr>
        </p:nvSpPr>
        <p:spPr/>
        <p:txBody>
          <a:bodyPr/>
          <a:lstStyle/>
          <a:p>
            <a:fld id="{4D8A9C51-E855-458B-A822-5408931CFA0F}" type="slidenum">
              <a:rPr lang="en-US" smtClean="0"/>
              <a:t>66</a:t>
            </a:fld>
            <a:endParaRPr lang="en-US" dirty="0"/>
          </a:p>
        </p:txBody>
      </p:sp>
    </p:spTree>
    <p:extLst>
      <p:ext uri="{BB962C8B-B14F-4D97-AF65-F5344CB8AC3E}">
        <p14:creationId xmlns:p14="http://schemas.microsoft.com/office/powerpoint/2010/main" val="2124945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Health financing can be a key policy instrument to improve health and reduce health inequalities if its primary objective is to facilitate universal coverage by removing financial barriers to access, and preventing financial hardship and catastrophic expenditure. </a:t>
            </a:r>
            <a:endParaRPr lang="en-IN" dirty="0" smtClean="0"/>
          </a:p>
        </p:txBody>
      </p:sp>
      <p:sp>
        <p:nvSpPr>
          <p:cNvPr id="4" name="Slide Number Placeholder 3"/>
          <p:cNvSpPr>
            <a:spLocks noGrp="1"/>
          </p:cNvSpPr>
          <p:nvPr>
            <p:ph type="sldNum" sz="quarter" idx="10"/>
          </p:nvPr>
        </p:nvSpPr>
        <p:spPr/>
        <p:txBody>
          <a:bodyPr/>
          <a:lstStyle/>
          <a:p>
            <a:fld id="{4D8A9C51-E855-458B-A822-5408931CFA0F}" type="slidenum">
              <a:rPr lang="en-US" smtClean="0"/>
              <a:t>69</a:t>
            </a:fld>
            <a:endParaRPr lang="en-US" dirty="0"/>
          </a:p>
        </p:txBody>
      </p:sp>
    </p:spTree>
    <p:extLst>
      <p:ext uri="{BB962C8B-B14F-4D97-AF65-F5344CB8AC3E}">
        <p14:creationId xmlns:p14="http://schemas.microsoft.com/office/powerpoint/2010/main" val="1570812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Each country’s specific context and history shapes the way leadership and governance is exercised.</a:t>
            </a:r>
            <a:endParaRPr lang="en-IN" dirty="0" smtClean="0"/>
          </a:p>
        </p:txBody>
      </p:sp>
      <p:sp>
        <p:nvSpPr>
          <p:cNvPr id="4" name="Slide Number Placeholder 3"/>
          <p:cNvSpPr>
            <a:spLocks noGrp="1"/>
          </p:cNvSpPr>
          <p:nvPr>
            <p:ph type="sldNum" sz="quarter" idx="10"/>
          </p:nvPr>
        </p:nvSpPr>
        <p:spPr/>
        <p:txBody>
          <a:bodyPr/>
          <a:lstStyle/>
          <a:p>
            <a:fld id="{4D8A9C51-E855-458B-A822-5408931CFA0F}" type="slidenum">
              <a:rPr lang="en-US" smtClean="0"/>
              <a:t>73</a:t>
            </a:fld>
            <a:endParaRPr lang="en-US" dirty="0"/>
          </a:p>
        </p:txBody>
      </p:sp>
    </p:spTree>
    <p:extLst>
      <p:ext uri="{BB962C8B-B14F-4D97-AF65-F5344CB8AC3E}">
        <p14:creationId xmlns:p14="http://schemas.microsoft.com/office/powerpoint/2010/main" val="3796984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Ensuring that health authorities take responsibility for steering the entire health sector (not merely public sector service delivery); and for dealing with future challenges (including unanticipated events or disasters) as well as with current problems. </a:t>
            </a:r>
            <a:endParaRPr lang="en-IN"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Defining, through transparent and inclusive processes, national health policies, strategy and plan that set a clear direction for the health sector, with: </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A formulation of the country’s commitment to high-level policy goals (health equity, people-</a:t>
            </a:r>
            <a:r>
              <a:rPr lang="en-GB" sz="1200" kern="1200" dirty="0" err="1" smtClean="0">
                <a:solidFill>
                  <a:schemeClr val="tx1"/>
                </a:solidFill>
                <a:effectLst/>
                <a:latin typeface="+mn-lt"/>
                <a:ea typeface="+mn-ea"/>
                <a:cs typeface="+mn-cs"/>
              </a:rPr>
              <a:t>centredness</a:t>
            </a:r>
            <a:r>
              <a:rPr lang="en-US" sz="1200" kern="1200" dirty="0" smtClean="0">
                <a:solidFill>
                  <a:schemeClr val="tx1"/>
                </a:solidFill>
                <a:effectLst/>
                <a:latin typeface="+mn-lt"/>
                <a:ea typeface="+mn-ea"/>
                <a:cs typeface="+mn-cs"/>
              </a:rPr>
              <a:t>, sound public health policies, effective and accountable governance). </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A strategy for translating these policy goals into its implications for financing, human resources, pharmaceuticals, technology, infrastructure and service delivery, with relevant guidelines, plans and targets. </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Mechanisms for accountability and adaptation to evolving needs. </a:t>
            </a:r>
            <a:endParaRPr lang="en-IN"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Effective regulation through a combination of guidelines, mandates, and incentives, backed up by legal measures and enforcement mechanisms. </a:t>
            </a:r>
            <a:endParaRPr lang="en-IN"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Effective policy dialogue with other sectors. </a:t>
            </a:r>
            <a:endParaRPr lang="en-IN"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Mechanisms and institutional arrangements to channel donor funding and align it to country priorities. </a:t>
            </a:r>
            <a:endParaRPr lang="en-IN" sz="1200" kern="1200" dirty="0" smtClean="0">
              <a:solidFill>
                <a:schemeClr val="tx1"/>
              </a:solidFill>
              <a:effectLst/>
              <a:latin typeface="+mn-lt"/>
              <a:ea typeface="+mn-ea"/>
              <a:cs typeface="+mn-cs"/>
            </a:endParaRPr>
          </a:p>
          <a:p>
            <a:r>
              <a:rPr lang="en-US" sz="1200" b="1" kern="1200" cap="small" dirty="0" smtClean="0">
                <a:solidFill>
                  <a:schemeClr val="tx1"/>
                </a:solidFill>
                <a:effectLst/>
                <a:latin typeface="+mn-lt"/>
                <a:ea typeface="+mn-ea"/>
                <a:cs typeface="+mn-cs"/>
              </a:rPr>
              <a:t> </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74</a:t>
            </a:fld>
            <a:endParaRPr lang="en-US" dirty="0"/>
          </a:p>
        </p:txBody>
      </p:sp>
    </p:spTree>
    <p:extLst>
      <p:ext uri="{BB962C8B-B14F-4D97-AF65-F5344CB8AC3E}">
        <p14:creationId xmlns:p14="http://schemas.microsoft.com/office/powerpoint/2010/main" val="167023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dirty="0" smtClean="0"/>
              <a:t>Multiple, dynamic relationships: A health system, like any other system, is a set of inter-connected parts that must function together to be effective. Changes in one area have repercussions elsewhere. Improvements in one area cannot be achieved without contributions from the others. Interaction between building blocks is essential for achieving better health outcomes.</a:t>
            </a:r>
          </a:p>
          <a:p>
            <a:r>
              <a:rPr lang="en-IN" sz="1200" dirty="0" smtClean="0"/>
              <a:t>Health system strengthening: Is defined as improving these six health system building blocks and managing their interactions in ways that achieve more equitable and sustained improvements across health services and health outcomes. It requires both technical and political knowledge and action. </a:t>
            </a:r>
          </a:p>
          <a:p>
            <a:r>
              <a:rPr lang="en-IN" sz="1200" dirty="0" smtClean="0"/>
              <a:t>Access and coverage: Since notions of improved access and coverage lie at the heart of this WHO health system strengthening strategy, there has to be some common understanding of these terms.</a:t>
            </a:r>
          </a:p>
          <a:p>
            <a:r>
              <a:rPr lang="en-IN" sz="1200" dirty="0" smtClean="0"/>
              <a:t>Is progress being made? A key concern of governments and others who invest in health systems is how to tell whether and when the desired improvements in health system performance are being achieved. Convincing indicators that can detect changes on the ground are needed.</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3</a:t>
            </a:fld>
            <a:endParaRPr lang="en-US" dirty="0"/>
          </a:p>
        </p:txBody>
      </p:sp>
    </p:spTree>
    <p:extLst>
      <p:ext uri="{BB962C8B-B14F-4D97-AF65-F5344CB8AC3E}">
        <p14:creationId xmlns:p14="http://schemas.microsoft.com/office/powerpoint/2010/main" val="1534941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Ought to have critical inputs like adequately equipped operation theatres and laboratories, separate aseptic labour room, electricity in all parts of the hospital, availability of generator, overhead tank and pump facility, etc.; specialists like gynaecologist, surgeon, </a:t>
            </a:r>
            <a:r>
              <a:rPr lang="en-GB" sz="1200" kern="1200" dirty="0" err="1" smtClean="0">
                <a:solidFill>
                  <a:schemeClr val="tx1"/>
                </a:solidFill>
                <a:effectLst/>
                <a:latin typeface="+mn-lt"/>
                <a:ea typeface="+mn-ea"/>
                <a:cs typeface="+mn-cs"/>
              </a:rPr>
              <a:t>orthopaedician</a:t>
            </a:r>
            <a:r>
              <a:rPr lang="en-GB" sz="1200" kern="1200" dirty="0" smtClean="0">
                <a:solidFill>
                  <a:schemeClr val="tx1"/>
                </a:solidFill>
                <a:effectLst/>
                <a:latin typeface="+mn-lt"/>
                <a:ea typeface="+mn-ea"/>
                <a:cs typeface="+mn-cs"/>
              </a:rPr>
              <a:t>, obstetrician, paediatrician, anaesthesiologists, laboratory technicians, etc. and ready availability of all critical drugs/medicines, equipment, etc. Most of the DHs/FRUs are supposed to have direct linkage with the blood bank or blood storage facility. Since FRUs treat emergency cases they should be well equipped with adequate human resource, materials, drugs and kits.</a:t>
            </a:r>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5</a:t>
            </a:fld>
            <a:endParaRPr lang="en-US" dirty="0"/>
          </a:p>
        </p:txBody>
      </p:sp>
    </p:spTree>
    <p:extLst>
      <p:ext uri="{BB962C8B-B14F-4D97-AF65-F5344CB8AC3E}">
        <p14:creationId xmlns:p14="http://schemas.microsoft.com/office/powerpoint/2010/main" val="1866879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CHCs are also FRUs where referral cases are sent from lower-level healthcare facilities. FRUs and CHCs take up referral cases from the lower healthcare establishments besides providing usual healthcare activities for the area of their operation. </a:t>
            </a:r>
            <a:endParaRPr lang="en-IN"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D8A9C51-E855-458B-A822-5408931CFA0F}" type="slidenum">
              <a:rPr lang="en-US" smtClean="0"/>
              <a:t>6</a:t>
            </a:fld>
            <a:endParaRPr lang="en-US" dirty="0"/>
          </a:p>
        </p:txBody>
      </p:sp>
    </p:spTree>
    <p:extLst>
      <p:ext uri="{BB962C8B-B14F-4D97-AF65-F5344CB8AC3E}">
        <p14:creationId xmlns:p14="http://schemas.microsoft.com/office/powerpoint/2010/main" val="1659293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PHCs provide curative, preventive, and </a:t>
            </a:r>
            <a:r>
              <a:rPr lang="en-GB" sz="1200" kern="1200" dirty="0" err="1" smtClean="0">
                <a:solidFill>
                  <a:schemeClr val="tx1"/>
                </a:solidFill>
                <a:effectLst/>
                <a:latin typeface="+mn-lt"/>
                <a:ea typeface="+mn-ea"/>
                <a:cs typeface="+mn-cs"/>
              </a:rPr>
              <a:t>promotive</a:t>
            </a:r>
            <a:r>
              <a:rPr lang="en-GB" sz="1200" kern="1200" dirty="0" smtClean="0">
                <a:solidFill>
                  <a:schemeClr val="tx1"/>
                </a:solidFill>
                <a:effectLst/>
                <a:latin typeface="+mn-lt"/>
                <a:ea typeface="+mn-ea"/>
                <a:cs typeface="+mn-cs"/>
              </a:rPr>
              <a:t> health and family welfare services in the rural area for a population of about 30,000. For effective service delivery a PHC should have essential infrastructure, staff, equipment and supplies (</a:t>
            </a:r>
            <a:r>
              <a:rPr lang="en-GB" sz="1200" kern="1200" dirty="0" err="1" smtClean="0">
                <a:solidFill>
                  <a:schemeClr val="tx1"/>
                </a:solidFill>
                <a:effectLst/>
                <a:latin typeface="+mn-lt"/>
                <a:ea typeface="+mn-ea"/>
                <a:cs typeface="+mn-cs"/>
              </a:rPr>
              <a:t>MoHFW</a:t>
            </a:r>
            <a:r>
              <a:rPr lang="en-GB" sz="1200" kern="1200" dirty="0" smtClean="0">
                <a:solidFill>
                  <a:schemeClr val="tx1"/>
                </a:solidFill>
                <a:effectLst/>
                <a:latin typeface="+mn-lt"/>
                <a:ea typeface="+mn-ea"/>
                <a:cs typeface="+mn-cs"/>
              </a:rPr>
              <a:t>, 2007). Thus, a PHC should also have critical infrastructure like continuous water supply, electricity, labour room, laboratory, telephone, functional vehicle, etc. A PHC ought to have at least one Medical Officer, one laboratory technician and health assistants both male and female. Critical equipment that a PHC ought to have includes a functioning deep freezer, vaccine carrier, blood pressure instrument, autoclave and supply of contraceptives, normal delivery kit/labour room kit, essential obstetric kit, all vaccines, Iron and Folic Acid (IFA) tablets and Oral Rehydration Solution (ORS) packets. PHCs have the major responsibility of providing both preventive and curative healthcare services in the area. PHCs have limited facilities and expertise; hence they cannot provide complete obstetric care to women. Some of the upgraded PHCs and CHCs have been categorised as FRUs and these facilities have been provided with specialised equipment and kits to provide maternal healthcare, particularly Emergency Obstetric Care (</a:t>
            </a:r>
            <a:r>
              <a:rPr lang="en-GB" sz="1200" kern="1200" dirty="0" err="1" smtClean="0">
                <a:solidFill>
                  <a:schemeClr val="tx1"/>
                </a:solidFill>
                <a:effectLst/>
                <a:latin typeface="+mn-lt"/>
                <a:ea typeface="+mn-ea"/>
                <a:cs typeface="+mn-cs"/>
              </a:rPr>
              <a:t>EmOC</a:t>
            </a:r>
            <a:r>
              <a:rPr lang="en-GB" sz="1200" kern="1200" dirty="0" smtClean="0">
                <a:solidFill>
                  <a:schemeClr val="tx1"/>
                </a:solidFill>
                <a:effectLst/>
                <a:latin typeface="+mn-lt"/>
                <a:ea typeface="+mn-ea"/>
                <a:cs typeface="+mn-cs"/>
              </a:rPr>
              <a:t>). Emergency cases can be referred from the sub-centres and PHCs to these FRUs.</a:t>
            </a:r>
            <a:endParaRPr lang="en-IN" sz="1200" kern="1200" dirty="0" smtClean="0">
              <a:solidFill>
                <a:schemeClr val="tx1"/>
              </a:solidFill>
              <a:effectLst/>
              <a:latin typeface="+mn-lt"/>
              <a:ea typeface="+mn-ea"/>
              <a:cs typeface="+mn-cs"/>
            </a:endParaRPr>
          </a:p>
          <a:p>
            <a:endParaRPr lang="en-IN" dirty="0"/>
          </a:p>
        </p:txBody>
      </p:sp>
      <p:sp>
        <p:nvSpPr>
          <p:cNvPr id="4" name="Slide Number Placeholder 3"/>
          <p:cNvSpPr>
            <a:spLocks noGrp="1"/>
          </p:cNvSpPr>
          <p:nvPr>
            <p:ph type="sldNum" sz="quarter" idx="10"/>
          </p:nvPr>
        </p:nvSpPr>
        <p:spPr/>
        <p:txBody>
          <a:bodyPr/>
          <a:lstStyle/>
          <a:p>
            <a:fld id="{4D8A9C51-E855-458B-A822-5408931CFA0F}" type="slidenum">
              <a:rPr lang="en-US" smtClean="0"/>
              <a:t>7</a:t>
            </a:fld>
            <a:endParaRPr lang="en-US" dirty="0"/>
          </a:p>
        </p:txBody>
      </p:sp>
    </p:spTree>
    <p:extLst>
      <p:ext uri="{BB962C8B-B14F-4D97-AF65-F5344CB8AC3E}">
        <p14:creationId xmlns:p14="http://schemas.microsoft.com/office/powerpoint/2010/main" val="334011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Availability of free or low-cost condoms, oral contraceptive pills (OCPs) and emergency contraceptive pills (ECPs):  </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With ASHAs/</a:t>
            </a:r>
            <a:r>
              <a:rPr lang="en-US" sz="1200" i="1" kern="1200" dirty="0" err="1" smtClean="0">
                <a:solidFill>
                  <a:schemeClr val="tx1"/>
                </a:solidFill>
                <a:effectLst/>
                <a:latin typeface="+mn-lt"/>
                <a:ea typeface="+mn-ea"/>
                <a:cs typeface="+mn-cs"/>
              </a:rPr>
              <a:t>Sahiyas</a:t>
            </a:r>
            <a:r>
              <a:rPr lang="en-US" sz="1200" kern="1200" dirty="0" smtClean="0">
                <a:solidFill>
                  <a:schemeClr val="tx1"/>
                </a:solidFill>
                <a:effectLst/>
                <a:latin typeface="+mn-lt"/>
                <a:ea typeface="+mn-ea"/>
                <a:cs typeface="+mn-cs"/>
              </a:rPr>
              <a:t> through the door-to-door delivery.</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At VHNDs.</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Through social marketing </a:t>
            </a:r>
            <a:r>
              <a:rPr lang="en-GB" sz="1200" kern="1200" dirty="0" smtClean="0">
                <a:solidFill>
                  <a:schemeClr val="tx1"/>
                </a:solidFill>
                <a:effectLst/>
                <a:latin typeface="+mn-lt"/>
                <a:ea typeface="+mn-ea"/>
                <a:cs typeface="+mn-cs"/>
              </a:rPr>
              <a:t>organisation </a:t>
            </a:r>
            <a:r>
              <a:rPr lang="en-US" sz="1200" kern="1200" dirty="0" smtClean="0">
                <a:solidFill>
                  <a:schemeClr val="tx1"/>
                </a:solidFill>
                <a:effectLst/>
                <a:latin typeface="+mn-lt"/>
                <a:ea typeface="+mn-ea"/>
                <a:cs typeface="+mn-cs"/>
              </a:rPr>
              <a:t>depot holders.</a:t>
            </a:r>
            <a:endParaRPr lang="en-IN" sz="12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Through pharmacies selling premium and social-marketed brands.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IUCD services provided by trained ANMs/nurses/doctors at the PHC, CHC, DH fixed-day services and camps.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PPIUCD provided by trained ANMs/ nurses/doctors at select CHCs, FRUs and DH.</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Sterilisation services for males and females provided by trained surgeons at the CHC, DH fixed-day services and camps.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Range of clinical FP services provided by private providers, franchised hospitals, trust-run facilities and corporate social responsibility initiatives.</a:t>
            </a:r>
            <a:endParaRPr lang="en-IN" sz="1200" kern="1200" dirty="0" smtClean="0">
              <a:solidFill>
                <a:schemeClr val="tx1"/>
              </a:solidFill>
              <a:effectLst/>
              <a:latin typeface="+mn-lt"/>
              <a:ea typeface="+mn-ea"/>
              <a:cs typeface="+mn-cs"/>
            </a:endParaRPr>
          </a:p>
          <a:p>
            <a:pPr lvl="0"/>
            <a:r>
              <a:rPr lang="en-IN" sz="1200" b="1" kern="1200" dirty="0" smtClean="0">
                <a:solidFill>
                  <a:schemeClr val="tx1"/>
                </a:solidFill>
                <a:effectLst/>
                <a:latin typeface="+mn-lt"/>
                <a:ea typeface="+mn-ea"/>
                <a:cs typeface="+mn-cs"/>
              </a:rPr>
              <a:t>Helpline</a:t>
            </a:r>
            <a:r>
              <a:rPr lang="en-IN" sz="1200" kern="1200" dirty="0" smtClean="0">
                <a:solidFill>
                  <a:schemeClr val="tx1"/>
                </a:solidFill>
                <a:effectLst/>
                <a:latin typeface="+mn-lt"/>
                <a:ea typeface="+mn-ea"/>
                <a:cs typeface="+mn-cs"/>
              </a:rPr>
              <a:t>: JSK runs a Helpline (1800-11-6555) to provide reliable and authentic information on issues related to RCH. It specifically caters to adolescents, newly married and about to be married people from the high focus states of Uttar Pradesh, Bihar, Madhya Pradesh, Rajasthan, Jharkhand and Chhattisgarh.</a:t>
            </a: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11</a:t>
            </a:fld>
            <a:endParaRPr lang="en-US" dirty="0"/>
          </a:p>
        </p:txBody>
      </p:sp>
    </p:spTree>
    <p:extLst>
      <p:ext uri="{BB962C8B-B14F-4D97-AF65-F5344CB8AC3E}">
        <p14:creationId xmlns:p14="http://schemas.microsoft.com/office/powerpoint/2010/main" val="2579864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Nine elements of Quality of Care (UNFPA, 1999)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Service environment: appropriate infrastructure, basic amenities, clients comfort, privacy etc.</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Client-provider interaction: the nature of information exchanged between them</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Informed decision making: availability of relevant information and service providers that facilitate informed choice by client.</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Integration of services: linkage of services and health institutions.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Women’s participation in management: women’s participation in planning, implementation and monitoring of reproductive health services.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Access to services: location, distance, timing of facility, affordability in terms of travel cost, loss of wages etc.</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Equipment and supplies: availability of equipment of standard specifications, their working condition, and availability of sufficient supplies. </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Professional standards and technical competence: Competence of the provider; availability of guidelines/protocols; established service standards.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Continuity of care: Regular and effective client follow ups; management of side effects/complications; proper design and maintenance of MIS.  </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15</a:t>
            </a:fld>
            <a:endParaRPr lang="en-US" dirty="0"/>
          </a:p>
        </p:txBody>
      </p:sp>
    </p:spTree>
    <p:extLst>
      <p:ext uri="{BB962C8B-B14F-4D97-AF65-F5344CB8AC3E}">
        <p14:creationId xmlns:p14="http://schemas.microsoft.com/office/powerpoint/2010/main" val="2721413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Steps for initiating Quality Assurance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Constitution of the state and district QA Committees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Finalisation of QA tools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Pre-testing of QA tools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TOT for master trainers from three districts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Training of QAC members at the district level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Training of medical officers and other functionaries of the identified institutions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Organising QA visits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Compilation of data on the basis of QA visits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Monitoring of the quality improvements after the quality assessments</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16</a:t>
            </a:fld>
            <a:endParaRPr lang="en-US" dirty="0"/>
          </a:p>
        </p:txBody>
      </p:sp>
    </p:spTree>
    <p:extLst>
      <p:ext uri="{BB962C8B-B14F-4D97-AF65-F5344CB8AC3E}">
        <p14:creationId xmlns:p14="http://schemas.microsoft.com/office/powerpoint/2010/main" val="1462315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cap="small" dirty="0" smtClean="0">
                <a:solidFill>
                  <a:schemeClr val="tx1"/>
                </a:solidFill>
                <a:effectLst/>
                <a:latin typeface="+mn-lt"/>
                <a:ea typeface="+mn-ea"/>
                <a:cs typeface="+mn-cs"/>
              </a:rPr>
              <a:t>Objectives of Quality Assurance Cell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Facilitate improvement of systems and process of service delivery in healthcare facilities as per standard technical protocol to meet laid down standards.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Establish and develop quality management systems at the hospital level, leading to enhancement in service quality and quality certifications by QA Cell.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Implement and monitor quality of reproductive health services/MCH services at health facilities and consequently improve service quality by focusing on and addressing the gaps identified during assessment process.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Undertake periodic assessment visits through state and district QA Cell/committees using specific tools and based on gaps identified, guide service providers in addressing specific service quality elements and sub-elements.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Undertake other GOI/state initiatives entrusted with QAC from time to time (e.g., Maternal Death Review–MDR, Mother and Child Tracking System–MCTS etc.).  </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18</a:t>
            </a:fld>
            <a:endParaRPr lang="en-US" dirty="0"/>
          </a:p>
        </p:txBody>
      </p:sp>
    </p:spTree>
    <p:extLst>
      <p:ext uri="{BB962C8B-B14F-4D97-AF65-F5344CB8AC3E}">
        <p14:creationId xmlns:p14="http://schemas.microsoft.com/office/powerpoint/2010/main" val="2321236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4914191" y="1536675"/>
            <a:ext cx="3440742" cy="1612749"/>
          </a:xfrm>
        </p:spPr>
        <p:txBody>
          <a:bodyPr/>
          <a:lstStyle/>
          <a:p>
            <a:r>
              <a:rPr lang="en-IN" sz="2800" dirty="0" smtClean="0"/>
              <a:t>Session 8:</a:t>
            </a:r>
          </a:p>
          <a:p>
            <a:r>
              <a:rPr lang="en-IN" dirty="0" smtClean="0"/>
              <a:t>Health System Components</a:t>
            </a:r>
            <a:endParaRPr lang="en-US" dirty="0"/>
          </a:p>
        </p:txBody>
      </p:sp>
      <p:sp>
        <p:nvSpPr>
          <p:cNvPr id="3" name="Text Placeholder 2"/>
          <p:cNvSpPr>
            <a:spLocks noGrp="1"/>
          </p:cNvSpPr>
          <p:nvPr>
            <p:ph type="body" sz="quarter" idx="12"/>
          </p:nvPr>
        </p:nvSpPr>
        <p:spPr/>
        <p:txBody>
          <a:bodyPr/>
          <a:lstStyle/>
          <a:p>
            <a:endParaRPr lang="en-US"/>
          </a:p>
        </p:txBody>
      </p:sp>
      <p:sp>
        <p:nvSpPr>
          <p:cNvPr id="4" name="Text Placeholder 3"/>
          <p:cNvSpPr>
            <a:spLocks noGrp="1"/>
          </p:cNvSpPr>
          <p:nvPr>
            <p:ph type="body" sz="quarter" idx="13"/>
          </p:nvPr>
        </p:nvSpPr>
        <p:spPr/>
        <p:txBody>
          <a:bodyPr/>
          <a:lstStyle/>
          <a:p>
            <a:r>
              <a:rPr lang="en-US" dirty="0" smtClean="0"/>
              <a:t>March 2014</a:t>
            </a:r>
            <a:endParaRPr lang="en-US" dirty="0"/>
          </a:p>
        </p:txBody>
      </p:sp>
    </p:spTree>
    <p:extLst>
      <p:ext uri="{BB962C8B-B14F-4D97-AF65-F5344CB8AC3E}">
        <p14:creationId xmlns:p14="http://schemas.microsoft.com/office/powerpoint/2010/main" val="3039109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Component 1:</a:t>
            </a:r>
          </a:p>
          <a:p>
            <a:r>
              <a:rPr lang="en-US" dirty="0" smtClean="0"/>
              <a:t>Service Delivery</a:t>
            </a:r>
          </a:p>
        </p:txBody>
      </p:sp>
    </p:spTree>
    <p:extLst>
      <p:ext uri="{BB962C8B-B14F-4D97-AF65-F5344CB8AC3E}">
        <p14:creationId xmlns:p14="http://schemas.microsoft.com/office/powerpoint/2010/main" val="2280286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a:t>Source: </a:t>
            </a:r>
            <a:r>
              <a:rPr lang="en-GB" dirty="0" err="1" smtClean="0"/>
              <a:t>MoHFW</a:t>
            </a:r>
            <a:r>
              <a:rPr lang="en-GB" dirty="0" smtClean="0"/>
              <a:t>. 2013. </a:t>
            </a:r>
            <a:r>
              <a:rPr lang="en-GB" dirty="0"/>
              <a:t>FP Appraisal Form for State PIP 2013-14</a:t>
            </a:r>
            <a:r>
              <a:rPr lang="en-GB" dirty="0" smtClean="0"/>
              <a:t>. New Delhi: </a:t>
            </a:r>
            <a:r>
              <a:rPr lang="en-GB" dirty="0" err="1" smtClean="0"/>
              <a:t>MoHFW</a:t>
            </a:r>
            <a:r>
              <a:rPr lang="en-GB" dirty="0" smtClean="0"/>
              <a:t>.</a:t>
            </a:r>
            <a:endParaRPr lang="en-IN" dirty="0"/>
          </a:p>
        </p:txBody>
      </p:sp>
      <p:sp>
        <p:nvSpPr>
          <p:cNvPr id="3" name="Text Placeholder 2"/>
          <p:cNvSpPr>
            <a:spLocks noGrp="1"/>
          </p:cNvSpPr>
          <p:nvPr>
            <p:ph type="body" sz="quarter" idx="18"/>
          </p:nvPr>
        </p:nvSpPr>
        <p:spPr/>
        <p:txBody>
          <a:bodyPr/>
          <a:lstStyle/>
          <a:p>
            <a:pPr lvl="0"/>
            <a:r>
              <a:rPr lang="en-GB" dirty="0"/>
              <a:t>Availability of free or low-cost condoms, oral contraceptive pills (OCPs) and emergency contraceptive pills (ECPs</a:t>
            </a:r>
            <a:r>
              <a:rPr lang="en-GB" dirty="0" smtClean="0"/>
              <a:t>) </a:t>
            </a:r>
            <a:endParaRPr lang="en-IN" dirty="0"/>
          </a:p>
          <a:p>
            <a:pPr lvl="1"/>
            <a:r>
              <a:rPr lang="en-US" dirty="0"/>
              <a:t>With ASHAs/</a:t>
            </a:r>
            <a:r>
              <a:rPr lang="en-US" i="1" dirty="0" err="1"/>
              <a:t>Sahiyas</a:t>
            </a:r>
            <a:r>
              <a:rPr lang="en-US" dirty="0"/>
              <a:t> through the door-to-door </a:t>
            </a:r>
            <a:r>
              <a:rPr lang="en-US" dirty="0" smtClean="0"/>
              <a:t>delivery</a:t>
            </a:r>
            <a:endParaRPr lang="en-IN" dirty="0"/>
          </a:p>
          <a:p>
            <a:pPr lvl="1"/>
            <a:r>
              <a:rPr lang="en-US" dirty="0"/>
              <a:t>At </a:t>
            </a:r>
            <a:r>
              <a:rPr lang="en-US" dirty="0" smtClean="0"/>
              <a:t>village health and nutrition days (VHNDs)</a:t>
            </a:r>
            <a:endParaRPr lang="en-IN" dirty="0"/>
          </a:p>
          <a:p>
            <a:pPr lvl="1"/>
            <a:r>
              <a:rPr lang="en-US" dirty="0"/>
              <a:t>Through social marketing </a:t>
            </a:r>
            <a:r>
              <a:rPr lang="en-GB" dirty="0"/>
              <a:t>organisation </a:t>
            </a:r>
            <a:r>
              <a:rPr lang="en-US" dirty="0"/>
              <a:t>depot </a:t>
            </a:r>
            <a:r>
              <a:rPr lang="en-US" dirty="0" smtClean="0"/>
              <a:t>holders</a:t>
            </a:r>
            <a:endParaRPr lang="en-IN" dirty="0"/>
          </a:p>
          <a:p>
            <a:pPr lvl="1"/>
            <a:r>
              <a:rPr lang="en-US" dirty="0"/>
              <a:t>Through pharmacies selling premium and social-marketed </a:t>
            </a:r>
            <a:r>
              <a:rPr lang="en-US" dirty="0" smtClean="0"/>
              <a:t>brands</a:t>
            </a:r>
            <a:endParaRPr lang="en-IN" dirty="0"/>
          </a:p>
          <a:p>
            <a:pPr lvl="0"/>
            <a:r>
              <a:rPr lang="en-GB" dirty="0" smtClean="0"/>
              <a:t>Intrauterine contraceptive device (IUCD) </a:t>
            </a:r>
            <a:r>
              <a:rPr lang="en-GB" dirty="0"/>
              <a:t>services provided by trained ANMs/nurses/doctors at the PHC, CHC, DH fixed-day services and </a:t>
            </a:r>
            <a:r>
              <a:rPr lang="en-GB" dirty="0" smtClean="0"/>
              <a:t>camps</a:t>
            </a:r>
            <a:endParaRPr lang="en-IN" dirty="0"/>
          </a:p>
          <a:p>
            <a:pPr lvl="0"/>
            <a:r>
              <a:rPr lang="en-GB" dirty="0" smtClean="0"/>
              <a:t>Postpartum IUCD (PPIUCD) provided </a:t>
            </a:r>
            <a:r>
              <a:rPr lang="en-GB" dirty="0"/>
              <a:t>by trained </a:t>
            </a:r>
            <a:r>
              <a:rPr lang="en-GB" dirty="0" smtClean="0"/>
              <a:t>ANMs/nurses/doctors </a:t>
            </a:r>
            <a:r>
              <a:rPr lang="en-GB" dirty="0"/>
              <a:t>at select CHCs, </a:t>
            </a:r>
            <a:r>
              <a:rPr lang="en-GB" dirty="0" smtClean="0"/>
              <a:t>FRUs, </a:t>
            </a:r>
            <a:r>
              <a:rPr lang="en-GB" dirty="0"/>
              <a:t>and </a:t>
            </a:r>
            <a:r>
              <a:rPr lang="en-GB" dirty="0" smtClean="0"/>
              <a:t>DH</a:t>
            </a:r>
            <a:endParaRPr lang="en-IN" dirty="0"/>
          </a:p>
          <a:p>
            <a:endParaRPr lang="en-US" dirty="0"/>
          </a:p>
        </p:txBody>
      </p:sp>
      <p:sp>
        <p:nvSpPr>
          <p:cNvPr id="4" name="Title 3"/>
          <p:cNvSpPr>
            <a:spLocks noGrp="1"/>
          </p:cNvSpPr>
          <p:nvPr>
            <p:ph type="title"/>
          </p:nvPr>
        </p:nvSpPr>
        <p:spPr/>
        <p:txBody>
          <a:bodyPr/>
          <a:lstStyle/>
          <a:p>
            <a:r>
              <a:rPr lang="en-GB" dirty="0"/>
              <a:t>Component 1: Service Delivery</a:t>
            </a:r>
            <a:endParaRPr lang="en-US" dirty="0"/>
          </a:p>
        </p:txBody>
      </p:sp>
    </p:spTree>
    <p:extLst>
      <p:ext uri="{BB962C8B-B14F-4D97-AF65-F5344CB8AC3E}">
        <p14:creationId xmlns:p14="http://schemas.microsoft.com/office/powerpoint/2010/main" val="8012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a:t>Source: FP Appraisal Form for State PIP 2013-14. MOHFW 2013. </a:t>
            </a:r>
            <a:endParaRPr lang="en-IN" dirty="0"/>
          </a:p>
        </p:txBody>
      </p:sp>
      <p:sp>
        <p:nvSpPr>
          <p:cNvPr id="3" name="Text Placeholder 2"/>
          <p:cNvSpPr>
            <a:spLocks noGrp="1"/>
          </p:cNvSpPr>
          <p:nvPr>
            <p:ph type="body" sz="quarter" idx="18"/>
          </p:nvPr>
        </p:nvSpPr>
        <p:spPr/>
        <p:txBody>
          <a:bodyPr/>
          <a:lstStyle/>
          <a:p>
            <a:pPr lvl="0"/>
            <a:r>
              <a:rPr lang="en-GB" dirty="0"/>
              <a:t>Sterilisation services for males and females provided by trained surgeons at the CHC, DH fixed-day services and </a:t>
            </a:r>
            <a:r>
              <a:rPr lang="en-GB" dirty="0" smtClean="0"/>
              <a:t>camps</a:t>
            </a:r>
            <a:endParaRPr lang="en-IN" dirty="0"/>
          </a:p>
          <a:p>
            <a:pPr lvl="0"/>
            <a:r>
              <a:rPr lang="en-GB" dirty="0"/>
              <a:t>Range of clinical FP services provided by private providers, franchised hospitals, trust-run facilities and corporate social responsibility </a:t>
            </a:r>
            <a:r>
              <a:rPr lang="en-GB" dirty="0" smtClean="0"/>
              <a:t>initiatives</a:t>
            </a:r>
            <a:endParaRPr lang="en-IN" dirty="0"/>
          </a:p>
          <a:p>
            <a:pPr lvl="0"/>
            <a:r>
              <a:rPr lang="en-IN" dirty="0"/>
              <a:t>Helpline: JSK runs a Helpline (1800-11-6555) to provide reliable and authentic information on issues related to RCH. It specifically caters to adolescents, newly </a:t>
            </a:r>
            <a:r>
              <a:rPr lang="en-IN" dirty="0" smtClean="0"/>
              <a:t>married, </a:t>
            </a:r>
            <a:r>
              <a:rPr lang="en-IN" dirty="0"/>
              <a:t>and about to be married people from the </a:t>
            </a:r>
            <a:r>
              <a:rPr lang="en-IN" dirty="0" smtClean="0"/>
              <a:t>high-focus </a:t>
            </a:r>
            <a:r>
              <a:rPr lang="en-IN" dirty="0"/>
              <a:t>states of Uttar Pradesh, Bihar, Madhya Pradesh, Rajasthan, </a:t>
            </a:r>
            <a:r>
              <a:rPr lang="en-IN" dirty="0" smtClean="0"/>
              <a:t>Jharkhand, </a:t>
            </a:r>
            <a:r>
              <a:rPr lang="en-IN" dirty="0"/>
              <a:t>and Chhattisgarh.</a:t>
            </a:r>
          </a:p>
          <a:p>
            <a:endParaRPr lang="en-US" dirty="0"/>
          </a:p>
        </p:txBody>
      </p:sp>
      <p:sp>
        <p:nvSpPr>
          <p:cNvPr id="4" name="Title 3"/>
          <p:cNvSpPr>
            <a:spLocks noGrp="1"/>
          </p:cNvSpPr>
          <p:nvPr>
            <p:ph type="title"/>
          </p:nvPr>
        </p:nvSpPr>
        <p:spPr/>
        <p:txBody>
          <a:bodyPr/>
          <a:lstStyle/>
          <a:p>
            <a:r>
              <a:rPr lang="en-GB" dirty="0"/>
              <a:t>Component 1: Service Delivery</a:t>
            </a:r>
            <a:endParaRPr lang="en-US" dirty="0"/>
          </a:p>
        </p:txBody>
      </p:sp>
    </p:spTree>
    <p:extLst>
      <p:ext uri="{BB962C8B-B14F-4D97-AF65-F5344CB8AC3E}">
        <p14:creationId xmlns:p14="http://schemas.microsoft.com/office/powerpoint/2010/main" val="263151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Quality </a:t>
            </a:r>
            <a:r>
              <a:rPr lang="en-US" dirty="0"/>
              <a:t>Assurance</a:t>
            </a:r>
          </a:p>
        </p:txBody>
      </p:sp>
      <p:sp>
        <p:nvSpPr>
          <p:cNvPr id="6" name="Text Placeholder 5"/>
          <p:cNvSpPr>
            <a:spLocks noGrp="1"/>
          </p:cNvSpPr>
          <p:nvPr>
            <p:ph type="body" sz="quarter" idx="11"/>
          </p:nvPr>
        </p:nvSpPr>
        <p:spPr>
          <a:xfrm>
            <a:off x="1676400" y="5867400"/>
            <a:ext cx="5668963" cy="780228"/>
          </a:xfrm>
        </p:spPr>
        <p:txBody>
          <a:bodyPr/>
          <a:lstStyle/>
          <a:p>
            <a:r>
              <a:rPr lang="en-GB" sz="1200" i="0" dirty="0" smtClean="0"/>
              <a:t>Source: Adapted </a:t>
            </a:r>
            <a:r>
              <a:rPr lang="en-GB" sz="1200" i="0" dirty="0"/>
              <a:t>from </a:t>
            </a:r>
            <a:r>
              <a:rPr lang="en-GB" sz="1200" i="0" dirty="0" err="1"/>
              <a:t>MoHFW</a:t>
            </a:r>
            <a:r>
              <a:rPr lang="en-GB" sz="1200" i="0" dirty="0" smtClean="0"/>
              <a:t>. </a:t>
            </a:r>
            <a:r>
              <a:rPr lang="en-GB" sz="1200" i="0" dirty="0"/>
              <a:t>2008. </a:t>
            </a:r>
            <a:r>
              <a:rPr lang="en-GB" sz="1200" dirty="0"/>
              <a:t>Quality Assurance for District Reproductive and Child Health Services in Public Health System, An Operational Manual. </a:t>
            </a:r>
            <a:r>
              <a:rPr lang="en-GB" sz="1200" dirty="0" smtClean="0"/>
              <a:t/>
            </a:r>
            <a:br>
              <a:rPr lang="en-GB" sz="1200" dirty="0" smtClean="0"/>
            </a:br>
            <a:r>
              <a:rPr lang="en-GB" sz="1200" i="0" dirty="0" smtClean="0"/>
              <a:t>New </a:t>
            </a:r>
            <a:r>
              <a:rPr lang="en-GB" sz="1200" i="0" dirty="0"/>
              <a:t>Delhi: </a:t>
            </a:r>
            <a:r>
              <a:rPr lang="en-GB" sz="1200" i="0" dirty="0" err="1"/>
              <a:t>MoHFW</a:t>
            </a:r>
            <a:r>
              <a:rPr lang="en-GB" sz="1200" i="0" dirty="0"/>
              <a:t>, GOI.</a:t>
            </a:r>
            <a:endParaRPr lang="en-IN" sz="1200" i="0" dirty="0"/>
          </a:p>
          <a:p>
            <a:endParaRPr lang="en-US" dirty="0"/>
          </a:p>
        </p:txBody>
      </p:sp>
    </p:spTree>
    <p:extLst>
      <p:ext uri="{BB962C8B-B14F-4D97-AF65-F5344CB8AC3E}">
        <p14:creationId xmlns:p14="http://schemas.microsoft.com/office/powerpoint/2010/main" val="3379750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20"/>
          </p:nvPr>
        </p:nvSpPr>
        <p:spPr>
          <a:xfrm>
            <a:off x="879470" y="6348046"/>
            <a:ext cx="7273929" cy="334351"/>
          </a:xfrm>
        </p:spPr>
        <p:txBody>
          <a:bodyPr/>
          <a:lstStyle/>
          <a:p>
            <a:r>
              <a:rPr lang="en-GB" dirty="0" smtClean="0"/>
              <a:t>Source: </a:t>
            </a:r>
            <a:r>
              <a:rPr lang="en-US" dirty="0"/>
              <a:t>Ministry of Health and Family Welfare (</a:t>
            </a:r>
            <a:r>
              <a:rPr lang="en-US" dirty="0" err="1"/>
              <a:t>MoHFW</a:t>
            </a:r>
            <a:r>
              <a:rPr lang="en-US" dirty="0"/>
              <a:t>). 2006. </a:t>
            </a:r>
            <a:r>
              <a:rPr lang="en-US" i="1" dirty="0"/>
              <a:t>Quality Assurance Manual for Sterilization Services</a:t>
            </a:r>
            <a:r>
              <a:rPr lang="en-US" dirty="0"/>
              <a:t>. New Delhi: </a:t>
            </a:r>
            <a:r>
              <a:rPr lang="en-US" dirty="0" err="1"/>
              <a:t>MoHFW</a:t>
            </a:r>
            <a:r>
              <a:rPr lang="en-US" dirty="0"/>
              <a:t>, GOI.</a:t>
            </a:r>
          </a:p>
          <a:p>
            <a:endParaRPr lang="en-US" dirty="0"/>
          </a:p>
        </p:txBody>
      </p:sp>
      <p:sp>
        <p:nvSpPr>
          <p:cNvPr id="5" name="Text Placeholder 4"/>
          <p:cNvSpPr>
            <a:spLocks noGrp="1"/>
          </p:cNvSpPr>
          <p:nvPr>
            <p:ph type="body" sz="quarter" idx="18"/>
          </p:nvPr>
        </p:nvSpPr>
        <p:spPr>
          <a:xfrm>
            <a:off x="838200" y="1676400"/>
            <a:ext cx="7620000" cy="4389120"/>
          </a:xfrm>
        </p:spPr>
        <p:txBody>
          <a:bodyPr/>
          <a:lstStyle/>
          <a:p>
            <a:r>
              <a:rPr lang="en-GB" dirty="0"/>
              <a:t>QA can be defined as a mechanism/process that contributes to defining, designing, assessing, monitoring, and improving the quality of </a:t>
            </a:r>
            <a:r>
              <a:rPr lang="en-GB" dirty="0" smtClean="0"/>
              <a:t>healthcare. </a:t>
            </a:r>
            <a:endParaRPr lang="en-IN" dirty="0"/>
          </a:p>
          <a:p>
            <a:r>
              <a:rPr lang="en-GB" sz="1800" dirty="0"/>
              <a:t>Quality Assurance applies broadly to an entire cycle of assessment which extends beyond problem identification to: </a:t>
            </a:r>
            <a:endParaRPr lang="en-IN" sz="1800" dirty="0"/>
          </a:p>
          <a:p>
            <a:pPr lvl="1"/>
            <a:r>
              <a:rPr lang="en-GB" sz="1600" dirty="0"/>
              <a:t>Verification of the </a:t>
            </a:r>
            <a:r>
              <a:rPr lang="en-GB" sz="1600" dirty="0" smtClean="0"/>
              <a:t>problem </a:t>
            </a:r>
            <a:endParaRPr lang="en-IN" sz="1600" dirty="0"/>
          </a:p>
          <a:p>
            <a:pPr lvl="1"/>
            <a:r>
              <a:rPr lang="en-GB" sz="1600" dirty="0"/>
              <a:t>Identification of what is </a:t>
            </a:r>
            <a:r>
              <a:rPr lang="en-GB" sz="1600" dirty="0" smtClean="0"/>
              <a:t>correctable</a:t>
            </a:r>
            <a:endParaRPr lang="en-IN" sz="1600" dirty="0"/>
          </a:p>
          <a:p>
            <a:pPr lvl="1"/>
            <a:r>
              <a:rPr lang="en-GB" sz="1600" dirty="0"/>
              <a:t>Initiation of </a:t>
            </a:r>
            <a:r>
              <a:rPr lang="en-GB" sz="1600" dirty="0" smtClean="0"/>
              <a:t>interventions/improvements</a:t>
            </a:r>
            <a:endParaRPr lang="en-IN" sz="1600" dirty="0"/>
          </a:p>
          <a:p>
            <a:pPr lvl="1"/>
            <a:r>
              <a:rPr lang="en-GB" sz="1600" dirty="0"/>
              <a:t>Continual review to ensure that identified problems have been adequately corrected, quality of services </a:t>
            </a:r>
            <a:r>
              <a:rPr lang="en-GB" sz="1600" dirty="0" smtClean="0"/>
              <a:t>improved, </a:t>
            </a:r>
            <a:r>
              <a:rPr lang="en-GB" sz="1600" dirty="0"/>
              <a:t>and no further problems have been engendered in the </a:t>
            </a:r>
            <a:r>
              <a:rPr lang="en-GB" sz="1600" dirty="0" smtClean="0"/>
              <a:t>process</a:t>
            </a:r>
            <a:endParaRPr lang="en-IN" sz="1600" dirty="0"/>
          </a:p>
          <a:p>
            <a:endParaRPr lang="en-US" dirty="0"/>
          </a:p>
        </p:txBody>
      </p:sp>
      <p:sp>
        <p:nvSpPr>
          <p:cNvPr id="4" name="Title 3"/>
          <p:cNvSpPr>
            <a:spLocks noGrp="1"/>
          </p:cNvSpPr>
          <p:nvPr>
            <p:ph type="title"/>
          </p:nvPr>
        </p:nvSpPr>
        <p:spPr/>
        <p:txBody>
          <a:bodyPr/>
          <a:lstStyle/>
          <a:p>
            <a:r>
              <a:rPr lang="en-GB" dirty="0"/>
              <a:t>Quality </a:t>
            </a:r>
            <a:r>
              <a:rPr lang="en-GB" dirty="0" smtClean="0"/>
              <a:t>Assurance (QA)</a:t>
            </a:r>
            <a:endParaRPr lang="en-US" dirty="0"/>
          </a:p>
        </p:txBody>
      </p:sp>
    </p:spTree>
    <p:extLst>
      <p:ext uri="{BB962C8B-B14F-4D97-AF65-F5344CB8AC3E}">
        <p14:creationId xmlns:p14="http://schemas.microsoft.com/office/powerpoint/2010/main" val="2879977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a:xfrm>
            <a:off x="879470" y="6348046"/>
            <a:ext cx="7350129" cy="334351"/>
          </a:xfrm>
        </p:spPr>
        <p:txBody>
          <a:bodyPr/>
          <a:lstStyle/>
          <a:p>
            <a:r>
              <a:rPr lang="en-GB" dirty="0" smtClean="0"/>
              <a:t>Source: UNFPA. 1999</a:t>
            </a:r>
            <a:r>
              <a:rPr lang="en-GB" dirty="0"/>
              <a:t>. </a:t>
            </a:r>
            <a:r>
              <a:rPr lang="en-GB" i="1" dirty="0"/>
              <a:t>Planning Population Development Projects with Focus on Decentralization and Quality of Care</a:t>
            </a:r>
            <a:r>
              <a:rPr lang="en-GB" dirty="0" smtClean="0"/>
              <a:t>. New York: UNFPA. </a:t>
            </a:r>
            <a:endParaRPr lang="en-IN" dirty="0"/>
          </a:p>
        </p:txBody>
      </p:sp>
      <p:sp>
        <p:nvSpPr>
          <p:cNvPr id="8" name="Text Placeholder 7"/>
          <p:cNvSpPr>
            <a:spLocks noGrp="1"/>
          </p:cNvSpPr>
          <p:nvPr>
            <p:ph type="body" sz="quarter" idx="18"/>
          </p:nvPr>
        </p:nvSpPr>
        <p:spPr/>
        <p:txBody>
          <a:bodyPr/>
          <a:lstStyle/>
          <a:p>
            <a:pPr lvl="0">
              <a:buFont typeface="+mj-lt"/>
              <a:buAutoNum type="arabicPeriod"/>
            </a:pPr>
            <a:r>
              <a:rPr lang="en-GB" sz="1800" dirty="0"/>
              <a:t>Service environment</a:t>
            </a:r>
          </a:p>
          <a:p>
            <a:pPr lvl="0">
              <a:buFont typeface="+mj-lt"/>
              <a:buAutoNum type="arabicPeriod"/>
            </a:pPr>
            <a:r>
              <a:rPr lang="en-GB" sz="1800" dirty="0"/>
              <a:t>Client-provider interaction</a:t>
            </a:r>
            <a:endParaRPr lang="en-US" sz="1800" dirty="0"/>
          </a:p>
          <a:p>
            <a:pPr lvl="0">
              <a:buFont typeface="+mj-lt"/>
              <a:buAutoNum type="arabicPeriod"/>
            </a:pPr>
            <a:r>
              <a:rPr lang="en-GB" sz="1800" dirty="0"/>
              <a:t>Informed </a:t>
            </a:r>
            <a:r>
              <a:rPr lang="en-GB" sz="1800" dirty="0" smtClean="0"/>
              <a:t>decision making</a:t>
            </a:r>
            <a:endParaRPr lang="en-US" sz="1800" dirty="0"/>
          </a:p>
          <a:p>
            <a:pPr lvl="0">
              <a:buFont typeface="+mj-lt"/>
              <a:buAutoNum type="arabicPeriod"/>
            </a:pPr>
            <a:r>
              <a:rPr lang="en-GB" sz="1800" dirty="0"/>
              <a:t>Integration of services</a:t>
            </a:r>
          </a:p>
          <a:p>
            <a:pPr lvl="0">
              <a:buFont typeface="+mj-lt"/>
              <a:buAutoNum type="arabicPeriod"/>
            </a:pPr>
            <a:r>
              <a:rPr lang="en-GB" sz="1800" dirty="0"/>
              <a:t>Women’s participation in management</a:t>
            </a:r>
          </a:p>
          <a:p>
            <a:pPr lvl="0">
              <a:buFont typeface="+mj-lt"/>
              <a:buAutoNum type="arabicPeriod"/>
            </a:pPr>
            <a:r>
              <a:rPr lang="en-GB" sz="1800" dirty="0"/>
              <a:t>Access to services</a:t>
            </a:r>
            <a:endParaRPr lang="en-US" sz="1800" dirty="0"/>
          </a:p>
          <a:p>
            <a:pPr lvl="0">
              <a:buFont typeface="+mj-lt"/>
              <a:buAutoNum type="arabicPeriod"/>
            </a:pPr>
            <a:r>
              <a:rPr lang="en-GB" sz="1800" dirty="0"/>
              <a:t>Equipment and supplies</a:t>
            </a:r>
            <a:endParaRPr lang="en-US" sz="1800" dirty="0"/>
          </a:p>
          <a:p>
            <a:pPr lvl="0">
              <a:buFont typeface="+mj-lt"/>
              <a:buAutoNum type="arabicPeriod"/>
            </a:pPr>
            <a:r>
              <a:rPr lang="en-GB" sz="1800" dirty="0"/>
              <a:t>Professional standards and technical competence</a:t>
            </a:r>
          </a:p>
          <a:p>
            <a:pPr lvl="0">
              <a:buFont typeface="+mj-lt"/>
              <a:buAutoNum type="arabicPeriod"/>
            </a:pPr>
            <a:r>
              <a:rPr lang="en-GB" sz="1800" dirty="0"/>
              <a:t>Continuity of care</a:t>
            </a:r>
            <a:endParaRPr lang="en-IN" sz="1800" dirty="0"/>
          </a:p>
          <a:p>
            <a:endParaRPr lang="en-US" dirty="0"/>
          </a:p>
        </p:txBody>
      </p:sp>
      <p:sp>
        <p:nvSpPr>
          <p:cNvPr id="6" name="Title 5"/>
          <p:cNvSpPr>
            <a:spLocks noGrp="1"/>
          </p:cNvSpPr>
          <p:nvPr>
            <p:ph type="title"/>
          </p:nvPr>
        </p:nvSpPr>
        <p:spPr/>
        <p:txBody>
          <a:bodyPr/>
          <a:lstStyle/>
          <a:p>
            <a:r>
              <a:rPr lang="en-GB" sz="3600" dirty="0" smtClean="0"/>
              <a:t>Nine Elements of Quality of Care </a:t>
            </a:r>
            <a:endParaRPr lang="en-US" sz="3600" dirty="0"/>
          </a:p>
        </p:txBody>
      </p:sp>
    </p:spTree>
    <p:extLst>
      <p:ext uri="{BB962C8B-B14F-4D97-AF65-F5344CB8AC3E}">
        <p14:creationId xmlns:p14="http://schemas.microsoft.com/office/powerpoint/2010/main" val="3357827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sz="1800" dirty="0"/>
              <a:t>Constitution of the state and district QA </a:t>
            </a:r>
            <a:r>
              <a:rPr lang="en-GB" sz="1800" dirty="0" smtClean="0"/>
              <a:t>Committees (QACs)</a:t>
            </a:r>
            <a:endParaRPr lang="en-IN" sz="1800" dirty="0"/>
          </a:p>
          <a:p>
            <a:pPr lvl="0"/>
            <a:r>
              <a:rPr lang="en-GB" sz="1800" dirty="0"/>
              <a:t>Finalisation of QA tools</a:t>
            </a:r>
            <a:endParaRPr lang="en-IN" sz="1800" dirty="0"/>
          </a:p>
          <a:p>
            <a:pPr lvl="0"/>
            <a:r>
              <a:rPr lang="en-GB" sz="1800" dirty="0"/>
              <a:t>Pre-testing of QA tools</a:t>
            </a:r>
            <a:endParaRPr lang="en-IN" sz="1800" dirty="0"/>
          </a:p>
          <a:p>
            <a:pPr lvl="0"/>
            <a:r>
              <a:rPr lang="en-GB" sz="1800" dirty="0" smtClean="0"/>
              <a:t>Training of trainers (TOT) </a:t>
            </a:r>
            <a:r>
              <a:rPr lang="en-GB" sz="1800" dirty="0"/>
              <a:t>for master trainers from three districts</a:t>
            </a:r>
            <a:endParaRPr lang="en-IN" sz="1800" dirty="0"/>
          </a:p>
          <a:p>
            <a:pPr lvl="0"/>
            <a:r>
              <a:rPr lang="en-GB" sz="1800" dirty="0"/>
              <a:t>Training of QAC members at the district level</a:t>
            </a:r>
            <a:endParaRPr lang="en-IN" sz="1800" dirty="0"/>
          </a:p>
          <a:p>
            <a:pPr lvl="0"/>
            <a:r>
              <a:rPr lang="en-GB" sz="1800" dirty="0"/>
              <a:t>Training of medical officers and other functionaries of the identified institutions</a:t>
            </a:r>
            <a:endParaRPr lang="en-IN" sz="1800" dirty="0"/>
          </a:p>
          <a:p>
            <a:pPr lvl="0"/>
            <a:r>
              <a:rPr lang="en-GB" sz="1800" dirty="0"/>
              <a:t>Organising QA visits</a:t>
            </a:r>
            <a:endParaRPr lang="en-IN" sz="1800" dirty="0"/>
          </a:p>
          <a:p>
            <a:pPr lvl="0"/>
            <a:r>
              <a:rPr lang="en-GB" sz="1800" dirty="0"/>
              <a:t>Compilation of data on the basis of QA visits</a:t>
            </a:r>
            <a:endParaRPr lang="en-IN" sz="1800" dirty="0"/>
          </a:p>
          <a:p>
            <a:pPr lvl="0"/>
            <a:r>
              <a:rPr lang="en-GB" sz="1800" dirty="0"/>
              <a:t>Monitoring of the quality improvements after the quality assessments</a:t>
            </a:r>
            <a:endParaRPr lang="en-IN" sz="1800" dirty="0"/>
          </a:p>
          <a:p>
            <a:endParaRPr lang="en-US" dirty="0"/>
          </a:p>
        </p:txBody>
      </p:sp>
      <p:sp>
        <p:nvSpPr>
          <p:cNvPr id="4" name="Title 3"/>
          <p:cNvSpPr>
            <a:spLocks noGrp="1"/>
          </p:cNvSpPr>
          <p:nvPr>
            <p:ph type="title"/>
          </p:nvPr>
        </p:nvSpPr>
        <p:spPr/>
        <p:txBody>
          <a:bodyPr/>
          <a:lstStyle/>
          <a:p>
            <a:r>
              <a:rPr lang="en-GB" sz="3600" dirty="0"/>
              <a:t>Steps to </a:t>
            </a:r>
            <a:r>
              <a:rPr lang="en-GB" sz="3600" dirty="0" smtClean="0"/>
              <a:t>Initiate </a:t>
            </a:r>
            <a:r>
              <a:rPr lang="en-GB" sz="3600" dirty="0"/>
              <a:t>Quality Assurance</a:t>
            </a:r>
            <a:endParaRPr lang="en-US" sz="3600" dirty="0"/>
          </a:p>
        </p:txBody>
      </p:sp>
    </p:spTree>
    <p:extLst>
      <p:ext uri="{BB962C8B-B14F-4D97-AF65-F5344CB8AC3E}">
        <p14:creationId xmlns:p14="http://schemas.microsoft.com/office/powerpoint/2010/main" val="334839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Facilitate improvement of systems and process of service delivery in healthcare facilities as per standard technical protocol to meet </a:t>
            </a:r>
            <a:r>
              <a:rPr lang="en-GB" dirty="0" smtClean="0"/>
              <a:t>established standards</a:t>
            </a:r>
            <a:r>
              <a:rPr lang="en-GB" dirty="0"/>
              <a:t>.</a:t>
            </a:r>
            <a:endParaRPr lang="en-IN" dirty="0"/>
          </a:p>
          <a:p>
            <a:pPr lvl="0"/>
            <a:r>
              <a:rPr lang="en-GB" dirty="0"/>
              <a:t>Establish and develop quality management systems at the hospital level, leading to enhancement in service quality and quality certifications by QA Cell.</a:t>
            </a:r>
            <a:endParaRPr lang="en-IN" dirty="0"/>
          </a:p>
          <a:p>
            <a:pPr lvl="0"/>
            <a:r>
              <a:rPr lang="en-GB" dirty="0"/>
              <a:t>Implement and monitor </a:t>
            </a:r>
            <a:r>
              <a:rPr lang="en-GB" dirty="0" smtClean="0"/>
              <a:t>the quality </a:t>
            </a:r>
            <a:r>
              <a:rPr lang="en-GB" dirty="0"/>
              <a:t>of reproductive health </a:t>
            </a:r>
            <a:r>
              <a:rPr lang="en-GB" dirty="0" smtClean="0"/>
              <a:t>services/maternal and child health (MCH) </a:t>
            </a:r>
            <a:r>
              <a:rPr lang="en-GB" dirty="0"/>
              <a:t>services at health facilities and consequently improve service quality by focusing on and addressing the gaps identified during assessment process.</a:t>
            </a:r>
            <a:endParaRPr lang="en-IN" dirty="0"/>
          </a:p>
          <a:p>
            <a:endParaRPr lang="en-US" dirty="0"/>
          </a:p>
        </p:txBody>
      </p:sp>
      <p:sp>
        <p:nvSpPr>
          <p:cNvPr id="4" name="Title 3"/>
          <p:cNvSpPr>
            <a:spLocks noGrp="1"/>
          </p:cNvSpPr>
          <p:nvPr>
            <p:ph type="title"/>
          </p:nvPr>
        </p:nvSpPr>
        <p:spPr/>
        <p:txBody>
          <a:bodyPr/>
          <a:lstStyle/>
          <a:p>
            <a:r>
              <a:rPr lang="en-GB" sz="3400" dirty="0"/>
              <a:t>Objectives of Quality Assurance Cell</a:t>
            </a:r>
            <a:endParaRPr lang="en-US" sz="3400" dirty="0"/>
          </a:p>
        </p:txBody>
      </p:sp>
    </p:spTree>
    <p:extLst>
      <p:ext uri="{BB962C8B-B14F-4D97-AF65-F5344CB8AC3E}">
        <p14:creationId xmlns:p14="http://schemas.microsoft.com/office/powerpoint/2010/main" val="1997097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Undertake periodic assessment visits through state and district QA Cell/committees using specific tools and based on gaps identified, guide service providers in addressing specific service quality elements and sub-elements.</a:t>
            </a:r>
            <a:endParaRPr lang="en-IN" dirty="0"/>
          </a:p>
          <a:p>
            <a:pPr lvl="0"/>
            <a:r>
              <a:rPr lang="en-GB" dirty="0"/>
              <a:t>Undertake other GOI/state initiatives entrusted with QAC from time to time</a:t>
            </a:r>
            <a:endParaRPr lang="en-IN" dirty="0"/>
          </a:p>
          <a:p>
            <a:endParaRPr lang="en-US" dirty="0"/>
          </a:p>
        </p:txBody>
      </p:sp>
      <p:sp>
        <p:nvSpPr>
          <p:cNvPr id="4" name="Title 3"/>
          <p:cNvSpPr>
            <a:spLocks noGrp="1"/>
          </p:cNvSpPr>
          <p:nvPr>
            <p:ph type="title"/>
          </p:nvPr>
        </p:nvSpPr>
        <p:spPr/>
        <p:txBody>
          <a:bodyPr/>
          <a:lstStyle/>
          <a:p>
            <a:r>
              <a:rPr lang="en-US" sz="3400" dirty="0" smtClean="0"/>
              <a:t>Objectives of Quality Assurance Cell</a:t>
            </a:r>
            <a:endParaRPr lang="en-US" sz="3400" dirty="0"/>
          </a:p>
        </p:txBody>
      </p:sp>
    </p:spTree>
    <p:extLst>
      <p:ext uri="{BB962C8B-B14F-4D97-AF65-F5344CB8AC3E}">
        <p14:creationId xmlns:p14="http://schemas.microsoft.com/office/powerpoint/2010/main" val="741801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At State Level</a:t>
            </a:r>
          </a:p>
          <a:p>
            <a:pPr lvl="1"/>
            <a:r>
              <a:rPr lang="en-GB" dirty="0"/>
              <a:t>Mission Director </a:t>
            </a:r>
            <a:r>
              <a:rPr lang="en-GB" dirty="0" smtClean="0"/>
              <a:t>(heads </a:t>
            </a:r>
            <a:r>
              <a:rPr lang="en-GB" dirty="0"/>
              <a:t>the Cell)</a:t>
            </a:r>
            <a:endParaRPr lang="en-IN" dirty="0"/>
          </a:p>
          <a:p>
            <a:pPr lvl="1"/>
            <a:r>
              <a:rPr lang="en-GB" dirty="0"/>
              <a:t>State QA Nodal Officer</a:t>
            </a:r>
            <a:endParaRPr lang="en-IN" dirty="0"/>
          </a:p>
          <a:p>
            <a:pPr lvl="1"/>
            <a:r>
              <a:rPr lang="en-GB" dirty="0"/>
              <a:t>Full time consultants: MCH, FP, Managerial – Monitoring</a:t>
            </a:r>
            <a:endParaRPr lang="en-IN" dirty="0"/>
          </a:p>
          <a:p>
            <a:pPr lvl="1"/>
            <a:r>
              <a:rPr lang="en-GB" dirty="0"/>
              <a:t>Data Entry Operator</a:t>
            </a:r>
            <a:endParaRPr lang="en-IN" dirty="0"/>
          </a:p>
          <a:p>
            <a:pPr lvl="1"/>
            <a:r>
              <a:rPr lang="en-GB" dirty="0"/>
              <a:t>Quality Assurance Cell, Structure and Terms of Reference, NRHM, Jharkhand, 2011</a:t>
            </a:r>
            <a:endParaRPr lang="en-IN" dirty="0"/>
          </a:p>
        </p:txBody>
      </p:sp>
      <p:sp>
        <p:nvSpPr>
          <p:cNvPr id="4" name="Title 3"/>
          <p:cNvSpPr>
            <a:spLocks noGrp="1"/>
          </p:cNvSpPr>
          <p:nvPr>
            <p:ph type="title"/>
          </p:nvPr>
        </p:nvSpPr>
        <p:spPr/>
        <p:txBody>
          <a:bodyPr/>
          <a:lstStyle/>
          <a:p>
            <a:r>
              <a:rPr lang="en-GB" dirty="0"/>
              <a:t>Structure of Quality Assurance Cell in Jharkhand</a:t>
            </a:r>
            <a:endParaRPr lang="en-US" dirty="0"/>
          </a:p>
        </p:txBody>
      </p:sp>
    </p:spTree>
    <p:extLst>
      <p:ext uri="{BB962C8B-B14F-4D97-AF65-F5344CB8AC3E}">
        <p14:creationId xmlns:p14="http://schemas.microsoft.com/office/powerpoint/2010/main" val="279940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502529" cy="334351"/>
          </a:xfrm>
        </p:spPr>
        <p:txBody>
          <a:bodyPr/>
          <a:lstStyle/>
          <a:p>
            <a:r>
              <a:rPr lang="en-US" dirty="0" smtClean="0"/>
              <a:t>Source: </a:t>
            </a:r>
            <a:r>
              <a:rPr lang="en-US" dirty="0"/>
              <a:t>World Health </a:t>
            </a:r>
            <a:r>
              <a:rPr lang="en-US" dirty="0" err="1"/>
              <a:t>Organisation</a:t>
            </a:r>
            <a:r>
              <a:rPr lang="en-US" dirty="0"/>
              <a:t>. 2007. </a:t>
            </a:r>
            <a:r>
              <a:rPr lang="en-US" i="1" dirty="0"/>
              <a:t>Everybody’s Business: Strengthening Health Systems to Improve Health Outcomes: WHO’s Framework for Action</a:t>
            </a:r>
            <a:r>
              <a:rPr lang="en-US" dirty="0"/>
              <a:t>. Geneva: WHO.</a:t>
            </a:r>
          </a:p>
        </p:txBody>
      </p:sp>
      <p:sp>
        <p:nvSpPr>
          <p:cNvPr id="23" name="Title 22"/>
          <p:cNvSpPr>
            <a:spLocks noGrp="1"/>
          </p:cNvSpPr>
          <p:nvPr>
            <p:ph type="title"/>
          </p:nvPr>
        </p:nvSpPr>
        <p:spPr/>
        <p:txBody>
          <a:bodyPr/>
          <a:lstStyle/>
          <a:p>
            <a:r>
              <a:rPr lang="en-GB" sz="3200" dirty="0"/>
              <a:t>World Health Organization (WHO) Health System </a:t>
            </a:r>
            <a:r>
              <a:rPr lang="en-GB" sz="3200" dirty="0" smtClean="0"/>
              <a:t>Building </a:t>
            </a:r>
            <a:r>
              <a:rPr lang="en-GB" sz="3200" dirty="0"/>
              <a:t>B</a:t>
            </a:r>
            <a:r>
              <a:rPr lang="en-GB" sz="3200" dirty="0" smtClean="0"/>
              <a:t>locks</a:t>
            </a: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367" y="1676400"/>
            <a:ext cx="8357633" cy="4407417"/>
          </a:xfrm>
          <a:prstGeom prst="rect">
            <a:avLst/>
          </a:prstGeom>
        </p:spPr>
      </p:pic>
    </p:spTree>
    <p:extLst>
      <p:ext uri="{BB962C8B-B14F-4D97-AF65-F5344CB8AC3E}">
        <p14:creationId xmlns:p14="http://schemas.microsoft.com/office/powerpoint/2010/main" val="3017446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Regional QA Unit is headed by the Regional Deputy Director (RDD). On a quarterly basis, the functioning and progress would be reviewed by the Divisional Commissioner. </a:t>
            </a:r>
            <a:endParaRPr lang="en-IN" dirty="0"/>
          </a:p>
          <a:p>
            <a:pPr lvl="1"/>
            <a:r>
              <a:rPr lang="en-GB" dirty="0"/>
              <a:t>RDD – Chairperson</a:t>
            </a:r>
            <a:endParaRPr lang="en-IN" dirty="0"/>
          </a:p>
          <a:p>
            <a:pPr lvl="1"/>
            <a:r>
              <a:rPr lang="en-GB" dirty="0"/>
              <a:t>Regional Quality Consultant – </a:t>
            </a:r>
            <a:r>
              <a:rPr lang="en-GB" dirty="0" smtClean="0"/>
              <a:t>Convener</a:t>
            </a:r>
            <a:endParaRPr lang="en-IN" dirty="0"/>
          </a:p>
          <a:p>
            <a:pPr lvl="1"/>
            <a:r>
              <a:rPr lang="en-GB" dirty="0"/>
              <a:t>Members – one RCH Officer from each district of that particular region, one ACMO or MOIC from each district of that particular region, one NGO representative, development partners—UNICEF/CINI </a:t>
            </a:r>
            <a:endParaRPr lang="en-IN" dirty="0"/>
          </a:p>
          <a:p>
            <a:pPr lvl="1"/>
            <a:r>
              <a:rPr lang="en-GB" dirty="0"/>
              <a:t>Divisional Commissioner to review functioning and progress of QA on a quarterly </a:t>
            </a:r>
            <a:r>
              <a:rPr lang="en-GB" dirty="0" smtClean="0"/>
              <a:t>basis</a:t>
            </a:r>
            <a:endParaRPr lang="en-IN" dirty="0"/>
          </a:p>
          <a:p>
            <a:pPr marL="0" indent="0">
              <a:buNone/>
            </a:pPr>
            <a:endParaRPr lang="en-US" dirty="0"/>
          </a:p>
        </p:txBody>
      </p:sp>
      <p:sp>
        <p:nvSpPr>
          <p:cNvPr id="4" name="Title 3"/>
          <p:cNvSpPr>
            <a:spLocks noGrp="1"/>
          </p:cNvSpPr>
          <p:nvPr>
            <p:ph type="title"/>
          </p:nvPr>
        </p:nvSpPr>
        <p:spPr/>
        <p:txBody>
          <a:bodyPr/>
          <a:lstStyle/>
          <a:p>
            <a:r>
              <a:rPr lang="en-GB" dirty="0" smtClean="0"/>
              <a:t>Structure at </a:t>
            </a:r>
            <a:r>
              <a:rPr lang="en-GB" dirty="0"/>
              <a:t>Regional Level </a:t>
            </a:r>
            <a:endParaRPr lang="en-US" dirty="0"/>
          </a:p>
        </p:txBody>
      </p:sp>
    </p:spTree>
    <p:extLst>
      <p:ext uri="{BB962C8B-B14F-4D97-AF65-F5344CB8AC3E}">
        <p14:creationId xmlns:p14="http://schemas.microsoft.com/office/powerpoint/2010/main" val="1783030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20"/>
          </p:nvPr>
        </p:nvSpPr>
        <p:spPr/>
        <p:txBody>
          <a:bodyPr/>
          <a:lstStyle/>
          <a:p>
            <a:endParaRPr lang="en-US"/>
          </a:p>
        </p:txBody>
      </p:sp>
      <p:sp>
        <p:nvSpPr>
          <p:cNvPr id="3" name="Text Placeholder 2"/>
          <p:cNvSpPr>
            <a:spLocks noGrp="1"/>
          </p:cNvSpPr>
          <p:nvPr>
            <p:ph type="body" sz="quarter" idx="18"/>
          </p:nvPr>
        </p:nvSpPr>
        <p:spPr/>
        <p:txBody>
          <a:bodyPr/>
          <a:lstStyle/>
          <a:p>
            <a:r>
              <a:rPr lang="en-GB" sz="1800" dirty="0"/>
              <a:t>Civil Surgeon – Chairperson</a:t>
            </a:r>
            <a:endParaRPr lang="en-IN" sz="1800" dirty="0"/>
          </a:p>
          <a:p>
            <a:pPr lvl="0"/>
            <a:r>
              <a:rPr lang="en-GB" sz="1800" dirty="0"/>
              <a:t>District Programme Manager – Convener</a:t>
            </a:r>
            <a:endParaRPr lang="en-IN" sz="1800" dirty="0"/>
          </a:p>
          <a:p>
            <a:pPr lvl="0"/>
            <a:r>
              <a:rPr lang="en-GB" sz="1800" dirty="0"/>
              <a:t>ACMO – Member Secretary (Hospital Manager to assist)</a:t>
            </a:r>
            <a:endParaRPr lang="en-IN" sz="1800" dirty="0"/>
          </a:p>
          <a:p>
            <a:pPr lvl="0"/>
            <a:r>
              <a:rPr lang="en-GB" sz="1800" dirty="0"/>
              <a:t>Members – District Gynaecologist and/or District Surgeon and/or District Anaesthetist and/or District Paediatrician; one NGO representative; District Nursing Head; District RCH Officer/Family Welfare </a:t>
            </a:r>
            <a:endParaRPr lang="en-IN" sz="1800" dirty="0"/>
          </a:p>
          <a:p>
            <a:endParaRPr lang="en-US" dirty="0"/>
          </a:p>
        </p:txBody>
      </p:sp>
      <p:sp>
        <p:nvSpPr>
          <p:cNvPr id="4" name="Title 3"/>
          <p:cNvSpPr>
            <a:spLocks noGrp="1"/>
          </p:cNvSpPr>
          <p:nvPr>
            <p:ph type="title"/>
          </p:nvPr>
        </p:nvSpPr>
        <p:spPr/>
        <p:txBody>
          <a:bodyPr/>
          <a:lstStyle/>
          <a:p>
            <a:r>
              <a:rPr lang="en-GB" dirty="0" smtClean="0"/>
              <a:t>Structure at </a:t>
            </a:r>
            <a:r>
              <a:rPr lang="en-GB" dirty="0"/>
              <a:t>District Level</a:t>
            </a:r>
            <a:endParaRPr lang="en-US" dirty="0"/>
          </a:p>
        </p:txBody>
      </p:sp>
      <p:sp>
        <p:nvSpPr>
          <p:cNvPr id="6" name="Text Placeholder 5"/>
          <p:cNvSpPr>
            <a:spLocks noGrp="1"/>
          </p:cNvSpPr>
          <p:nvPr>
            <p:ph type="body" sz="quarter" idx="21"/>
          </p:nvPr>
        </p:nvSpPr>
        <p:spPr/>
        <p:txBody>
          <a:bodyPr/>
          <a:lstStyle/>
          <a:p>
            <a:pPr lvl="0"/>
            <a:r>
              <a:rPr lang="en-GB" sz="1800" dirty="0"/>
              <a:t>District  Programme Officer – TB, vector-borne </a:t>
            </a:r>
            <a:r>
              <a:rPr lang="en-GB" sz="1800" dirty="0" smtClean="0"/>
              <a:t>diseases, </a:t>
            </a:r>
            <a:r>
              <a:rPr lang="en-GB" sz="1800" dirty="0"/>
              <a:t>blindness control and leprosy</a:t>
            </a:r>
            <a:endParaRPr lang="en-IN" sz="1800" dirty="0"/>
          </a:p>
          <a:p>
            <a:pPr lvl="0"/>
            <a:r>
              <a:rPr lang="en-GB" sz="1800" dirty="0"/>
              <a:t>Deputy Programme Coordinator</a:t>
            </a:r>
            <a:endParaRPr lang="en-IN" sz="1800" dirty="0"/>
          </a:p>
          <a:p>
            <a:pPr lvl="0"/>
            <a:r>
              <a:rPr lang="en-GB" sz="1800" dirty="0"/>
              <a:t>Technical Assistance – two health educators </a:t>
            </a:r>
            <a:endParaRPr lang="en-IN" sz="1800" dirty="0"/>
          </a:p>
          <a:p>
            <a:pPr lvl="0"/>
            <a:r>
              <a:rPr lang="en-GB" sz="1800" dirty="0"/>
              <a:t>Secretarial Assistance – District M&amp;E Officer</a:t>
            </a:r>
            <a:endParaRPr lang="en-IN" sz="1800" dirty="0"/>
          </a:p>
          <a:p>
            <a:pPr lvl="0"/>
            <a:r>
              <a:rPr lang="en-GB" sz="1800" dirty="0"/>
              <a:t>Special Invitees – Representatives from development partners in the district  </a:t>
            </a:r>
            <a:endParaRPr lang="en-IN" sz="1800" dirty="0"/>
          </a:p>
          <a:p>
            <a:endParaRPr lang="en-US" dirty="0"/>
          </a:p>
        </p:txBody>
      </p:sp>
    </p:spTree>
    <p:extLst>
      <p:ext uri="{BB962C8B-B14F-4D97-AF65-F5344CB8AC3E}">
        <p14:creationId xmlns:p14="http://schemas.microsoft.com/office/powerpoint/2010/main" val="3376988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p:txBody>
          <a:bodyPr/>
          <a:lstStyle/>
          <a:p>
            <a:r>
              <a:rPr lang="en-GB" sz="3400" dirty="0" smtClean="0"/>
              <a:t>Communication for Demand Generation and Behaviour Change</a:t>
            </a:r>
            <a:endParaRPr lang="en-US" sz="3400" dirty="0"/>
          </a:p>
        </p:txBody>
      </p:sp>
      <p:sp>
        <p:nvSpPr>
          <p:cNvPr id="12" name="Text Placeholder 11"/>
          <p:cNvSpPr>
            <a:spLocks noGrp="1"/>
          </p:cNvSpPr>
          <p:nvPr>
            <p:ph type="body" sz="quarter" idx="11"/>
          </p:nvPr>
        </p:nvSpPr>
        <p:spPr>
          <a:xfrm>
            <a:off x="1752600" y="5715000"/>
            <a:ext cx="5668963" cy="856428"/>
          </a:xfrm>
        </p:spPr>
        <p:txBody>
          <a:bodyPr/>
          <a:lstStyle/>
          <a:p>
            <a:r>
              <a:rPr lang="en-GB" sz="1200" i="0" dirty="0"/>
              <a:t>Source: </a:t>
            </a:r>
            <a:r>
              <a:rPr lang="en-US" sz="1200" i="0" dirty="0"/>
              <a:t>IFPS Technical Assistance Project (ITAP). 2010. </a:t>
            </a:r>
            <a:r>
              <a:rPr lang="en-US" sz="1200" dirty="0" err="1"/>
              <a:t>Soch</a:t>
            </a:r>
            <a:r>
              <a:rPr lang="en-US" sz="1200" dirty="0"/>
              <a:t> Se </a:t>
            </a:r>
            <a:r>
              <a:rPr lang="en-US" sz="1200" dirty="0" err="1"/>
              <a:t>Amal</a:t>
            </a:r>
            <a:r>
              <a:rPr lang="en-US" sz="1200" dirty="0"/>
              <a:t> </a:t>
            </a:r>
            <a:r>
              <a:rPr lang="en-US" sz="1200" dirty="0" err="1"/>
              <a:t>Tak</a:t>
            </a:r>
            <a:r>
              <a:rPr lang="en-US" sz="1200" dirty="0"/>
              <a:t>- State Level </a:t>
            </a:r>
            <a:r>
              <a:rPr lang="en-US" sz="1200" dirty="0" err="1"/>
              <a:t>Behaviour</a:t>
            </a:r>
            <a:r>
              <a:rPr lang="en-US" sz="1200" dirty="0"/>
              <a:t> Change Communication (BCC) Planning Workshop. </a:t>
            </a:r>
            <a:r>
              <a:rPr lang="en-US" sz="1200" i="0" dirty="0"/>
              <a:t>Gurgaon, Haryana: IFPS Technical Assistance Project. </a:t>
            </a:r>
          </a:p>
        </p:txBody>
      </p:sp>
    </p:spTree>
    <p:extLst>
      <p:ext uri="{BB962C8B-B14F-4D97-AF65-F5344CB8AC3E}">
        <p14:creationId xmlns:p14="http://schemas.microsoft.com/office/powerpoint/2010/main" val="385927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sz="2800" dirty="0" smtClean="0"/>
              <a:t>B</a:t>
            </a:r>
            <a:r>
              <a:rPr lang="en-US" dirty="0" smtClean="0"/>
              <a:t> </a:t>
            </a:r>
            <a:r>
              <a:rPr lang="en-US" dirty="0"/>
              <a:t>– </a:t>
            </a:r>
            <a:r>
              <a:rPr lang="en-US" dirty="0" err="1"/>
              <a:t>Behaviour</a:t>
            </a:r>
            <a:r>
              <a:rPr lang="en-US" dirty="0"/>
              <a:t> </a:t>
            </a:r>
            <a:r>
              <a:rPr lang="en-US" dirty="0" smtClean="0"/>
              <a:t>(What </a:t>
            </a:r>
            <a:r>
              <a:rPr lang="en-US" dirty="0"/>
              <a:t>is </a:t>
            </a:r>
            <a:r>
              <a:rPr lang="en-US" dirty="0" err="1" smtClean="0"/>
              <a:t>Behaviour</a:t>
            </a:r>
            <a:r>
              <a:rPr lang="en-US" dirty="0" smtClean="0"/>
              <a:t>?)</a:t>
            </a:r>
            <a:endParaRPr lang="en-US" dirty="0"/>
          </a:p>
          <a:p>
            <a:r>
              <a:rPr lang="en-US" sz="2800" dirty="0" smtClean="0"/>
              <a:t>C</a:t>
            </a:r>
            <a:r>
              <a:rPr lang="en-US" dirty="0"/>
              <a:t> –</a:t>
            </a:r>
            <a:r>
              <a:rPr lang="en-US" dirty="0" smtClean="0"/>
              <a:t> Change (</a:t>
            </a:r>
            <a:r>
              <a:rPr lang="en-US" dirty="0"/>
              <a:t>What is </a:t>
            </a:r>
            <a:r>
              <a:rPr lang="en-US" dirty="0" smtClean="0"/>
              <a:t>Change?)</a:t>
            </a:r>
            <a:endParaRPr lang="en-US" dirty="0"/>
          </a:p>
          <a:p>
            <a:r>
              <a:rPr lang="en-US" sz="2800" dirty="0" smtClean="0"/>
              <a:t>C</a:t>
            </a:r>
            <a:r>
              <a:rPr lang="en-US" dirty="0"/>
              <a:t> –</a:t>
            </a:r>
            <a:r>
              <a:rPr lang="en-US" dirty="0" smtClean="0"/>
              <a:t> </a:t>
            </a:r>
            <a:r>
              <a:rPr lang="en-US" dirty="0"/>
              <a:t>Communication (What is </a:t>
            </a:r>
            <a:r>
              <a:rPr lang="en-US" dirty="0" smtClean="0"/>
              <a:t>Communication?)</a:t>
            </a:r>
            <a:endParaRPr lang="en-US" dirty="0"/>
          </a:p>
          <a:p>
            <a:endParaRPr lang="en-US" dirty="0"/>
          </a:p>
          <a:p>
            <a:pPr marL="0" indent="0">
              <a:buNone/>
            </a:pPr>
            <a:r>
              <a:rPr lang="en-US" dirty="0"/>
              <a:t>A </a:t>
            </a:r>
            <a:r>
              <a:rPr lang="en-US" dirty="0" err="1" smtClean="0"/>
              <a:t>behaviour</a:t>
            </a:r>
            <a:r>
              <a:rPr lang="en-US" dirty="0" smtClean="0"/>
              <a:t> </a:t>
            </a:r>
            <a:r>
              <a:rPr lang="en-US" dirty="0"/>
              <a:t>is a specific action. </a:t>
            </a:r>
          </a:p>
          <a:p>
            <a:pPr marL="0" indent="0">
              <a:buNone/>
            </a:pPr>
            <a:endParaRPr lang="en-US" dirty="0"/>
          </a:p>
        </p:txBody>
      </p:sp>
      <p:sp>
        <p:nvSpPr>
          <p:cNvPr id="4" name="Title 3"/>
          <p:cNvSpPr>
            <a:spLocks noGrp="1"/>
          </p:cNvSpPr>
          <p:nvPr>
            <p:ph type="title"/>
          </p:nvPr>
        </p:nvSpPr>
        <p:spPr/>
        <p:txBody>
          <a:bodyPr/>
          <a:lstStyle/>
          <a:p>
            <a:r>
              <a:rPr lang="en-US" dirty="0"/>
              <a:t>What is BCC? </a:t>
            </a:r>
          </a:p>
        </p:txBody>
      </p:sp>
    </p:spTree>
    <p:extLst>
      <p:ext uri="{BB962C8B-B14F-4D97-AF65-F5344CB8AC3E}">
        <p14:creationId xmlns:p14="http://schemas.microsoft.com/office/powerpoint/2010/main" val="2598170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0" indent="0">
              <a:buNone/>
            </a:pPr>
            <a:r>
              <a:rPr lang="en-US" sz="2400" dirty="0" err="1" smtClean="0"/>
              <a:t>Behaviour</a:t>
            </a:r>
            <a:r>
              <a:rPr lang="en-US" sz="2400" dirty="0" smtClean="0"/>
              <a:t> Change Communication is a process that strategically uses a mix of communication media to motivate a targeted audience to adopt specific </a:t>
            </a:r>
            <a:r>
              <a:rPr lang="en-US" sz="2400" dirty="0" err="1" smtClean="0"/>
              <a:t>behaviours</a:t>
            </a:r>
            <a:r>
              <a:rPr lang="en-US" sz="2400" dirty="0" smtClean="0"/>
              <a:t>.</a:t>
            </a:r>
          </a:p>
          <a:p>
            <a:endParaRPr lang="en-US" dirty="0"/>
          </a:p>
        </p:txBody>
      </p:sp>
      <p:sp>
        <p:nvSpPr>
          <p:cNvPr id="4" name="Title 3"/>
          <p:cNvSpPr>
            <a:spLocks noGrp="1"/>
          </p:cNvSpPr>
          <p:nvPr>
            <p:ph type="title"/>
          </p:nvPr>
        </p:nvSpPr>
        <p:spPr/>
        <p:txBody>
          <a:bodyPr/>
          <a:lstStyle/>
          <a:p>
            <a:r>
              <a:rPr lang="en-US" dirty="0" err="1" smtClean="0"/>
              <a:t>Behaviour</a:t>
            </a:r>
            <a:r>
              <a:rPr lang="en-US" dirty="0" smtClean="0"/>
              <a:t> </a:t>
            </a:r>
            <a:r>
              <a:rPr lang="en-US" dirty="0"/>
              <a:t>Change Communication (BCC)</a:t>
            </a:r>
          </a:p>
        </p:txBody>
      </p:sp>
    </p:spTree>
    <p:extLst>
      <p:ext uri="{BB962C8B-B14F-4D97-AF65-F5344CB8AC3E}">
        <p14:creationId xmlns:p14="http://schemas.microsoft.com/office/powerpoint/2010/main" val="3567414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20"/>
          </p:nvPr>
        </p:nvSpPr>
        <p:spPr/>
        <p:txBody>
          <a:bodyPr/>
          <a:lstStyle/>
          <a:p>
            <a:endParaRPr lang="en-US"/>
          </a:p>
        </p:txBody>
      </p:sp>
      <p:sp>
        <p:nvSpPr>
          <p:cNvPr id="6" name="Text Placeholder 5"/>
          <p:cNvSpPr>
            <a:spLocks noGrp="1"/>
          </p:cNvSpPr>
          <p:nvPr>
            <p:ph type="body" sz="quarter" idx="18"/>
          </p:nvPr>
        </p:nvSpPr>
        <p:spPr/>
        <p:txBody>
          <a:bodyPr/>
          <a:lstStyle/>
          <a:p>
            <a:r>
              <a:rPr lang="en-US" dirty="0"/>
              <a:t>BCC</a:t>
            </a:r>
          </a:p>
          <a:p>
            <a:pPr lvl="1"/>
            <a:r>
              <a:rPr lang="en-US" dirty="0"/>
              <a:t>Tells </a:t>
            </a:r>
            <a:r>
              <a:rPr lang="en-US" dirty="0" smtClean="0"/>
              <a:t>something </a:t>
            </a:r>
            <a:r>
              <a:rPr lang="en-US" dirty="0"/>
              <a:t>in a way that makes us want to change current </a:t>
            </a:r>
            <a:r>
              <a:rPr lang="en-US" dirty="0" err="1" smtClean="0"/>
              <a:t>behaviour</a:t>
            </a:r>
            <a:r>
              <a:rPr lang="en-US" dirty="0" smtClean="0"/>
              <a:t> </a:t>
            </a:r>
            <a:r>
              <a:rPr lang="en-US" dirty="0"/>
              <a:t>(motivators)</a:t>
            </a:r>
          </a:p>
          <a:p>
            <a:pPr lvl="1"/>
            <a:r>
              <a:rPr lang="en-US" dirty="0"/>
              <a:t>Caters to heart and </a:t>
            </a:r>
            <a:r>
              <a:rPr lang="en-US" dirty="0" smtClean="0"/>
              <a:t>head</a:t>
            </a:r>
            <a:endParaRPr lang="en-US" dirty="0"/>
          </a:p>
          <a:p>
            <a:pPr lvl="1"/>
            <a:r>
              <a:rPr lang="en-US" dirty="0" smtClean="0"/>
              <a:t>Clear call </a:t>
            </a:r>
            <a:r>
              <a:rPr lang="en-US" dirty="0"/>
              <a:t>to action </a:t>
            </a:r>
            <a:endParaRPr lang="en-US" dirty="0" smtClean="0"/>
          </a:p>
          <a:p>
            <a:pPr lvl="1"/>
            <a:r>
              <a:rPr lang="en-US" dirty="0" smtClean="0"/>
              <a:t>From </a:t>
            </a:r>
            <a:r>
              <a:rPr lang="en-US" dirty="0"/>
              <a:t>the </a:t>
            </a:r>
            <a:r>
              <a:rPr lang="en-US" dirty="0" smtClean="0"/>
              <a:t>“beneficiary's</a:t>
            </a:r>
            <a:r>
              <a:rPr lang="en-US" dirty="0"/>
              <a:t>” perspective</a:t>
            </a:r>
          </a:p>
          <a:p>
            <a:endParaRPr lang="en-US" dirty="0"/>
          </a:p>
        </p:txBody>
      </p:sp>
      <p:sp>
        <p:nvSpPr>
          <p:cNvPr id="5" name="Title 4"/>
          <p:cNvSpPr>
            <a:spLocks noGrp="1"/>
          </p:cNvSpPr>
          <p:nvPr>
            <p:ph type="title"/>
          </p:nvPr>
        </p:nvSpPr>
        <p:spPr/>
        <p:txBody>
          <a:bodyPr/>
          <a:lstStyle/>
          <a:p>
            <a:r>
              <a:rPr lang="en-US" sz="3600" dirty="0"/>
              <a:t>Difference between BCC and IEC</a:t>
            </a:r>
          </a:p>
        </p:txBody>
      </p:sp>
      <p:sp>
        <p:nvSpPr>
          <p:cNvPr id="8" name="Text Placeholder 7"/>
          <p:cNvSpPr>
            <a:spLocks noGrp="1"/>
          </p:cNvSpPr>
          <p:nvPr>
            <p:ph type="body" sz="quarter" idx="21"/>
          </p:nvPr>
        </p:nvSpPr>
        <p:spPr/>
        <p:txBody>
          <a:bodyPr/>
          <a:lstStyle/>
          <a:p>
            <a:r>
              <a:rPr lang="en-US" dirty="0"/>
              <a:t>IEC	</a:t>
            </a:r>
            <a:r>
              <a:rPr lang="en-US" dirty="0" smtClean="0"/>
              <a:t>(Information, Education, and Communication)</a:t>
            </a:r>
            <a:endParaRPr lang="en-US" dirty="0"/>
          </a:p>
          <a:p>
            <a:pPr lvl="1"/>
            <a:r>
              <a:rPr lang="en-US" dirty="0"/>
              <a:t>Informs, </a:t>
            </a:r>
            <a:r>
              <a:rPr lang="en-US" dirty="0" smtClean="0"/>
              <a:t>educates </a:t>
            </a:r>
            <a:r>
              <a:rPr lang="en-US" dirty="0"/>
              <a:t>and </a:t>
            </a:r>
            <a:r>
              <a:rPr lang="en-US" dirty="0" smtClean="0"/>
              <a:t>communicates </a:t>
            </a:r>
          </a:p>
          <a:p>
            <a:pPr lvl="1"/>
            <a:r>
              <a:rPr lang="en-US" dirty="0" smtClean="0"/>
              <a:t>Caters </a:t>
            </a:r>
            <a:r>
              <a:rPr lang="en-US" dirty="0"/>
              <a:t>to </a:t>
            </a:r>
            <a:r>
              <a:rPr lang="en-US" dirty="0" smtClean="0"/>
              <a:t>head </a:t>
            </a:r>
            <a:endParaRPr lang="en-US" dirty="0"/>
          </a:p>
          <a:p>
            <a:pPr lvl="1"/>
            <a:r>
              <a:rPr lang="en-US" dirty="0"/>
              <a:t>Call to action sometimes absent </a:t>
            </a:r>
          </a:p>
          <a:p>
            <a:pPr lvl="1"/>
            <a:r>
              <a:rPr lang="en-US" dirty="0"/>
              <a:t>From the </a:t>
            </a:r>
            <a:r>
              <a:rPr lang="en-US" dirty="0" smtClean="0"/>
              <a:t>“planner’s</a:t>
            </a:r>
            <a:r>
              <a:rPr lang="en-US" dirty="0"/>
              <a:t>” perspective</a:t>
            </a:r>
          </a:p>
          <a:p>
            <a:endParaRPr lang="en-US" dirty="0"/>
          </a:p>
        </p:txBody>
      </p:sp>
    </p:spTree>
    <p:extLst>
      <p:ext uri="{BB962C8B-B14F-4D97-AF65-F5344CB8AC3E}">
        <p14:creationId xmlns:p14="http://schemas.microsoft.com/office/powerpoint/2010/main" val="208807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0"/>
          </p:nvPr>
        </p:nvSpPr>
        <p:spPr/>
        <p:txBody>
          <a:bodyPr/>
          <a:lstStyle/>
          <a:p>
            <a:endParaRPr lang="en-US"/>
          </a:p>
        </p:txBody>
      </p:sp>
      <p:sp>
        <p:nvSpPr>
          <p:cNvPr id="3" name="Text Placeholder 2"/>
          <p:cNvSpPr>
            <a:spLocks noGrp="1"/>
          </p:cNvSpPr>
          <p:nvPr>
            <p:ph type="body" sz="quarter" idx="18"/>
          </p:nvPr>
        </p:nvSpPr>
        <p:spPr/>
        <p:txBody>
          <a:bodyPr/>
          <a:lstStyle/>
          <a:p>
            <a:r>
              <a:rPr lang="en-US" sz="1800" dirty="0" smtClean="0"/>
              <a:t>BCC</a:t>
            </a:r>
          </a:p>
          <a:p>
            <a:pPr lvl="1"/>
            <a:r>
              <a:rPr lang="en-GB" sz="1600" dirty="0"/>
              <a:t>Now that your child is three months old, you need to choose a contraceptive method to delay the next child for three years. </a:t>
            </a:r>
          </a:p>
          <a:p>
            <a:pPr lvl="1"/>
            <a:r>
              <a:rPr lang="en-GB" sz="1600" dirty="0"/>
              <a:t>You can choose from a range of </a:t>
            </a:r>
            <a:r>
              <a:rPr lang="en-GB" sz="1600" dirty="0" smtClean="0"/>
              <a:t>options </a:t>
            </a:r>
            <a:r>
              <a:rPr lang="en-GB" sz="1600" dirty="0"/>
              <a:t>that are easy to use and effective. It will ensure that </a:t>
            </a:r>
          </a:p>
          <a:p>
            <a:pPr lvl="2"/>
            <a:r>
              <a:rPr lang="en-GB" sz="1400" dirty="0" smtClean="0"/>
              <a:t>you </a:t>
            </a:r>
            <a:r>
              <a:rPr lang="en-GB" sz="1400" dirty="0"/>
              <a:t>are </a:t>
            </a:r>
            <a:r>
              <a:rPr lang="en-GB" sz="1400" dirty="0" smtClean="0"/>
              <a:t>healthy </a:t>
            </a:r>
            <a:endParaRPr lang="en-GB" sz="1400" dirty="0"/>
          </a:p>
          <a:p>
            <a:pPr lvl="2"/>
            <a:r>
              <a:rPr lang="en-GB" sz="1400" dirty="0"/>
              <a:t>your child receives all the required love and </a:t>
            </a:r>
            <a:r>
              <a:rPr lang="en-GB" sz="1400" dirty="0" smtClean="0"/>
              <a:t>attention</a:t>
            </a:r>
            <a:endParaRPr lang="en-GB" sz="1400" dirty="0"/>
          </a:p>
          <a:p>
            <a:pPr lvl="2"/>
            <a:r>
              <a:rPr lang="en-GB" sz="1400" dirty="0"/>
              <a:t>you and your husband will have more time for each other </a:t>
            </a:r>
            <a:endParaRPr lang="en-GB" sz="1400" dirty="0" smtClean="0"/>
          </a:p>
          <a:p>
            <a:pPr lvl="2"/>
            <a:r>
              <a:rPr lang="en-GB" sz="1400" dirty="0" smtClean="0"/>
              <a:t>you </a:t>
            </a:r>
            <a:r>
              <a:rPr lang="en-GB" sz="1400" dirty="0"/>
              <a:t>can save up some money for the entire </a:t>
            </a:r>
            <a:r>
              <a:rPr lang="en-GB" sz="1400" dirty="0" smtClean="0"/>
              <a:t>family</a:t>
            </a:r>
            <a:endParaRPr lang="en-GB" sz="1400" dirty="0"/>
          </a:p>
          <a:p>
            <a:pPr lvl="1"/>
            <a:r>
              <a:rPr lang="en-GB" sz="1600" dirty="0"/>
              <a:t>I will help you access your choice of </a:t>
            </a:r>
            <a:r>
              <a:rPr lang="en-GB" sz="1600" dirty="0" smtClean="0"/>
              <a:t>contraceptive.</a:t>
            </a:r>
            <a:endParaRPr lang="en-US" sz="1600" dirty="0"/>
          </a:p>
        </p:txBody>
      </p:sp>
      <p:sp>
        <p:nvSpPr>
          <p:cNvPr id="4" name="Title 3"/>
          <p:cNvSpPr>
            <a:spLocks noGrp="1"/>
          </p:cNvSpPr>
          <p:nvPr>
            <p:ph type="title"/>
          </p:nvPr>
        </p:nvSpPr>
        <p:spPr/>
        <p:txBody>
          <a:bodyPr/>
          <a:lstStyle/>
          <a:p>
            <a:r>
              <a:rPr lang="en-US" sz="3600" dirty="0"/>
              <a:t>Difference between </a:t>
            </a:r>
            <a:r>
              <a:rPr lang="en-US" sz="3600" dirty="0" smtClean="0"/>
              <a:t>BCC and IEC</a:t>
            </a:r>
            <a:endParaRPr lang="en-US" sz="3600" dirty="0"/>
          </a:p>
        </p:txBody>
      </p:sp>
      <p:sp>
        <p:nvSpPr>
          <p:cNvPr id="5" name="Text Placeholder 4"/>
          <p:cNvSpPr>
            <a:spLocks noGrp="1"/>
          </p:cNvSpPr>
          <p:nvPr>
            <p:ph type="body" sz="quarter" idx="21"/>
          </p:nvPr>
        </p:nvSpPr>
        <p:spPr/>
        <p:txBody>
          <a:bodyPr/>
          <a:lstStyle/>
          <a:p>
            <a:r>
              <a:rPr lang="en-US" sz="1800" dirty="0" smtClean="0"/>
              <a:t>IEC</a:t>
            </a:r>
          </a:p>
          <a:p>
            <a:pPr lvl="1"/>
            <a:r>
              <a:rPr lang="en-GB" dirty="0"/>
              <a:t>Small Family, Happy Family</a:t>
            </a:r>
            <a:endParaRPr lang="en-IN" dirty="0"/>
          </a:p>
          <a:p>
            <a:pPr lvl="1"/>
            <a:r>
              <a:rPr lang="en-GB" dirty="0"/>
              <a:t>Adopt a contraceptive method today.</a:t>
            </a:r>
            <a:endParaRPr lang="en-IN" dirty="0"/>
          </a:p>
          <a:p>
            <a:endParaRPr lang="en-US" dirty="0"/>
          </a:p>
        </p:txBody>
      </p:sp>
    </p:spTree>
    <p:extLst>
      <p:ext uri="{BB962C8B-B14F-4D97-AF65-F5344CB8AC3E}">
        <p14:creationId xmlns:p14="http://schemas.microsoft.com/office/powerpoint/2010/main" val="319955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a:p>
        </p:txBody>
      </p:sp>
      <p:sp>
        <p:nvSpPr>
          <p:cNvPr id="8" name="Text Placeholder 7"/>
          <p:cNvSpPr>
            <a:spLocks noGrp="1"/>
          </p:cNvSpPr>
          <p:nvPr>
            <p:ph type="body" sz="quarter" idx="18"/>
          </p:nvPr>
        </p:nvSpPr>
        <p:spPr/>
        <p:txBody>
          <a:bodyPr/>
          <a:lstStyle/>
          <a:p>
            <a:endParaRPr lang="en-US" dirty="0"/>
          </a:p>
        </p:txBody>
      </p:sp>
      <p:sp>
        <p:nvSpPr>
          <p:cNvPr id="6" name="Title 5"/>
          <p:cNvSpPr>
            <a:spLocks noGrp="1"/>
          </p:cNvSpPr>
          <p:nvPr>
            <p:ph type="title"/>
          </p:nvPr>
        </p:nvSpPr>
        <p:spPr/>
        <p:txBody>
          <a:bodyPr/>
          <a:lstStyle/>
          <a:p>
            <a:endParaRPr lang="en-US"/>
          </a:p>
        </p:txBody>
      </p:sp>
    </p:spTree>
    <p:extLst>
      <p:ext uri="{BB962C8B-B14F-4D97-AF65-F5344CB8AC3E}">
        <p14:creationId xmlns:p14="http://schemas.microsoft.com/office/powerpoint/2010/main" val="399304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endParaRPr lang="en-US"/>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334095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endParaRPr lang="en-US" dirty="0"/>
          </a:p>
        </p:txBody>
      </p:sp>
      <p:sp>
        <p:nvSpPr>
          <p:cNvPr id="4" name="Title 3"/>
          <p:cNvSpPr>
            <a:spLocks noGrp="1"/>
          </p:cNvSpPr>
          <p:nvPr>
            <p:ph type="title"/>
          </p:nvPr>
        </p:nvSpPr>
        <p:spPr/>
        <p:txBody>
          <a:bodyPr/>
          <a:lstStyle/>
          <a:p>
            <a:r>
              <a:rPr lang="en-US" dirty="0" smtClean="0"/>
              <a:t>Process of </a:t>
            </a:r>
            <a:r>
              <a:rPr lang="en-US" dirty="0" err="1" smtClean="0"/>
              <a:t>Behaviour</a:t>
            </a:r>
            <a:r>
              <a:rPr lang="en-US" dirty="0" smtClean="0"/>
              <a:t> Change</a:t>
            </a:r>
            <a:endParaRPr lang="en-US" dirty="0"/>
          </a:p>
        </p:txBody>
      </p:sp>
      <p:pic>
        <p:nvPicPr>
          <p:cNvPr id="5" name="Picture 4"/>
          <p:cNvPicPr/>
          <p:nvPr/>
        </p:nvPicPr>
        <p:blipFill rotWithShape="1">
          <a:blip r:embed="rId2" cstate="print"/>
          <a:srcRect/>
          <a:stretch/>
        </p:blipFill>
        <p:spPr bwMode="auto">
          <a:xfrm>
            <a:off x="304800" y="1676400"/>
            <a:ext cx="8763000" cy="5029200"/>
          </a:xfrm>
          <a:prstGeom prst="rect">
            <a:avLst/>
          </a:prstGeom>
          <a:noFill/>
          <a:ln w="9525">
            <a:noFill/>
            <a:miter lim="800000"/>
            <a:headEnd/>
            <a:tailEnd/>
          </a:ln>
        </p:spPr>
      </p:pic>
      <p:sp>
        <p:nvSpPr>
          <p:cNvPr id="6" name="TextBox 5"/>
          <p:cNvSpPr txBox="1"/>
          <p:nvPr/>
        </p:nvSpPr>
        <p:spPr>
          <a:xfrm>
            <a:off x="2286000" y="1828800"/>
            <a:ext cx="4343400" cy="381000"/>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35739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a:p>
        </p:txBody>
      </p:sp>
      <p:sp>
        <p:nvSpPr>
          <p:cNvPr id="7" name="Text Placeholder 6"/>
          <p:cNvSpPr>
            <a:spLocks noGrp="1"/>
          </p:cNvSpPr>
          <p:nvPr>
            <p:ph type="body" sz="quarter" idx="18"/>
          </p:nvPr>
        </p:nvSpPr>
        <p:spPr>
          <a:xfrm>
            <a:off x="838200" y="1828800"/>
            <a:ext cx="7391400" cy="4236720"/>
          </a:xfrm>
        </p:spPr>
        <p:txBody>
          <a:bodyPr/>
          <a:lstStyle/>
          <a:p>
            <a:r>
              <a:rPr lang="en-IN" dirty="0"/>
              <a:t>Multiple, dynamic relationships</a:t>
            </a:r>
          </a:p>
          <a:p>
            <a:r>
              <a:rPr lang="en-IN" dirty="0"/>
              <a:t>Health system strengthening</a:t>
            </a:r>
          </a:p>
          <a:p>
            <a:r>
              <a:rPr lang="en-IN" dirty="0"/>
              <a:t>Access and coverage</a:t>
            </a:r>
          </a:p>
          <a:p>
            <a:r>
              <a:rPr lang="en-IN" dirty="0"/>
              <a:t>Is progress being made? </a:t>
            </a:r>
            <a:endParaRPr lang="en-US" dirty="0"/>
          </a:p>
          <a:p>
            <a:endParaRPr lang="en-US" dirty="0"/>
          </a:p>
        </p:txBody>
      </p:sp>
      <p:sp>
        <p:nvSpPr>
          <p:cNvPr id="4" name="Title 3"/>
          <p:cNvSpPr>
            <a:spLocks noGrp="1"/>
          </p:cNvSpPr>
          <p:nvPr>
            <p:ph type="title"/>
          </p:nvPr>
        </p:nvSpPr>
        <p:spPr/>
        <p:txBody>
          <a:bodyPr/>
          <a:lstStyle/>
          <a:p>
            <a:r>
              <a:rPr lang="en-IN" dirty="0"/>
              <a:t>Health </a:t>
            </a:r>
            <a:r>
              <a:rPr lang="en-IN" dirty="0" smtClean="0"/>
              <a:t>Systems</a:t>
            </a:r>
            <a:r>
              <a:rPr lang="en-US" i="1" dirty="0" smtClean="0"/>
              <a:t>: </a:t>
            </a:r>
            <a:r>
              <a:rPr lang="en-IN" dirty="0" smtClean="0"/>
              <a:t>Key </a:t>
            </a:r>
            <a:r>
              <a:rPr lang="en-IN" dirty="0"/>
              <a:t>Concepts</a:t>
            </a:r>
            <a:endParaRPr lang="en-US" dirty="0"/>
          </a:p>
        </p:txBody>
      </p:sp>
    </p:spTree>
    <p:extLst>
      <p:ext uri="{BB962C8B-B14F-4D97-AF65-F5344CB8AC3E}">
        <p14:creationId xmlns:p14="http://schemas.microsoft.com/office/powerpoint/2010/main" val="190403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sz="1800" dirty="0"/>
              <a:t>Interpersonal </a:t>
            </a:r>
            <a:r>
              <a:rPr lang="en-GB" sz="1800" dirty="0" smtClean="0"/>
              <a:t>channels </a:t>
            </a:r>
            <a:r>
              <a:rPr lang="en-GB" sz="1800" dirty="0"/>
              <a:t>which include one-to-one communication, such as provider to client, spouse to spouse, or peer to peer.</a:t>
            </a:r>
            <a:endParaRPr lang="en-IN" sz="1800" dirty="0"/>
          </a:p>
          <a:p>
            <a:r>
              <a:rPr lang="en-GB" sz="1800" dirty="0" smtClean="0"/>
              <a:t>Community-based channels </a:t>
            </a:r>
            <a:r>
              <a:rPr lang="en-GB" sz="1800" dirty="0"/>
              <a:t>which reach a community (a group of people within a distinct geographic </a:t>
            </a:r>
            <a:r>
              <a:rPr lang="en-GB" sz="1800" dirty="0" smtClean="0"/>
              <a:t>area)</a:t>
            </a:r>
            <a:endParaRPr lang="en-GB" sz="1800" dirty="0"/>
          </a:p>
          <a:p>
            <a:pPr lvl="1"/>
            <a:r>
              <a:rPr lang="en-GB" sz="1600" dirty="0"/>
              <a:t>Community-based media, such as local newspapers, local radio stations, bulletin boards, and </a:t>
            </a:r>
            <a:r>
              <a:rPr lang="en-GB" sz="1600" dirty="0" smtClean="0"/>
              <a:t>posters</a:t>
            </a:r>
            <a:endParaRPr lang="en-IN" sz="1600" dirty="0"/>
          </a:p>
          <a:p>
            <a:pPr lvl="1"/>
            <a:r>
              <a:rPr lang="en-GB" sz="1600" dirty="0"/>
              <a:t>Community-based activities, such as health fairs, folk dramas, concerts, rallies, and </a:t>
            </a:r>
            <a:r>
              <a:rPr lang="en-GB" sz="1600" dirty="0" smtClean="0"/>
              <a:t>parades</a:t>
            </a:r>
            <a:endParaRPr lang="en-IN" sz="1600" dirty="0"/>
          </a:p>
          <a:p>
            <a:pPr lvl="1"/>
            <a:r>
              <a:rPr lang="en-GB" sz="1600" dirty="0"/>
              <a:t>Community mobilisation, a participatory process of communities identifying and taking action on shared </a:t>
            </a:r>
            <a:r>
              <a:rPr lang="en-GB" sz="1600" dirty="0" smtClean="0"/>
              <a:t>concerns</a:t>
            </a:r>
            <a:endParaRPr lang="en-IN" sz="1600" dirty="0"/>
          </a:p>
          <a:p>
            <a:r>
              <a:rPr lang="en-GB" sz="1800" dirty="0" smtClean="0"/>
              <a:t>Mass media channels </a:t>
            </a:r>
            <a:r>
              <a:rPr lang="en-GB" sz="1800" dirty="0"/>
              <a:t>which reach a large audience in a short period of time, </a:t>
            </a:r>
            <a:r>
              <a:rPr lang="en-GB" sz="1800" dirty="0" smtClean="0"/>
              <a:t>including</a:t>
            </a:r>
            <a:endParaRPr lang="en-IN" sz="1800" dirty="0"/>
          </a:p>
          <a:p>
            <a:pPr lvl="1"/>
            <a:r>
              <a:rPr lang="en-GB" sz="1600" dirty="0"/>
              <a:t>Television, </a:t>
            </a:r>
            <a:r>
              <a:rPr lang="en-GB" sz="1600" dirty="0" smtClean="0"/>
              <a:t>radio</a:t>
            </a:r>
            <a:r>
              <a:rPr lang="en-GB" sz="1600" dirty="0"/>
              <a:t>, </a:t>
            </a:r>
            <a:r>
              <a:rPr lang="en-GB" sz="1600" dirty="0" smtClean="0"/>
              <a:t>newspapers</a:t>
            </a:r>
            <a:r>
              <a:rPr lang="en-GB" sz="1600" dirty="0"/>
              <a:t>, </a:t>
            </a:r>
            <a:r>
              <a:rPr lang="en-GB" sz="1600" dirty="0" smtClean="0"/>
              <a:t>magazines</a:t>
            </a:r>
            <a:r>
              <a:rPr lang="en-GB" sz="1600" dirty="0"/>
              <a:t>, </a:t>
            </a:r>
            <a:r>
              <a:rPr lang="en-GB" sz="1600" dirty="0" smtClean="0"/>
              <a:t>outdoor/transit advertising</a:t>
            </a:r>
            <a:r>
              <a:rPr lang="en-GB" sz="1600" dirty="0"/>
              <a:t>, </a:t>
            </a:r>
            <a:r>
              <a:rPr lang="en-GB" sz="1600" dirty="0" smtClean="0"/>
              <a:t>newsletters</a:t>
            </a:r>
            <a:r>
              <a:rPr lang="en-GB" sz="1600" dirty="0"/>
              <a:t>, </a:t>
            </a:r>
            <a:r>
              <a:rPr lang="en-GB" sz="1600" dirty="0" smtClean="0"/>
              <a:t>internet</a:t>
            </a:r>
            <a:endParaRPr lang="en-IN" sz="1600" dirty="0"/>
          </a:p>
          <a:p>
            <a:endParaRPr lang="en-US" dirty="0"/>
          </a:p>
        </p:txBody>
      </p:sp>
      <p:sp>
        <p:nvSpPr>
          <p:cNvPr id="4" name="Title 3"/>
          <p:cNvSpPr>
            <a:spLocks noGrp="1"/>
          </p:cNvSpPr>
          <p:nvPr>
            <p:ph type="title"/>
          </p:nvPr>
        </p:nvSpPr>
        <p:spPr/>
        <p:txBody>
          <a:bodyPr/>
          <a:lstStyle/>
          <a:p>
            <a:r>
              <a:rPr lang="en-US" dirty="0"/>
              <a:t>Communication Channels</a:t>
            </a:r>
          </a:p>
        </p:txBody>
      </p:sp>
    </p:spTree>
    <p:extLst>
      <p:ext uri="{BB962C8B-B14F-4D97-AF65-F5344CB8AC3E}">
        <p14:creationId xmlns:p14="http://schemas.microsoft.com/office/powerpoint/2010/main" val="2048376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Facility Level</a:t>
            </a:r>
          </a:p>
          <a:p>
            <a:pPr lvl="1"/>
            <a:r>
              <a:rPr lang="en-US" dirty="0"/>
              <a:t>Signage, branding in hospital premise</a:t>
            </a:r>
          </a:p>
          <a:p>
            <a:pPr lvl="1"/>
            <a:r>
              <a:rPr lang="en-US" dirty="0"/>
              <a:t>Display materials at critical spaces</a:t>
            </a:r>
          </a:p>
          <a:p>
            <a:pPr lvl="1"/>
            <a:r>
              <a:rPr lang="en-US" dirty="0"/>
              <a:t>Waiting area display</a:t>
            </a:r>
          </a:p>
          <a:p>
            <a:pPr lvl="1"/>
            <a:r>
              <a:rPr lang="en-US" dirty="0"/>
              <a:t>Take-away materials and </a:t>
            </a:r>
            <a:r>
              <a:rPr lang="en-US" dirty="0" smtClean="0"/>
              <a:t>counselling </a:t>
            </a:r>
            <a:r>
              <a:rPr lang="en-US" dirty="0"/>
              <a:t>facilitation tools</a:t>
            </a:r>
          </a:p>
          <a:p>
            <a:r>
              <a:rPr lang="en-US" dirty="0"/>
              <a:t>ICT and </a:t>
            </a:r>
            <a:r>
              <a:rPr lang="en-US" dirty="0" err="1"/>
              <a:t>mHealth</a:t>
            </a:r>
            <a:r>
              <a:rPr lang="en-US" dirty="0"/>
              <a:t> technology</a:t>
            </a:r>
          </a:p>
          <a:p>
            <a:pPr lvl="1"/>
            <a:r>
              <a:rPr lang="en-US" dirty="0"/>
              <a:t>Helplines</a:t>
            </a:r>
          </a:p>
          <a:p>
            <a:pPr lvl="1"/>
            <a:r>
              <a:rPr lang="en-US" dirty="0"/>
              <a:t>SMS or IVRS alerts and updates</a:t>
            </a:r>
          </a:p>
          <a:p>
            <a:pPr lvl="1"/>
            <a:r>
              <a:rPr lang="en-US" dirty="0"/>
              <a:t>Community monitoring and information sharing on mobile phones</a:t>
            </a:r>
          </a:p>
          <a:p>
            <a:pPr lvl="1"/>
            <a:r>
              <a:rPr lang="en-US" dirty="0"/>
              <a:t>Applications on health</a:t>
            </a:r>
          </a:p>
          <a:p>
            <a:pPr lvl="1"/>
            <a:r>
              <a:rPr lang="en-US" dirty="0"/>
              <a:t>SD Card video content storage and sharing</a:t>
            </a:r>
          </a:p>
          <a:p>
            <a:pPr lvl="1"/>
            <a:r>
              <a:rPr lang="en-US" dirty="0"/>
              <a:t>Many more innovations </a:t>
            </a:r>
            <a:r>
              <a:rPr lang="en-US" dirty="0" smtClean="0"/>
              <a:t>everyday</a:t>
            </a:r>
            <a:endParaRPr lang="en-US" dirty="0"/>
          </a:p>
        </p:txBody>
      </p:sp>
      <p:sp>
        <p:nvSpPr>
          <p:cNvPr id="4" name="Title 3"/>
          <p:cNvSpPr>
            <a:spLocks noGrp="1"/>
          </p:cNvSpPr>
          <p:nvPr>
            <p:ph type="title"/>
          </p:nvPr>
        </p:nvSpPr>
        <p:spPr/>
        <p:txBody>
          <a:bodyPr/>
          <a:lstStyle/>
          <a:p>
            <a:r>
              <a:rPr lang="en-US" dirty="0"/>
              <a:t>Communication Channels</a:t>
            </a:r>
          </a:p>
        </p:txBody>
      </p:sp>
    </p:spTree>
    <p:extLst>
      <p:ext uri="{BB962C8B-B14F-4D97-AF65-F5344CB8AC3E}">
        <p14:creationId xmlns:p14="http://schemas.microsoft.com/office/powerpoint/2010/main" val="66748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b="1" dirty="0"/>
              <a:t>Advocacy: </a:t>
            </a:r>
            <a:r>
              <a:rPr lang="en-GB" dirty="0"/>
              <a:t>a set of tools used to create a shift in public opinion and mobilise necessary resources and forces to support an issue, policy, or </a:t>
            </a:r>
            <a:r>
              <a:rPr lang="en-GB" dirty="0" smtClean="0"/>
              <a:t>constituency</a:t>
            </a:r>
            <a:endParaRPr lang="en-IN" dirty="0"/>
          </a:p>
          <a:p>
            <a:pPr lvl="0"/>
            <a:r>
              <a:rPr lang="en-GB" b="1" dirty="0"/>
              <a:t>Advertising: </a:t>
            </a:r>
            <a:r>
              <a:rPr lang="en-GB" dirty="0"/>
              <a:t>a set of tools to inform and persuade in a controlled setting through paid </a:t>
            </a:r>
            <a:r>
              <a:rPr lang="en-GB" dirty="0" smtClean="0"/>
              <a:t>media</a:t>
            </a:r>
          </a:p>
          <a:p>
            <a:pPr lvl="1"/>
            <a:r>
              <a:rPr lang="en-GB" dirty="0" smtClean="0"/>
              <a:t>Ex: television</a:t>
            </a:r>
            <a:r>
              <a:rPr lang="en-GB" dirty="0"/>
              <a:t>, radio, billboards, newspapers, and </a:t>
            </a:r>
            <a:r>
              <a:rPr lang="en-GB" dirty="0" smtClean="0"/>
              <a:t>magazines</a:t>
            </a:r>
            <a:endParaRPr lang="en-IN" dirty="0"/>
          </a:p>
          <a:p>
            <a:pPr lvl="0"/>
            <a:r>
              <a:rPr lang="en-GB" b="1" dirty="0"/>
              <a:t>Promotion: </a:t>
            </a:r>
            <a:r>
              <a:rPr lang="en-GB" dirty="0"/>
              <a:t>a set of tools for providing added incentives to encourage the audience to think favourably about a desired behaviour or to take some intermediate action that will lead </a:t>
            </a:r>
            <a:r>
              <a:rPr lang="en-GB" dirty="0" smtClean="0"/>
              <a:t>towards </a:t>
            </a:r>
            <a:r>
              <a:rPr lang="en-GB" dirty="0"/>
              <a:t>practice of the desired </a:t>
            </a:r>
            <a:r>
              <a:rPr lang="en-GB" dirty="0" smtClean="0"/>
              <a:t>behaviour</a:t>
            </a:r>
          </a:p>
          <a:p>
            <a:pPr lvl="1"/>
            <a:r>
              <a:rPr lang="en-GB" dirty="0" smtClean="0"/>
              <a:t>Ex: coupons</a:t>
            </a:r>
            <a:r>
              <a:rPr lang="en-GB" dirty="0"/>
              <a:t>, free samples, contests, sweepstakes, and </a:t>
            </a:r>
            <a:r>
              <a:rPr lang="en-GB" dirty="0" smtClean="0"/>
              <a:t>merchandising</a:t>
            </a:r>
            <a:endParaRPr lang="en-IN" dirty="0"/>
          </a:p>
          <a:p>
            <a:endParaRPr lang="en-US" dirty="0"/>
          </a:p>
        </p:txBody>
      </p:sp>
      <p:sp>
        <p:nvSpPr>
          <p:cNvPr id="4" name="Title 3"/>
          <p:cNvSpPr>
            <a:spLocks noGrp="1"/>
          </p:cNvSpPr>
          <p:nvPr>
            <p:ph type="title"/>
          </p:nvPr>
        </p:nvSpPr>
        <p:spPr/>
        <p:txBody>
          <a:bodyPr/>
          <a:lstStyle/>
          <a:p>
            <a:r>
              <a:rPr lang="en-GB" sz="2800" dirty="0" smtClean="0"/>
              <a:t>Eight Tools of Strategic Communication:  Definitions and Examples</a:t>
            </a:r>
            <a:endParaRPr lang="en-US" sz="2800" dirty="0"/>
          </a:p>
        </p:txBody>
      </p:sp>
    </p:spTree>
    <p:extLst>
      <p:ext uri="{BB962C8B-B14F-4D97-AF65-F5344CB8AC3E}">
        <p14:creationId xmlns:p14="http://schemas.microsoft.com/office/powerpoint/2010/main" val="3747375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b="1" dirty="0"/>
              <a:t>IPC Enhancement: </a:t>
            </a:r>
            <a:r>
              <a:rPr lang="en-GB" dirty="0"/>
              <a:t>a set of tools that can enhance personal interaction between clients and providers, including discussions within and outside the </a:t>
            </a:r>
            <a:r>
              <a:rPr lang="en-GB" dirty="0" smtClean="0"/>
              <a:t>clinic; it </a:t>
            </a:r>
            <a:r>
              <a:rPr lang="en-GB" dirty="0"/>
              <a:t>includes not only training the information providers, but also enhancing the place where the communication takes </a:t>
            </a:r>
            <a:r>
              <a:rPr lang="en-GB" dirty="0" smtClean="0"/>
              <a:t>place</a:t>
            </a:r>
            <a:endParaRPr lang="en-IN" dirty="0"/>
          </a:p>
          <a:p>
            <a:pPr lvl="0"/>
            <a:r>
              <a:rPr lang="en-GB" b="1" dirty="0"/>
              <a:t>Event Creation and Sponsorship: </a:t>
            </a:r>
            <a:r>
              <a:rPr lang="en-GB" dirty="0"/>
              <a:t>developing and/or sponsoring events for the purpose of calling attention to and promoting a desired </a:t>
            </a:r>
            <a:r>
              <a:rPr lang="en-GB" dirty="0" smtClean="0"/>
              <a:t>behaviour</a:t>
            </a:r>
          </a:p>
          <a:p>
            <a:pPr lvl="1"/>
            <a:r>
              <a:rPr lang="en-GB" dirty="0" smtClean="0"/>
              <a:t>Ex: a </a:t>
            </a:r>
            <a:r>
              <a:rPr lang="en-GB" dirty="0"/>
              <a:t>news conference, celebrity appearance, grand opening, parade, concert, award presentation, research presentation, or sporting </a:t>
            </a:r>
            <a:r>
              <a:rPr lang="en-GB" dirty="0" smtClean="0"/>
              <a:t>event</a:t>
            </a:r>
            <a:endParaRPr lang="en-IN" dirty="0"/>
          </a:p>
          <a:p>
            <a:endParaRPr lang="en-US" dirty="0"/>
          </a:p>
        </p:txBody>
      </p:sp>
      <p:sp>
        <p:nvSpPr>
          <p:cNvPr id="4" name="Title 3"/>
          <p:cNvSpPr>
            <a:spLocks noGrp="1"/>
          </p:cNvSpPr>
          <p:nvPr>
            <p:ph type="title"/>
          </p:nvPr>
        </p:nvSpPr>
        <p:spPr/>
        <p:txBody>
          <a:bodyPr/>
          <a:lstStyle/>
          <a:p>
            <a:r>
              <a:rPr lang="en-GB" sz="2800" dirty="0"/>
              <a:t>Eight Tools of Strategic Communication:  Definitions </a:t>
            </a:r>
            <a:r>
              <a:rPr lang="en-GB" sz="2800" dirty="0" smtClean="0"/>
              <a:t>and </a:t>
            </a:r>
            <a:r>
              <a:rPr lang="en-GB" sz="2800" dirty="0"/>
              <a:t>Examples</a:t>
            </a:r>
            <a:endParaRPr lang="en-US" sz="2800" dirty="0"/>
          </a:p>
        </p:txBody>
      </p:sp>
    </p:spTree>
    <p:extLst>
      <p:ext uri="{BB962C8B-B14F-4D97-AF65-F5344CB8AC3E}">
        <p14:creationId xmlns:p14="http://schemas.microsoft.com/office/powerpoint/2010/main" val="612759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b="1" dirty="0"/>
              <a:t>Community Participation: </a:t>
            </a:r>
            <a:r>
              <a:rPr lang="en-GB" dirty="0"/>
              <a:t>a set of tools for helping a community to actively support and facilitate the adoption of a desired </a:t>
            </a:r>
            <a:r>
              <a:rPr lang="en-GB" dirty="0" smtClean="0"/>
              <a:t>behaviour</a:t>
            </a:r>
            <a:endParaRPr lang="en-IN" dirty="0"/>
          </a:p>
          <a:p>
            <a:pPr lvl="0"/>
            <a:r>
              <a:rPr lang="en-GB" b="1" dirty="0"/>
              <a:t>Publicity: </a:t>
            </a:r>
            <a:r>
              <a:rPr lang="en-GB" dirty="0"/>
              <a:t>the use of nonpaid media communication to help build audience awareness and affect attitudes </a:t>
            </a:r>
            <a:r>
              <a:rPr lang="en-GB" dirty="0" smtClean="0"/>
              <a:t>positively</a:t>
            </a:r>
            <a:endParaRPr lang="en-IN" dirty="0"/>
          </a:p>
          <a:p>
            <a:pPr lvl="0"/>
            <a:r>
              <a:rPr lang="en-GB" b="1" dirty="0"/>
              <a:t>Entertainment Vehicles: </a:t>
            </a:r>
            <a:r>
              <a:rPr lang="en-GB" dirty="0" smtClean="0"/>
              <a:t>mediums </a:t>
            </a:r>
            <a:r>
              <a:rPr lang="en-GB" dirty="0"/>
              <a:t>such as television or radio programmes, folk dramas, songs, or games, provide entertainment combined with educational </a:t>
            </a:r>
            <a:r>
              <a:rPr lang="en-GB" dirty="0" smtClean="0"/>
              <a:t>messages</a:t>
            </a:r>
          </a:p>
          <a:p>
            <a:pPr marL="0" lvl="0" indent="0">
              <a:buNone/>
            </a:pPr>
            <a:endParaRPr lang="en-IN" dirty="0"/>
          </a:p>
          <a:p>
            <a:endParaRPr lang="en-US" dirty="0"/>
          </a:p>
        </p:txBody>
      </p:sp>
      <p:sp>
        <p:nvSpPr>
          <p:cNvPr id="4" name="Title 3"/>
          <p:cNvSpPr>
            <a:spLocks noGrp="1"/>
          </p:cNvSpPr>
          <p:nvPr>
            <p:ph type="title"/>
          </p:nvPr>
        </p:nvSpPr>
        <p:spPr/>
        <p:txBody>
          <a:bodyPr/>
          <a:lstStyle/>
          <a:p>
            <a:r>
              <a:rPr lang="en-GB" sz="2800" dirty="0"/>
              <a:t>Eight Tools of Strategic Communication:  Definitions </a:t>
            </a:r>
            <a:r>
              <a:rPr lang="en-GB" sz="2800" dirty="0" smtClean="0"/>
              <a:t>and </a:t>
            </a:r>
            <a:r>
              <a:rPr lang="en-GB" sz="2800" dirty="0"/>
              <a:t>Examples</a:t>
            </a:r>
            <a:endParaRPr lang="en-US" sz="2800" dirty="0"/>
          </a:p>
        </p:txBody>
      </p:sp>
    </p:spTree>
    <p:extLst>
      <p:ext uri="{BB962C8B-B14F-4D97-AF65-F5344CB8AC3E}">
        <p14:creationId xmlns:p14="http://schemas.microsoft.com/office/powerpoint/2010/main" val="189377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Think about</a:t>
            </a:r>
          </a:p>
          <a:p>
            <a:pPr lvl="1"/>
            <a:r>
              <a:rPr lang="en-GB" dirty="0"/>
              <a:t>Which channel will reach the largest proportion of the intended audience?</a:t>
            </a:r>
            <a:endParaRPr lang="en-IN" dirty="0"/>
          </a:p>
          <a:p>
            <a:pPr lvl="1"/>
            <a:r>
              <a:rPr lang="en-GB" dirty="0"/>
              <a:t>Which channel will fit the message brief most appropriately?</a:t>
            </a:r>
            <a:endParaRPr lang="en-IN" dirty="0"/>
          </a:p>
          <a:p>
            <a:pPr lvl="1"/>
            <a:r>
              <a:rPr lang="en-GB" dirty="0"/>
              <a:t>Which channel will achieve the greatest impact?</a:t>
            </a:r>
            <a:endParaRPr lang="en-IN" dirty="0"/>
          </a:p>
          <a:p>
            <a:endParaRPr lang="en-US" dirty="0"/>
          </a:p>
        </p:txBody>
      </p:sp>
      <p:sp>
        <p:nvSpPr>
          <p:cNvPr id="4" name="Title 3"/>
          <p:cNvSpPr>
            <a:spLocks noGrp="1"/>
          </p:cNvSpPr>
          <p:nvPr>
            <p:ph type="title"/>
          </p:nvPr>
        </p:nvSpPr>
        <p:spPr/>
        <p:txBody>
          <a:bodyPr/>
          <a:lstStyle/>
          <a:p>
            <a:r>
              <a:rPr lang="en-GB" sz="3600" dirty="0" smtClean="0"/>
              <a:t>Select a Lead Channel and Supporting Channels</a:t>
            </a:r>
            <a:endParaRPr lang="en-US" sz="3600" dirty="0"/>
          </a:p>
        </p:txBody>
      </p:sp>
    </p:spTree>
    <p:extLst>
      <p:ext uri="{BB962C8B-B14F-4D97-AF65-F5344CB8AC3E}">
        <p14:creationId xmlns:p14="http://schemas.microsoft.com/office/powerpoint/2010/main" val="222824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err="1"/>
              <a:t>Intersectoral</a:t>
            </a:r>
            <a:r>
              <a:rPr lang="en-GB" dirty="0"/>
              <a:t> Convergence and Partnerships</a:t>
            </a:r>
            <a:endParaRPr lang="en-US" dirty="0"/>
          </a:p>
        </p:txBody>
      </p:sp>
      <p:sp>
        <p:nvSpPr>
          <p:cNvPr id="6" name="Text Placeholder 5"/>
          <p:cNvSpPr>
            <a:spLocks noGrp="1"/>
          </p:cNvSpPr>
          <p:nvPr>
            <p:ph type="body" sz="quarter" idx="11"/>
          </p:nvPr>
        </p:nvSpPr>
        <p:spPr>
          <a:xfrm>
            <a:off x="1752600" y="6096000"/>
            <a:ext cx="5668963" cy="627828"/>
          </a:xfrm>
        </p:spPr>
        <p:txBody>
          <a:bodyPr/>
          <a:lstStyle/>
          <a:p>
            <a:r>
              <a:rPr lang="en-GB" sz="1200" i="0" dirty="0"/>
              <a:t>Source: Adapted from National Programme Implementation Plan, RCH II, </a:t>
            </a:r>
            <a:r>
              <a:rPr lang="en-GB" sz="1200" i="0" dirty="0" smtClean="0"/>
              <a:t>2005.</a:t>
            </a:r>
            <a:endParaRPr lang="en-IN" sz="1200" i="0" dirty="0"/>
          </a:p>
          <a:p>
            <a:endParaRPr lang="en-US" dirty="0"/>
          </a:p>
        </p:txBody>
      </p:sp>
    </p:spTree>
    <p:extLst>
      <p:ext uri="{BB962C8B-B14F-4D97-AF65-F5344CB8AC3E}">
        <p14:creationId xmlns:p14="http://schemas.microsoft.com/office/powerpoint/2010/main" val="333651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smtClean="0"/>
              <a:t>Source: National </a:t>
            </a:r>
            <a:r>
              <a:rPr lang="en-GB" dirty="0"/>
              <a:t>Programme Implementation Plan, RCH II, 2005</a:t>
            </a:r>
            <a:endParaRPr lang="en-US" dirty="0"/>
          </a:p>
        </p:txBody>
      </p:sp>
      <p:sp>
        <p:nvSpPr>
          <p:cNvPr id="3" name="Text Placeholder 2"/>
          <p:cNvSpPr>
            <a:spLocks noGrp="1"/>
          </p:cNvSpPr>
          <p:nvPr>
            <p:ph type="body" sz="quarter" idx="18"/>
          </p:nvPr>
        </p:nvSpPr>
        <p:spPr/>
        <p:txBody>
          <a:bodyPr/>
          <a:lstStyle/>
          <a:p>
            <a:r>
              <a:rPr lang="en-GB" dirty="0" smtClean="0"/>
              <a:t>A process that facilitates </a:t>
            </a:r>
            <a:r>
              <a:rPr lang="en-GB" dirty="0"/>
              <a:t>different functionaries and community </a:t>
            </a:r>
            <a:r>
              <a:rPr lang="en-GB" dirty="0" smtClean="0"/>
              <a:t>to </a:t>
            </a:r>
            <a:r>
              <a:rPr lang="en-GB" dirty="0"/>
              <a:t>work together for efficient service delivery and </a:t>
            </a:r>
            <a:r>
              <a:rPr lang="en-GB" dirty="0" smtClean="0"/>
              <a:t>involves </a:t>
            </a:r>
            <a:r>
              <a:rPr lang="en-GB" dirty="0"/>
              <a:t>networking at highest levels and then percolating to different levels. </a:t>
            </a:r>
          </a:p>
          <a:p>
            <a:r>
              <a:rPr lang="en-GB" dirty="0"/>
              <a:t>There is a need to converge with critical sectors whose actions would lead to joint </a:t>
            </a:r>
            <a:r>
              <a:rPr lang="en-GB" dirty="0" smtClean="0"/>
              <a:t>outcomes.</a:t>
            </a:r>
            <a:endParaRPr lang="en-IN" dirty="0"/>
          </a:p>
          <a:p>
            <a:endParaRPr lang="en-US" dirty="0"/>
          </a:p>
        </p:txBody>
      </p:sp>
      <p:sp>
        <p:nvSpPr>
          <p:cNvPr id="4" name="Title 3"/>
          <p:cNvSpPr>
            <a:spLocks noGrp="1"/>
          </p:cNvSpPr>
          <p:nvPr>
            <p:ph type="title"/>
          </p:nvPr>
        </p:nvSpPr>
        <p:spPr/>
        <p:txBody>
          <a:bodyPr/>
          <a:lstStyle/>
          <a:p>
            <a:r>
              <a:rPr lang="en-GB" dirty="0"/>
              <a:t>Convergence </a:t>
            </a:r>
            <a:endParaRPr lang="en-US" dirty="0"/>
          </a:p>
        </p:txBody>
      </p:sp>
    </p:spTree>
    <p:extLst>
      <p:ext uri="{BB962C8B-B14F-4D97-AF65-F5344CB8AC3E}">
        <p14:creationId xmlns:p14="http://schemas.microsoft.com/office/powerpoint/2010/main" val="2314743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Saves time</a:t>
            </a:r>
            <a:endParaRPr lang="en-IN" dirty="0"/>
          </a:p>
          <a:p>
            <a:pPr lvl="0"/>
            <a:r>
              <a:rPr lang="en-GB" dirty="0"/>
              <a:t>Helps build rapport</a:t>
            </a:r>
            <a:endParaRPr lang="en-IN" dirty="0"/>
          </a:p>
          <a:p>
            <a:pPr lvl="0"/>
            <a:r>
              <a:rPr lang="en-GB" dirty="0"/>
              <a:t>Increases efficiency</a:t>
            </a:r>
            <a:endParaRPr lang="en-IN" dirty="0"/>
          </a:p>
          <a:p>
            <a:pPr lvl="0"/>
            <a:r>
              <a:rPr lang="en-GB" dirty="0"/>
              <a:t>Reduces workload</a:t>
            </a:r>
            <a:endParaRPr lang="en-IN" dirty="0"/>
          </a:p>
          <a:p>
            <a:pPr lvl="0"/>
            <a:r>
              <a:rPr lang="en-GB" dirty="0"/>
              <a:t>Facilitates sharing of ideas</a:t>
            </a:r>
            <a:endParaRPr lang="en-IN" dirty="0"/>
          </a:p>
          <a:p>
            <a:pPr lvl="0"/>
            <a:r>
              <a:rPr lang="en-GB" dirty="0"/>
              <a:t>Leads to improved health status of the community</a:t>
            </a:r>
            <a:endParaRPr lang="en-IN" dirty="0"/>
          </a:p>
          <a:p>
            <a:endParaRPr lang="en-US" dirty="0"/>
          </a:p>
        </p:txBody>
      </p:sp>
      <p:sp>
        <p:nvSpPr>
          <p:cNvPr id="4" name="Title 3"/>
          <p:cNvSpPr>
            <a:spLocks noGrp="1"/>
          </p:cNvSpPr>
          <p:nvPr>
            <p:ph type="title"/>
          </p:nvPr>
        </p:nvSpPr>
        <p:spPr/>
        <p:txBody>
          <a:bodyPr/>
          <a:lstStyle/>
          <a:p>
            <a:r>
              <a:rPr lang="en-GB" dirty="0" smtClean="0"/>
              <a:t>Benefits of Convergence </a:t>
            </a:r>
            <a:endParaRPr lang="en-US" dirty="0"/>
          </a:p>
        </p:txBody>
      </p:sp>
    </p:spTree>
    <p:extLst>
      <p:ext uri="{BB962C8B-B14F-4D97-AF65-F5344CB8AC3E}">
        <p14:creationId xmlns:p14="http://schemas.microsoft.com/office/powerpoint/2010/main" val="44252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Department of Women and Child Development </a:t>
            </a:r>
            <a:endParaRPr lang="en-IN" dirty="0"/>
          </a:p>
          <a:p>
            <a:pPr lvl="0"/>
            <a:r>
              <a:rPr lang="en-GB" dirty="0" err="1"/>
              <a:t>Panchayati</a:t>
            </a:r>
            <a:r>
              <a:rPr lang="en-GB" dirty="0"/>
              <a:t> Raj Institutions (PRIs)</a:t>
            </a:r>
            <a:endParaRPr lang="en-IN" dirty="0"/>
          </a:p>
          <a:p>
            <a:pPr lvl="0"/>
            <a:r>
              <a:rPr lang="en-GB" dirty="0"/>
              <a:t>Department of Human Resource Development</a:t>
            </a:r>
            <a:endParaRPr lang="en-IN" dirty="0"/>
          </a:p>
          <a:p>
            <a:pPr lvl="0"/>
            <a:r>
              <a:rPr lang="en-GB" dirty="0"/>
              <a:t>Department of Urban Development</a:t>
            </a:r>
            <a:endParaRPr lang="en-IN" dirty="0"/>
          </a:p>
          <a:p>
            <a:endParaRPr lang="en-US" dirty="0"/>
          </a:p>
        </p:txBody>
      </p:sp>
      <p:sp>
        <p:nvSpPr>
          <p:cNvPr id="4" name="Title 3"/>
          <p:cNvSpPr>
            <a:spLocks noGrp="1"/>
          </p:cNvSpPr>
          <p:nvPr>
            <p:ph type="title"/>
          </p:nvPr>
        </p:nvSpPr>
        <p:spPr/>
        <p:txBody>
          <a:bodyPr/>
          <a:lstStyle/>
          <a:p>
            <a:r>
              <a:rPr lang="en-GB" sz="3600" dirty="0" err="1" smtClean="0"/>
              <a:t>Intersectoral</a:t>
            </a:r>
            <a:r>
              <a:rPr lang="en-GB" sz="3600" dirty="0" smtClean="0"/>
              <a:t> Convergence Envisaged With:</a:t>
            </a:r>
            <a:endParaRPr lang="en-US" sz="3600" dirty="0"/>
          </a:p>
        </p:txBody>
      </p:sp>
    </p:spTree>
    <p:extLst>
      <p:ext uri="{BB962C8B-B14F-4D97-AF65-F5344CB8AC3E}">
        <p14:creationId xmlns:p14="http://schemas.microsoft.com/office/powerpoint/2010/main" val="2051844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r>
              <a:rPr lang="en-GB" dirty="0" smtClean="0"/>
              <a:t>NRHM. 2005. Mission Document. New Delhi: NRHM.</a:t>
            </a:r>
            <a:endParaRPr lang="en-US" dirty="0"/>
          </a:p>
        </p:txBody>
      </p:sp>
      <p:sp>
        <p:nvSpPr>
          <p:cNvPr id="7" name="Text Placeholder 6"/>
          <p:cNvSpPr>
            <a:spLocks noGrp="1"/>
          </p:cNvSpPr>
          <p:nvPr>
            <p:ph type="body" sz="quarter" idx="18"/>
          </p:nvPr>
        </p:nvSpPr>
        <p:spPr/>
        <p:txBody>
          <a:bodyPr/>
          <a:lstStyle/>
          <a:p>
            <a:r>
              <a:rPr lang="en-GB" dirty="0"/>
              <a:t>India </a:t>
            </a:r>
            <a:r>
              <a:rPr lang="en-GB" dirty="0" smtClean="0"/>
              <a:t>is a </a:t>
            </a:r>
            <a:r>
              <a:rPr lang="en-GB" dirty="0"/>
              <a:t>signatory to </a:t>
            </a:r>
            <a:r>
              <a:rPr lang="en-GB" dirty="0" smtClean="0"/>
              <a:t>the Alma </a:t>
            </a:r>
            <a:r>
              <a:rPr lang="en-GB" dirty="0"/>
              <a:t>Ata </a:t>
            </a:r>
            <a:r>
              <a:rPr lang="en-GB" dirty="0" smtClean="0"/>
              <a:t>Declaration and </a:t>
            </a:r>
            <a:r>
              <a:rPr lang="en-GB" dirty="0"/>
              <a:t>is committed to attaining Health for All through the primary healthcare </a:t>
            </a:r>
            <a:r>
              <a:rPr lang="en-GB" dirty="0" smtClean="0"/>
              <a:t>approach.</a:t>
            </a:r>
            <a:endParaRPr lang="en-GB" dirty="0"/>
          </a:p>
          <a:p>
            <a:r>
              <a:rPr lang="en-GB" dirty="0"/>
              <a:t>NRHM has emphasised </a:t>
            </a:r>
            <a:r>
              <a:rPr lang="en-GB" dirty="0" smtClean="0"/>
              <a:t>improvement </a:t>
            </a:r>
            <a:r>
              <a:rPr lang="en-GB" dirty="0"/>
              <a:t>in healthcare infrastructure in demographically backward states and </a:t>
            </a:r>
            <a:r>
              <a:rPr lang="en-GB" dirty="0" smtClean="0"/>
              <a:t>districts. </a:t>
            </a:r>
            <a:endParaRPr lang="en-GB" dirty="0"/>
          </a:p>
          <a:p>
            <a:r>
              <a:rPr lang="en-GB" dirty="0" smtClean="0"/>
              <a:t>District Hospital (DH) </a:t>
            </a:r>
            <a:r>
              <a:rPr lang="en-GB" dirty="0"/>
              <a:t>is the apex body, which provides specialised healthcare to the people of a district on subsidised </a:t>
            </a:r>
            <a:r>
              <a:rPr lang="en-GB" dirty="0" smtClean="0"/>
              <a:t>cost.</a:t>
            </a:r>
            <a:endParaRPr lang="en-GB" dirty="0"/>
          </a:p>
          <a:p>
            <a:pPr lvl="1"/>
            <a:r>
              <a:rPr lang="en-GB" dirty="0"/>
              <a:t>Every district is expected to have at least one DH but in some cases the Medical College Hospital or any other </a:t>
            </a:r>
            <a:r>
              <a:rPr lang="en-GB" dirty="0" smtClean="0"/>
              <a:t>sub-divisional </a:t>
            </a:r>
            <a:r>
              <a:rPr lang="en-GB" dirty="0"/>
              <a:t>hospital also serves as DH, where such an institution is not established. </a:t>
            </a:r>
            <a:endParaRPr lang="en-IN" dirty="0"/>
          </a:p>
        </p:txBody>
      </p:sp>
      <p:sp>
        <p:nvSpPr>
          <p:cNvPr id="4" name="Title 3"/>
          <p:cNvSpPr>
            <a:spLocks noGrp="1"/>
          </p:cNvSpPr>
          <p:nvPr>
            <p:ph type="title"/>
          </p:nvPr>
        </p:nvSpPr>
        <p:spPr/>
        <p:txBody>
          <a:bodyPr/>
          <a:lstStyle/>
          <a:p>
            <a:r>
              <a:rPr lang="en-GB" dirty="0"/>
              <a:t>Public Health System in India</a:t>
            </a:r>
            <a:endParaRPr lang="en-US" dirty="0"/>
          </a:p>
        </p:txBody>
      </p:sp>
    </p:spTree>
    <p:extLst>
      <p:ext uri="{BB962C8B-B14F-4D97-AF65-F5344CB8AC3E}">
        <p14:creationId xmlns:p14="http://schemas.microsoft.com/office/powerpoint/2010/main" val="3948926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Leadership and willingness</a:t>
            </a:r>
            <a:endParaRPr lang="en-IN" dirty="0"/>
          </a:p>
          <a:p>
            <a:pPr lvl="0"/>
            <a:r>
              <a:rPr lang="en-GB" dirty="0"/>
              <a:t>Policies </a:t>
            </a:r>
            <a:endParaRPr lang="en-IN" dirty="0"/>
          </a:p>
          <a:p>
            <a:pPr lvl="0"/>
            <a:r>
              <a:rPr lang="en-GB" dirty="0"/>
              <a:t>Sharing common visions and perspective</a:t>
            </a:r>
            <a:endParaRPr lang="en-IN" dirty="0"/>
          </a:p>
          <a:p>
            <a:pPr lvl="0"/>
            <a:r>
              <a:rPr lang="en-GB" dirty="0"/>
              <a:t>Defining roles and responsibilities </a:t>
            </a:r>
            <a:endParaRPr lang="en-IN" dirty="0"/>
          </a:p>
          <a:p>
            <a:pPr lvl="0"/>
            <a:r>
              <a:rPr lang="en-GB" dirty="0"/>
              <a:t>Identifying strategies and activities</a:t>
            </a:r>
            <a:endParaRPr lang="en-IN" dirty="0"/>
          </a:p>
          <a:p>
            <a:pPr lvl="0"/>
            <a:r>
              <a:rPr lang="en-GB" dirty="0"/>
              <a:t>Joint monitoring </a:t>
            </a:r>
            <a:endParaRPr lang="en-IN" dirty="0"/>
          </a:p>
          <a:p>
            <a:pPr lvl="0"/>
            <a:r>
              <a:rPr lang="en-GB" dirty="0"/>
              <a:t>Taking remedial measures in case of coordination-related issues </a:t>
            </a:r>
            <a:endParaRPr lang="en-IN" dirty="0"/>
          </a:p>
          <a:p>
            <a:endParaRPr lang="en-US" dirty="0"/>
          </a:p>
        </p:txBody>
      </p:sp>
      <p:sp>
        <p:nvSpPr>
          <p:cNvPr id="4" name="Title 3"/>
          <p:cNvSpPr>
            <a:spLocks noGrp="1"/>
          </p:cNvSpPr>
          <p:nvPr>
            <p:ph type="title"/>
          </p:nvPr>
        </p:nvSpPr>
        <p:spPr/>
        <p:txBody>
          <a:bodyPr/>
          <a:lstStyle/>
          <a:p>
            <a:r>
              <a:rPr lang="en-GB" sz="3400" dirty="0"/>
              <a:t>What is needed for convergence?</a:t>
            </a:r>
            <a:endParaRPr lang="en-US" sz="3400" dirty="0"/>
          </a:p>
        </p:txBody>
      </p:sp>
    </p:spTree>
    <p:extLst>
      <p:ext uri="{BB962C8B-B14F-4D97-AF65-F5344CB8AC3E}">
        <p14:creationId xmlns:p14="http://schemas.microsoft.com/office/powerpoint/2010/main" val="4012204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Health Department and Department of Women and Child </a:t>
            </a:r>
            <a:r>
              <a:rPr lang="en-GB" dirty="0" smtClean="0"/>
              <a:t>Development</a:t>
            </a:r>
          </a:p>
          <a:p>
            <a:pPr lvl="1"/>
            <a:r>
              <a:rPr lang="en-GB" sz="1600" dirty="0" smtClean="0"/>
              <a:t>Link </a:t>
            </a:r>
            <a:r>
              <a:rPr lang="en-GB" sz="1600" dirty="0"/>
              <a:t>MCH problems with FP</a:t>
            </a:r>
            <a:endParaRPr lang="en-IN" sz="1600" dirty="0"/>
          </a:p>
          <a:p>
            <a:r>
              <a:rPr lang="en-GB" dirty="0"/>
              <a:t> Synergy between ANMs, ASHAs, and AWWs</a:t>
            </a:r>
            <a:endParaRPr lang="en-IN" dirty="0"/>
          </a:p>
          <a:p>
            <a:pPr lvl="1"/>
            <a:r>
              <a:rPr lang="en-GB" sz="1600" dirty="0"/>
              <a:t>FP Counselling: ANMs, </a:t>
            </a:r>
            <a:r>
              <a:rPr lang="en-GB" sz="1600" dirty="0" smtClean="0"/>
              <a:t>ASHAs, </a:t>
            </a:r>
            <a:r>
              <a:rPr lang="en-GB" sz="1600" dirty="0"/>
              <a:t>and </a:t>
            </a:r>
            <a:r>
              <a:rPr lang="en-GB" sz="1600" dirty="0" smtClean="0"/>
              <a:t>AWWs </a:t>
            </a:r>
            <a:r>
              <a:rPr lang="en-GB" sz="1600" dirty="0"/>
              <a:t>can counsel women and men on contraceptive options based on the </a:t>
            </a:r>
            <a:r>
              <a:rPr lang="en-GB" sz="1600" dirty="0" smtClean="0"/>
              <a:t>client’s </a:t>
            </a:r>
            <a:r>
              <a:rPr lang="en-GB" sz="1600" dirty="0"/>
              <a:t>life stage and desired family </a:t>
            </a:r>
            <a:r>
              <a:rPr lang="en-GB" sz="1600" dirty="0" smtClean="0"/>
              <a:t>size</a:t>
            </a:r>
            <a:endParaRPr lang="en-IN" sz="1600" dirty="0"/>
          </a:p>
          <a:p>
            <a:pPr lvl="1"/>
            <a:r>
              <a:rPr lang="en-GB" sz="1600" dirty="0"/>
              <a:t>Convergence on VHNDs: ANMs and ASHAs can bring all pregnant women to </a:t>
            </a:r>
            <a:r>
              <a:rPr lang="en-GB" sz="1600" dirty="0" err="1"/>
              <a:t>Anganwadi</a:t>
            </a:r>
            <a:r>
              <a:rPr lang="en-GB" sz="1600" dirty="0"/>
              <a:t> </a:t>
            </a:r>
            <a:r>
              <a:rPr lang="en-GB" sz="1600" dirty="0" smtClean="0"/>
              <a:t>Centre </a:t>
            </a:r>
            <a:r>
              <a:rPr lang="en-GB" sz="1600" dirty="0"/>
              <a:t>(AWC) and counsel </a:t>
            </a:r>
            <a:r>
              <a:rPr lang="en-GB" sz="1600" dirty="0" smtClean="0"/>
              <a:t>them on </a:t>
            </a:r>
            <a:r>
              <a:rPr lang="en-GB" sz="1600" dirty="0"/>
              <a:t>postpartum contraception and </a:t>
            </a:r>
            <a:r>
              <a:rPr lang="en-GB" sz="1600" dirty="0" err="1"/>
              <a:t>lactational</a:t>
            </a:r>
            <a:r>
              <a:rPr lang="en-GB" sz="1600" dirty="0"/>
              <a:t> amenorrhea method (LAM</a:t>
            </a:r>
            <a:r>
              <a:rPr lang="en-GB" sz="1600" dirty="0" smtClean="0"/>
              <a:t>); </a:t>
            </a:r>
            <a:r>
              <a:rPr lang="en-GB" sz="1600" dirty="0"/>
              <a:t>ASHAs and PRIs can facilitate couples to adopt FP </a:t>
            </a:r>
            <a:r>
              <a:rPr lang="en-GB" sz="1600" dirty="0" smtClean="0"/>
              <a:t>methods</a:t>
            </a:r>
            <a:endParaRPr lang="en-IN" sz="1600" dirty="0"/>
          </a:p>
          <a:p>
            <a:pPr lvl="1"/>
            <a:r>
              <a:rPr lang="en-GB" sz="1600" dirty="0"/>
              <a:t>Declining sex ratios</a:t>
            </a:r>
            <a:r>
              <a:rPr lang="en-GB" sz="1600" dirty="0" smtClean="0"/>
              <a:t>: Counsel </a:t>
            </a:r>
            <a:r>
              <a:rPr lang="en-GB" sz="1600" dirty="0"/>
              <a:t>women who have two or more </a:t>
            </a:r>
            <a:r>
              <a:rPr lang="en-GB" sz="1600" dirty="0" smtClean="0"/>
              <a:t>girls;</a:t>
            </a:r>
            <a:r>
              <a:rPr lang="en-IN" sz="1600" dirty="0" smtClean="0"/>
              <a:t> </a:t>
            </a:r>
            <a:r>
              <a:rPr lang="en-GB" sz="1600" dirty="0"/>
              <a:t>AWWs/ASHAs/local women persuade women to have institutional </a:t>
            </a:r>
            <a:r>
              <a:rPr lang="en-GB" sz="1600" dirty="0" smtClean="0"/>
              <a:t>deliveries </a:t>
            </a:r>
            <a:r>
              <a:rPr lang="en-GB" sz="1600" dirty="0"/>
              <a:t>to reduce female </a:t>
            </a:r>
            <a:r>
              <a:rPr lang="en-GB" sz="1600" dirty="0" smtClean="0"/>
              <a:t>infanticide</a:t>
            </a:r>
            <a:endParaRPr lang="en-IN" sz="1600" dirty="0"/>
          </a:p>
          <a:p>
            <a:endParaRPr lang="en-US" dirty="0"/>
          </a:p>
        </p:txBody>
      </p:sp>
      <p:sp>
        <p:nvSpPr>
          <p:cNvPr id="4" name="Title 3"/>
          <p:cNvSpPr>
            <a:spLocks noGrp="1"/>
          </p:cNvSpPr>
          <p:nvPr>
            <p:ph type="title"/>
          </p:nvPr>
        </p:nvSpPr>
        <p:spPr/>
        <p:txBody>
          <a:bodyPr/>
          <a:lstStyle/>
          <a:p>
            <a:r>
              <a:rPr lang="en-GB" dirty="0"/>
              <a:t>Common I</a:t>
            </a:r>
            <a:r>
              <a:rPr lang="en-GB" dirty="0" smtClean="0"/>
              <a:t>ssues</a:t>
            </a:r>
            <a:endParaRPr lang="en-US" dirty="0"/>
          </a:p>
        </p:txBody>
      </p:sp>
    </p:spTree>
    <p:extLst>
      <p:ext uri="{BB962C8B-B14F-4D97-AF65-F5344CB8AC3E}">
        <p14:creationId xmlns:p14="http://schemas.microsoft.com/office/powerpoint/2010/main" val="222463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Monitoring and supervision of services related to FP (and functionaries</a:t>
            </a:r>
            <a:r>
              <a:rPr lang="en-GB" dirty="0" smtClean="0"/>
              <a:t>)</a:t>
            </a:r>
            <a:endParaRPr lang="en-IN" dirty="0"/>
          </a:p>
          <a:p>
            <a:pPr lvl="0"/>
            <a:r>
              <a:rPr lang="en-GB" dirty="0"/>
              <a:t>Sensitisation and orientation on women and reproductive health issues, child health issues, FP, gender, etc.</a:t>
            </a:r>
            <a:endParaRPr lang="en-IN" dirty="0"/>
          </a:p>
          <a:p>
            <a:pPr lvl="0"/>
            <a:r>
              <a:rPr lang="en-GB" dirty="0"/>
              <a:t>Responsible for selection of </a:t>
            </a:r>
            <a:r>
              <a:rPr lang="en-GB" dirty="0" smtClean="0"/>
              <a:t>ASHAs</a:t>
            </a:r>
            <a:endParaRPr lang="en-IN" dirty="0"/>
          </a:p>
          <a:p>
            <a:pPr lvl="0"/>
            <a:r>
              <a:rPr lang="en-GB" dirty="0"/>
              <a:t>Guiding the </a:t>
            </a:r>
            <a:r>
              <a:rPr lang="en-GB" dirty="0" smtClean="0"/>
              <a:t>VHSCs</a:t>
            </a:r>
            <a:endParaRPr lang="en-IN" dirty="0"/>
          </a:p>
          <a:p>
            <a:endParaRPr lang="en-US" dirty="0"/>
          </a:p>
        </p:txBody>
      </p:sp>
      <p:sp>
        <p:nvSpPr>
          <p:cNvPr id="4" name="Title 3"/>
          <p:cNvSpPr>
            <a:spLocks noGrp="1"/>
          </p:cNvSpPr>
          <p:nvPr>
            <p:ph type="title"/>
          </p:nvPr>
        </p:nvSpPr>
        <p:spPr/>
        <p:txBody>
          <a:bodyPr/>
          <a:lstStyle/>
          <a:p>
            <a:r>
              <a:rPr lang="en-GB" dirty="0" smtClean="0"/>
              <a:t>How can PRI be engaged?</a:t>
            </a:r>
            <a:endParaRPr lang="en-US" dirty="0"/>
          </a:p>
        </p:txBody>
      </p:sp>
    </p:spTree>
    <p:extLst>
      <p:ext uri="{BB962C8B-B14F-4D97-AF65-F5344CB8AC3E}">
        <p14:creationId xmlns:p14="http://schemas.microsoft.com/office/powerpoint/2010/main" val="13391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Inclusion of life skills education materials for formal and </a:t>
            </a:r>
            <a:r>
              <a:rPr lang="en-GB" dirty="0" err="1"/>
              <a:t>nonformal</a:t>
            </a:r>
            <a:r>
              <a:rPr lang="en-GB" dirty="0"/>
              <a:t> </a:t>
            </a:r>
            <a:r>
              <a:rPr lang="en-GB" dirty="0" smtClean="0"/>
              <a:t>education</a:t>
            </a:r>
            <a:endParaRPr lang="en-IN" dirty="0"/>
          </a:p>
          <a:p>
            <a:pPr lvl="0"/>
            <a:r>
              <a:rPr lang="en-GB" dirty="0"/>
              <a:t>Involvement of various agencies and all </a:t>
            </a:r>
            <a:r>
              <a:rPr lang="en-GB" i="1" dirty="0" err="1"/>
              <a:t>zilla</a:t>
            </a:r>
            <a:r>
              <a:rPr lang="en-GB" i="1" dirty="0"/>
              <a:t> </a:t>
            </a:r>
            <a:r>
              <a:rPr lang="en-GB" i="1" dirty="0" err="1"/>
              <a:t>saksharata</a:t>
            </a:r>
            <a:r>
              <a:rPr lang="en-GB" i="1" dirty="0"/>
              <a:t> </a:t>
            </a:r>
            <a:r>
              <a:rPr lang="en-GB" i="1" dirty="0" err="1"/>
              <a:t>samitis</a:t>
            </a:r>
            <a:r>
              <a:rPr lang="en-GB" dirty="0"/>
              <a:t> in IEC activities, especially on delaying age at marriage and first </a:t>
            </a:r>
            <a:r>
              <a:rPr lang="en-GB" dirty="0" smtClean="0"/>
              <a:t>child</a:t>
            </a:r>
            <a:endParaRPr lang="en-IN" dirty="0"/>
          </a:p>
          <a:p>
            <a:pPr lvl="0"/>
            <a:r>
              <a:rPr lang="en-GB" dirty="0"/>
              <a:t>Involving school teachers, health workers, and adolescents in awareness </a:t>
            </a:r>
            <a:r>
              <a:rPr lang="en-GB" dirty="0" smtClean="0"/>
              <a:t>programmes</a:t>
            </a:r>
            <a:endParaRPr lang="en-IN" dirty="0"/>
          </a:p>
          <a:p>
            <a:endParaRPr lang="en-US" dirty="0"/>
          </a:p>
        </p:txBody>
      </p:sp>
      <p:sp>
        <p:nvSpPr>
          <p:cNvPr id="4" name="Title 3"/>
          <p:cNvSpPr>
            <a:spLocks noGrp="1"/>
          </p:cNvSpPr>
          <p:nvPr>
            <p:ph type="title"/>
          </p:nvPr>
        </p:nvSpPr>
        <p:spPr/>
        <p:txBody>
          <a:bodyPr/>
          <a:lstStyle/>
          <a:p>
            <a:r>
              <a:rPr lang="en-GB" dirty="0"/>
              <a:t>Convergence with Education Department</a:t>
            </a:r>
            <a:endParaRPr lang="en-US" dirty="0"/>
          </a:p>
        </p:txBody>
      </p:sp>
    </p:spTree>
    <p:extLst>
      <p:ext uri="{BB962C8B-B14F-4D97-AF65-F5344CB8AC3E}">
        <p14:creationId xmlns:p14="http://schemas.microsoft.com/office/powerpoint/2010/main" val="2736701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a:t>
            </a:r>
            <a:r>
              <a:rPr lang="en-GB" dirty="0" smtClean="0"/>
              <a:t>2: </a:t>
            </a:r>
          </a:p>
          <a:p>
            <a:r>
              <a:rPr lang="en-GB" dirty="0" smtClean="0"/>
              <a:t>Health </a:t>
            </a:r>
            <a:r>
              <a:rPr lang="en-GB" dirty="0"/>
              <a:t>Workforce</a:t>
            </a:r>
            <a:endParaRPr lang="en-US" dirty="0"/>
          </a:p>
        </p:txBody>
      </p:sp>
      <p:sp>
        <p:nvSpPr>
          <p:cNvPr id="6" name="Text Placeholder 5"/>
          <p:cNvSpPr>
            <a:spLocks noGrp="1"/>
          </p:cNvSpPr>
          <p:nvPr>
            <p:ph type="body" sz="quarter" idx="11"/>
          </p:nvPr>
        </p:nvSpPr>
        <p:spPr>
          <a:xfrm>
            <a:off x="1752600" y="5638800"/>
            <a:ext cx="5668963" cy="1008828"/>
          </a:xfrm>
        </p:spPr>
        <p:txBody>
          <a:bodyPr/>
          <a:lstStyle/>
          <a:p>
            <a:r>
              <a:rPr lang="en-GB" sz="1200" i="0" dirty="0" smtClean="0"/>
              <a:t>Source</a:t>
            </a:r>
            <a:r>
              <a:rPr lang="en-GB" sz="1200" i="0" dirty="0"/>
              <a:t>:  Adapted from World Health Organization. 2007. </a:t>
            </a:r>
            <a:r>
              <a:rPr lang="en-GB" sz="1200" dirty="0"/>
              <a:t>Everybody’s Business: Strengthening Health Systems to Improve Health Outcomes: WHO’s Framework for Action. </a:t>
            </a:r>
            <a:r>
              <a:rPr lang="en-GB" sz="1200" i="0" dirty="0"/>
              <a:t>Geneva: </a:t>
            </a:r>
            <a:r>
              <a:rPr lang="en-GB" sz="1200" i="0" dirty="0" smtClean="0"/>
              <a:t>WHO.</a:t>
            </a:r>
            <a:endParaRPr lang="en-IN" sz="1200" i="0" dirty="0"/>
          </a:p>
          <a:p>
            <a:endParaRPr lang="en-US" dirty="0"/>
          </a:p>
        </p:txBody>
      </p:sp>
    </p:spTree>
    <p:extLst>
      <p:ext uri="{BB962C8B-B14F-4D97-AF65-F5344CB8AC3E}">
        <p14:creationId xmlns:p14="http://schemas.microsoft.com/office/powerpoint/2010/main" val="2670959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r>
              <a:rPr lang="en-GB" dirty="0"/>
              <a:t>Health workforce includes a host of human capital at the state, district, sub-district and community levels. </a:t>
            </a:r>
          </a:p>
          <a:p>
            <a:r>
              <a:rPr lang="en-GB" dirty="0"/>
              <a:t>Some of these are health promoters, some technical experts, and some managers. </a:t>
            </a:r>
            <a:endParaRPr lang="en-IN" dirty="0"/>
          </a:p>
          <a:p>
            <a:endParaRPr lang="en-US" dirty="0"/>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08705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endParaRPr lang="en-US"/>
          </a:p>
        </p:txBody>
      </p:sp>
      <p:sp>
        <p:nvSpPr>
          <p:cNvPr id="9" name="Text Placeholder 8"/>
          <p:cNvSpPr>
            <a:spLocks noGrp="1"/>
          </p:cNvSpPr>
          <p:nvPr>
            <p:ph type="body" sz="quarter" idx="18"/>
          </p:nvPr>
        </p:nvSpPr>
        <p:spPr/>
        <p:txBody>
          <a:bodyPr/>
          <a:lstStyle/>
          <a:p>
            <a:r>
              <a:rPr lang="en-GB" dirty="0"/>
              <a:t>It is the responsibility of the state and districts </a:t>
            </a:r>
          </a:p>
          <a:p>
            <a:pPr lvl="1"/>
            <a:r>
              <a:rPr lang="en-GB" dirty="0" smtClean="0"/>
              <a:t>To </a:t>
            </a:r>
            <a:r>
              <a:rPr lang="en-GB" dirty="0"/>
              <a:t>have all the designated staff in place </a:t>
            </a:r>
          </a:p>
          <a:p>
            <a:pPr lvl="1"/>
            <a:r>
              <a:rPr lang="en-GB" dirty="0" smtClean="0"/>
              <a:t>To ensure </a:t>
            </a:r>
            <a:r>
              <a:rPr lang="en-GB" dirty="0"/>
              <a:t>that </a:t>
            </a:r>
            <a:r>
              <a:rPr lang="en-GB" dirty="0" smtClean="0"/>
              <a:t>staff have the skills to </a:t>
            </a:r>
            <a:r>
              <a:rPr lang="en-GB" dirty="0"/>
              <a:t>do their jobs well</a:t>
            </a:r>
          </a:p>
          <a:p>
            <a:pPr lvl="1"/>
            <a:r>
              <a:rPr lang="en-GB" dirty="0" smtClean="0"/>
              <a:t>To provide </a:t>
            </a:r>
            <a:r>
              <a:rPr lang="en-GB" dirty="0"/>
              <a:t>regular trainings and mentoring to upgrade </a:t>
            </a:r>
            <a:r>
              <a:rPr lang="en-GB" dirty="0" smtClean="0"/>
              <a:t>staff’s </a:t>
            </a:r>
            <a:r>
              <a:rPr lang="en-GB" dirty="0"/>
              <a:t>skills and knowledge for them to perform to their </a:t>
            </a:r>
            <a:r>
              <a:rPr lang="en-GB" dirty="0" smtClean="0"/>
              <a:t>fullest potential</a:t>
            </a:r>
            <a:endParaRPr lang="en-GB" dirty="0"/>
          </a:p>
          <a:p>
            <a:pPr lvl="1"/>
            <a:r>
              <a:rPr lang="en-GB" dirty="0" smtClean="0"/>
              <a:t>To provide </a:t>
            </a:r>
            <a:r>
              <a:rPr lang="en-GB" dirty="0"/>
              <a:t>a conducive work environment</a:t>
            </a:r>
          </a:p>
          <a:p>
            <a:pPr lvl="1"/>
            <a:r>
              <a:rPr lang="en-GB" dirty="0" smtClean="0"/>
              <a:t>To ensure that staff’s financial </a:t>
            </a:r>
            <a:r>
              <a:rPr lang="en-GB" dirty="0"/>
              <a:t>needs and compensation are taken care of</a:t>
            </a:r>
            <a:endParaRPr lang="en-IN" dirty="0"/>
          </a:p>
          <a:p>
            <a:endParaRPr lang="en-US" dirty="0"/>
          </a:p>
        </p:txBody>
      </p:sp>
      <p:sp>
        <p:nvSpPr>
          <p:cNvPr id="7" name="Title 6"/>
          <p:cNvSpPr>
            <a:spLocks noGrp="1"/>
          </p:cNvSpPr>
          <p:nvPr>
            <p:ph type="title"/>
          </p:nvPr>
        </p:nvSpPr>
        <p:spPr/>
        <p:txBody>
          <a:bodyPr/>
          <a:lstStyle/>
          <a:p>
            <a:r>
              <a:rPr lang="en-GB" sz="3600" dirty="0" smtClean="0"/>
              <a:t>Responsibility of the State and Districts </a:t>
            </a:r>
            <a:endParaRPr lang="en-US" sz="3600" dirty="0"/>
          </a:p>
        </p:txBody>
      </p:sp>
    </p:spTree>
    <p:extLst>
      <p:ext uri="{BB962C8B-B14F-4D97-AF65-F5344CB8AC3E}">
        <p14:creationId xmlns:p14="http://schemas.microsoft.com/office/powerpoint/2010/main" val="1352569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Various staff members that the district programme managers and block programme managers need to focus on during their mentoring visits are:</a:t>
            </a:r>
            <a:endParaRPr lang="en-IN" dirty="0"/>
          </a:p>
          <a:p>
            <a:pPr lvl="1"/>
            <a:r>
              <a:rPr lang="en-GB" dirty="0" err="1" smtClean="0"/>
              <a:t>Sahiyas</a:t>
            </a:r>
            <a:r>
              <a:rPr lang="en-GB" dirty="0" smtClean="0"/>
              <a:t>, </a:t>
            </a:r>
            <a:r>
              <a:rPr lang="en-GB" dirty="0"/>
              <a:t>who counsel and provide condoms and pills, and refer clients for clinical </a:t>
            </a:r>
            <a:r>
              <a:rPr lang="en-GB" dirty="0" smtClean="0"/>
              <a:t>services</a:t>
            </a:r>
            <a:endParaRPr lang="en-IN" dirty="0"/>
          </a:p>
          <a:p>
            <a:pPr lvl="1"/>
            <a:r>
              <a:rPr lang="en-GB" dirty="0" smtClean="0"/>
              <a:t>ANMs </a:t>
            </a:r>
            <a:r>
              <a:rPr lang="en-GB" dirty="0"/>
              <a:t>and LHVs who counsel and provide IUCD </a:t>
            </a:r>
            <a:r>
              <a:rPr lang="en-GB" dirty="0" smtClean="0"/>
              <a:t>services</a:t>
            </a:r>
            <a:endParaRPr lang="en-IN" dirty="0"/>
          </a:p>
          <a:p>
            <a:pPr lvl="1"/>
            <a:r>
              <a:rPr lang="en-GB" dirty="0"/>
              <a:t>Nurses and doctors </a:t>
            </a:r>
            <a:r>
              <a:rPr lang="en-GB" dirty="0" smtClean="0"/>
              <a:t>who have </a:t>
            </a:r>
            <a:r>
              <a:rPr lang="en-GB" dirty="0"/>
              <a:t>been trained in and provide IUCD, PPIUCD, </a:t>
            </a:r>
            <a:r>
              <a:rPr lang="en-GB" dirty="0" err="1"/>
              <a:t>tubectomy</a:t>
            </a:r>
            <a:r>
              <a:rPr lang="en-GB" dirty="0"/>
              <a:t>, non-scalpel vasectomy </a:t>
            </a:r>
            <a:r>
              <a:rPr lang="en-GB" dirty="0" smtClean="0"/>
              <a:t>(NSV), </a:t>
            </a:r>
            <a:r>
              <a:rPr lang="en-GB" dirty="0"/>
              <a:t>and </a:t>
            </a:r>
            <a:r>
              <a:rPr lang="en-GB" dirty="0" err="1" smtClean="0"/>
              <a:t>Minilap</a:t>
            </a:r>
            <a:r>
              <a:rPr lang="en-GB" dirty="0" smtClean="0"/>
              <a:t> </a:t>
            </a:r>
            <a:r>
              <a:rPr lang="en-GB" dirty="0"/>
              <a:t>services in a client-friendly </a:t>
            </a:r>
            <a:r>
              <a:rPr lang="en-GB" dirty="0" smtClean="0"/>
              <a:t>manner</a:t>
            </a:r>
            <a:endParaRPr lang="en-IN" dirty="0"/>
          </a:p>
          <a:p>
            <a:pPr lvl="1"/>
            <a:r>
              <a:rPr lang="en-GB" dirty="0"/>
              <a:t>FP counsellors at selected </a:t>
            </a:r>
            <a:r>
              <a:rPr lang="en-GB" dirty="0" smtClean="0"/>
              <a:t>facilities</a:t>
            </a:r>
            <a:endParaRPr lang="en-IN" dirty="0"/>
          </a:p>
          <a:p>
            <a:endParaRPr lang="en-US" dirty="0"/>
          </a:p>
        </p:txBody>
      </p:sp>
      <p:sp>
        <p:nvSpPr>
          <p:cNvPr id="4" name="Title 3"/>
          <p:cNvSpPr>
            <a:spLocks noGrp="1"/>
          </p:cNvSpPr>
          <p:nvPr>
            <p:ph type="title"/>
          </p:nvPr>
        </p:nvSpPr>
        <p:spPr/>
        <p:txBody>
          <a:bodyPr/>
          <a:lstStyle/>
          <a:p>
            <a:r>
              <a:rPr lang="en-US" dirty="0"/>
              <a:t>Mentoring </a:t>
            </a:r>
            <a:r>
              <a:rPr lang="en-US" dirty="0" smtClean="0"/>
              <a:t>Visits</a:t>
            </a:r>
            <a:endParaRPr lang="en-US" dirty="0"/>
          </a:p>
        </p:txBody>
      </p:sp>
    </p:spTree>
    <p:extLst>
      <p:ext uri="{BB962C8B-B14F-4D97-AF65-F5344CB8AC3E}">
        <p14:creationId xmlns:p14="http://schemas.microsoft.com/office/powerpoint/2010/main" val="82417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TOT for IUCD 380A and 375 and  training of medical officers, staff </a:t>
            </a:r>
            <a:r>
              <a:rPr lang="en-GB" dirty="0" smtClean="0"/>
              <a:t>nurses, ANMs,  </a:t>
            </a:r>
            <a:r>
              <a:rPr lang="en-GB" dirty="0"/>
              <a:t>and </a:t>
            </a:r>
            <a:r>
              <a:rPr lang="en-GB" dirty="0" smtClean="0"/>
              <a:t>LHVs</a:t>
            </a:r>
            <a:endParaRPr lang="en-IN" dirty="0"/>
          </a:p>
          <a:p>
            <a:pPr lvl="0"/>
            <a:r>
              <a:rPr lang="en-GB" dirty="0"/>
              <a:t>TOT for PPIUCD insertion and training of medical officers and staff </a:t>
            </a:r>
            <a:r>
              <a:rPr lang="en-GB" dirty="0" smtClean="0"/>
              <a:t>nurses</a:t>
            </a:r>
            <a:endParaRPr lang="en-IN" dirty="0"/>
          </a:p>
          <a:p>
            <a:pPr lvl="0"/>
            <a:r>
              <a:rPr lang="en-GB" dirty="0"/>
              <a:t>TOT on laparoscopic sterilisation and training for service providers (</a:t>
            </a:r>
            <a:r>
              <a:rPr lang="en-GB" dirty="0" smtClean="0"/>
              <a:t>gynaecologists/surgeons)</a:t>
            </a:r>
            <a:endParaRPr lang="en-IN" dirty="0"/>
          </a:p>
          <a:p>
            <a:pPr lvl="0"/>
            <a:r>
              <a:rPr lang="en-GB" dirty="0"/>
              <a:t>TOT on </a:t>
            </a:r>
            <a:r>
              <a:rPr lang="en-GB" dirty="0" err="1"/>
              <a:t>Minilap</a:t>
            </a:r>
            <a:r>
              <a:rPr lang="en-GB" dirty="0"/>
              <a:t> and training for medical officers/MBBS </a:t>
            </a:r>
            <a:r>
              <a:rPr lang="en-GB" dirty="0" smtClean="0"/>
              <a:t>students</a:t>
            </a:r>
            <a:endParaRPr lang="en-IN" dirty="0"/>
          </a:p>
          <a:p>
            <a:pPr lvl="0"/>
            <a:r>
              <a:rPr lang="en-GB" dirty="0"/>
              <a:t>TOT on NSV and training for medical </a:t>
            </a:r>
            <a:r>
              <a:rPr lang="en-GB" dirty="0" smtClean="0"/>
              <a:t>officers</a:t>
            </a:r>
            <a:endParaRPr lang="en-IN" dirty="0"/>
          </a:p>
          <a:p>
            <a:pPr marL="0" indent="0">
              <a:buNone/>
            </a:pPr>
            <a:endParaRPr lang="en-US" dirty="0"/>
          </a:p>
        </p:txBody>
      </p:sp>
      <p:sp>
        <p:nvSpPr>
          <p:cNvPr id="4" name="Title 3"/>
          <p:cNvSpPr>
            <a:spLocks noGrp="1"/>
          </p:cNvSpPr>
          <p:nvPr>
            <p:ph type="title"/>
          </p:nvPr>
        </p:nvSpPr>
        <p:spPr/>
        <p:txBody>
          <a:bodyPr/>
          <a:lstStyle/>
          <a:p>
            <a:r>
              <a:rPr lang="en-GB" dirty="0"/>
              <a:t>Training </a:t>
            </a:r>
            <a:r>
              <a:rPr lang="en-GB" dirty="0" smtClean="0"/>
              <a:t>Programmes </a:t>
            </a:r>
            <a:endParaRPr lang="en-US" dirty="0"/>
          </a:p>
        </p:txBody>
      </p:sp>
    </p:spTree>
    <p:extLst>
      <p:ext uri="{BB962C8B-B14F-4D97-AF65-F5344CB8AC3E}">
        <p14:creationId xmlns:p14="http://schemas.microsoft.com/office/powerpoint/2010/main" val="2283174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sz="1800" dirty="0"/>
              <a:t>Contraceptive update trainings for health providers in the </a:t>
            </a:r>
            <a:r>
              <a:rPr lang="en-GB" sz="1800" dirty="0" smtClean="0"/>
              <a:t>districts</a:t>
            </a:r>
            <a:endParaRPr lang="en-IN" sz="1800" dirty="0"/>
          </a:p>
          <a:p>
            <a:pPr lvl="0"/>
            <a:r>
              <a:rPr lang="en-GB" sz="1800" dirty="0"/>
              <a:t>IPC and community mobilisation training for FP for ASHAs, ANMs, block trainers teams (BTTs</a:t>
            </a:r>
            <a:r>
              <a:rPr lang="en-GB" sz="1800" dirty="0" smtClean="0"/>
              <a:t>)</a:t>
            </a:r>
            <a:endParaRPr lang="en-IN" sz="1800" dirty="0"/>
          </a:p>
          <a:p>
            <a:pPr lvl="0"/>
            <a:r>
              <a:rPr lang="en-GB" sz="1800" dirty="0"/>
              <a:t>Training in QA to state-, district- and block-level </a:t>
            </a:r>
            <a:r>
              <a:rPr lang="en-GB" sz="1800" dirty="0" smtClean="0"/>
              <a:t>QACs</a:t>
            </a:r>
            <a:endParaRPr lang="en-IN" sz="1800" dirty="0"/>
          </a:p>
          <a:p>
            <a:pPr lvl="0"/>
            <a:r>
              <a:rPr lang="en-GB" sz="1800" dirty="0"/>
              <a:t>Orientation of district programme managers, block programme managers, and district programme committees in contraceptive update, programme </a:t>
            </a:r>
            <a:r>
              <a:rPr lang="en-GB" sz="1800" dirty="0" smtClean="0"/>
              <a:t>management, </a:t>
            </a:r>
            <a:r>
              <a:rPr lang="en-GB" sz="1800" dirty="0"/>
              <a:t>and supportive </a:t>
            </a:r>
            <a:r>
              <a:rPr lang="en-GB" sz="1800" dirty="0" smtClean="0"/>
              <a:t>supervision</a:t>
            </a:r>
            <a:endParaRPr lang="en-IN" sz="1800" dirty="0"/>
          </a:p>
          <a:p>
            <a:pPr lvl="0"/>
            <a:r>
              <a:rPr lang="en-GB" sz="1800" dirty="0"/>
              <a:t>Orientation of RKSs, VHSCs, </a:t>
            </a:r>
            <a:r>
              <a:rPr lang="en-GB" sz="1800" dirty="0" smtClean="0"/>
              <a:t>and VHCs on the </a:t>
            </a:r>
            <a:r>
              <a:rPr lang="en-GB" sz="1800" dirty="0"/>
              <a:t>importance of FP, motivating men in adopting </a:t>
            </a:r>
            <a:r>
              <a:rPr lang="en-GB" sz="1800" dirty="0" smtClean="0"/>
              <a:t>methods, </a:t>
            </a:r>
            <a:r>
              <a:rPr lang="en-GB" sz="1800" dirty="0"/>
              <a:t>and using untied funds for FP </a:t>
            </a:r>
            <a:r>
              <a:rPr lang="en-GB" sz="1800" dirty="0" smtClean="0"/>
              <a:t>promotion</a:t>
            </a:r>
            <a:endParaRPr lang="en-IN" sz="1800" dirty="0"/>
          </a:p>
          <a:p>
            <a:endParaRPr lang="en-US" dirty="0"/>
          </a:p>
        </p:txBody>
      </p:sp>
      <p:sp>
        <p:nvSpPr>
          <p:cNvPr id="4" name="Title 3"/>
          <p:cNvSpPr>
            <a:spLocks noGrp="1"/>
          </p:cNvSpPr>
          <p:nvPr>
            <p:ph type="title"/>
          </p:nvPr>
        </p:nvSpPr>
        <p:spPr/>
        <p:txBody>
          <a:bodyPr/>
          <a:lstStyle/>
          <a:p>
            <a:r>
              <a:rPr lang="en-GB" dirty="0"/>
              <a:t>Training </a:t>
            </a:r>
            <a:r>
              <a:rPr lang="en-GB" dirty="0" smtClean="0"/>
              <a:t>Programmes </a:t>
            </a:r>
            <a:endParaRPr lang="en-US" dirty="0"/>
          </a:p>
        </p:txBody>
      </p:sp>
    </p:spTree>
    <p:extLst>
      <p:ext uri="{BB962C8B-B14F-4D97-AF65-F5344CB8AC3E}">
        <p14:creationId xmlns:p14="http://schemas.microsoft.com/office/powerpoint/2010/main" val="3458979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p:txBody>
          <a:bodyPr/>
          <a:lstStyle/>
          <a:p>
            <a:r>
              <a:rPr lang="en-GB" dirty="0"/>
              <a:t>Ought to have critical </a:t>
            </a:r>
            <a:r>
              <a:rPr lang="en-GB" dirty="0" smtClean="0"/>
              <a:t>inputs. </a:t>
            </a:r>
            <a:endParaRPr lang="en-GB" dirty="0"/>
          </a:p>
          <a:p>
            <a:pPr lvl="1"/>
            <a:r>
              <a:rPr lang="en-GB" dirty="0"/>
              <a:t>O</a:t>
            </a:r>
            <a:r>
              <a:rPr lang="en-GB" dirty="0" smtClean="0"/>
              <a:t>peration </a:t>
            </a:r>
            <a:r>
              <a:rPr lang="en-GB" dirty="0"/>
              <a:t>theatres and laboratories, separate aseptic labour room, electricity in all parts of the hospital, availability of generator, overhead tank and pump facility, etc.</a:t>
            </a:r>
          </a:p>
          <a:p>
            <a:pPr lvl="1"/>
            <a:r>
              <a:rPr lang="en-GB" dirty="0"/>
              <a:t>S</a:t>
            </a:r>
            <a:r>
              <a:rPr lang="en-GB" dirty="0" smtClean="0"/>
              <a:t>pecialists </a:t>
            </a:r>
            <a:r>
              <a:rPr lang="en-GB" dirty="0"/>
              <a:t>like gynaecologist, surgeon, </a:t>
            </a:r>
            <a:r>
              <a:rPr lang="en-GB" dirty="0" err="1"/>
              <a:t>orthopaedician</a:t>
            </a:r>
            <a:r>
              <a:rPr lang="en-GB" dirty="0"/>
              <a:t>, obstetrician, paediatrician, anaesthesiologists, laboratory technicians, etc.</a:t>
            </a:r>
          </a:p>
          <a:p>
            <a:pPr lvl="1"/>
            <a:r>
              <a:rPr lang="en-GB" dirty="0"/>
              <a:t>R</a:t>
            </a:r>
            <a:r>
              <a:rPr lang="en-GB" dirty="0" smtClean="0"/>
              <a:t>eady </a:t>
            </a:r>
            <a:r>
              <a:rPr lang="en-GB" dirty="0"/>
              <a:t>availability of all critical drugs/medicines, equipment, etc.</a:t>
            </a:r>
          </a:p>
          <a:p>
            <a:r>
              <a:rPr lang="en-GB" dirty="0"/>
              <a:t>H</a:t>
            </a:r>
            <a:r>
              <a:rPr lang="en-GB" dirty="0" smtClean="0"/>
              <a:t>ave </a:t>
            </a:r>
            <a:r>
              <a:rPr lang="en-GB" dirty="0"/>
              <a:t>direct linkage with the blood bank or blood storage </a:t>
            </a:r>
            <a:r>
              <a:rPr lang="en-GB" dirty="0" smtClean="0"/>
              <a:t>facility.</a:t>
            </a:r>
            <a:endParaRPr lang="en-GB" dirty="0"/>
          </a:p>
          <a:p>
            <a:r>
              <a:rPr lang="en-GB" dirty="0" smtClean="0"/>
              <a:t>FRUs </a:t>
            </a:r>
            <a:r>
              <a:rPr lang="en-GB" dirty="0"/>
              <a:t>treat emergency </a:t>
            </a:r>
            <a:r>
              <a:rPr lang="en-GB" dirty="0" smtClean="0"/>
              <a:t>cases. </a:t>
            </a:r>
            <a:endParaRPr lang="en-GB" dirty="0"/>
          </a:p>
          <a:p>
            <a:endParaRPr lang="en-US" dirty="0"/>
          </a:p>
        </p:txBody>
      </p:sp>
      <p:sp>
        <p:nvSpPr>
          <p:cNvPr id="4" name="Title 3"/>
          <p:cNvSpPr>
            <a:spLocks noGrp="1"/>
          </p:cNvSpPr>
          <p:nvPr>
            <p:ph type="title"/>
          </p:nvPr>
        </p:nvSpPr>
        <p:spPr>
          <a:xfrm>
            <a:off x="838200" y="411480"/>
            <a:ext cx="7924800" cy="1099037"/>
          </a:xfrm>
        </p:spPr>
        <p:txBody>
          <a:bodyPr/>
          <a:lstStyle/>
          <a:p>
            <a:r>
              <a:rPr lang="en-GB" sz="3600" dirty="0"/>
              <a:t>DHs and </a:t>
            </a:r>
            <a:r>
              <a:rPr lang="en-US" sz="3600" dirty="0"/>
              <a:t>First-Referral </a:t>
            </a:r>
            <a:r>
              <a:rPr lang="en-US" sz="3600" dirty="0" smtClean="0"/>
              <a:t>Units (FRUs)</a:t>
            </a:r>
            <a:r>
              <a:rPr lang="en-GB" sz="3600" dirty="0" smtClean="0"/>
              <a:t>/ Community Health Centres (CHCs)</a:t>
            </a:r>
            <a:endParaRPr lang="en-US" sz="3600" dirty="0"/>
          </a:p>
        </p:txBody>
      </p:sp>
    </p:spTree>
    <p:extLst>
      <p:ext uri="{BB962C8B-B14F-4D97-AF65-F5344CB8AC3E}">
        <p14:creationId xmlns:p14="http://schemas.microsoft.com/office/powerpoint/2010/main" val="2983234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121529" cy="334351"/>
          </a:xfrm>
        </p:spPr>
        <p:txBody>
          <a:bodyPr/>
          <a:lstStyle/>
          <a:p>
            <a:r>
              <a:rPr lang="en-GB" dirty="0" smtClean="0"/>
              <a:t>Source: Health Policy Project. 2012 (unpublished). HPP </a:t>
            </a:r>
            <a:r>
              <a:rPr lang="en-GB" dirty="0"/>
              <a:t>Baseline </a:t>
            </a:r>
            <a:r>
              <a:rPr lang="en-GB" dirty="0" smtClean="0"/>
              <a:t>Assessment. Washington, DC: Futures Group, Health Policy Project.</a:t>
            </a:r>
            <a:endParaRPr lang="en-US" dirty="0"/>
          </a:p>
        </p:txBody>
      </p:sp>
      <p:sp>
        <p:nvSpPr>
          <p:cNvPr id="3" name="Text Placeholder 2"/>
          <p:cNvSpPr>
            <a:spLocks noGrp="1"/>
          </p:cNvSpPr>
          <p:nvPr>
            <p:ph type="body" sz="quarter" idx="18"/>
          </p:nvPr>
        </p:nvSpPr>
        <p:spPr/>
        <p:txBody>
          <a:bodyPr/>
          <a:lstStyle/>
          <a:p>
            <a:pPr marL="0" lvl="0" indent="0">
              <a:buNone/>
            </a:pPr>
            <a:r>
              <a:rPr lang="en-GB" sz="2400" dirty="0"/>
              <a:t>The district data managers, </a:t>
            </a:r>
            <a:r>
              <a:rPr lang="en-GB" sz="2400" dirty="0" smtClean="0"/>
              <a:t>district </a:t>
            </a:r>
            <a:r>
              <a:rPr lang="en-GB" sz="2400" dirty="0"/>
              <a:t>programme </a:t>
            </a:r>
            <a:r>
              <a:rPr lang="en-GB" sz="2400" dirty="0" smtClean="0"/>
              <a:t>managers, and block </a:t>
            </a:r>
            <a:r>
              <a:rPr lang="en-GB" sz="2400" dirty="0"/>
              <a:t>data managers need to be trained on checking and improving the quality of </a:t>
            </a:r>
            <a:r>
              <a:rPr lang="en-GB" sz="2400" dirty="0" smtClean="0"/>
              <a:t>health management information system (HMIS) </a:t>
            </a:r>
            <a:r>
              <a:rPr lang="en-GB" sz="2400" dirty="0"/>
              <a:t>data. Such trainings have been provided by the centre through NHSRC at </a:t>
            </a:r>
            <a:r>
              <a:rPr lang="en-GB" sz="2400" dirty="0" smtClean="0"/>
              <a:t>the state </a:t>
            </a:r>
            <a:r>
              <a:rPr lang="en-GB" sz="2400" dirty="0"/>
              <a:t>level; however staff still </a:t>
            </a:r>
            <a:r>
              <a:rPr lang="en-GB" sz="2400" dirty="0" smtClean="0"/>
              <a:t>require </a:t>
            </a:r>
            <a:r>
              <a:rPr lang="en-GB" sz="2400" dirty="0"/>
              <a:t>training on improving data </a:t>
            </a:r>
            <a:r>
              <a:rPr lang="en-GB" sz="2400" dirty="0" smtClean="0"/>
              <a:t>quality.</a:t>
            </a:r>
            <a:endParaRPr lang="en-IN" sz="2400" dirty="0"/>
          </a:p>
          <a:p>
            <a:endParaRPr lang="en-US" dirty="0"/>
          </a:p>
        </p:txBody>
      </p:sp>
      <p:sp>
        <p:nvSpPr>
          <p:cNvPr id="4" name="Title 3"/>
          <p:cNvSpPr>
            <a:spLocks noGrp="1"/>
          </p:cNvSpPr>
          <p:nvPr>
            <p:ph type="title"/>
          </p:nvPr>
        </p:nvSpPr>
        <p:spPr/>
        <p:txBody>
          <a:bodyPr/>
          <a:lstStyle/>
          <a:p>
            <a:r>
              <a:rPr lang="en-GB" dirty="0"/>
              <a:t>Training </a:t>
            </a:r>
            <a:r>
              <a:rPr lang="en-GB" dirty="0" smtClean="0"/>
              <a:t>Programmes </a:t>
            </a:r>
            <a:endParaRPr lang="en-US" dirty="0"/>
          </a:p>
        </p:txBody>
      </p:sp>
    </p:spTree>
    <p:extLst>
      <p:ext uri="{BB962C8B-B14F-4D97-AF65-F5344CB8AC3E}">
        <p14:creationId xmlns:p14="http://schemas.microsoft.com/office/powerpoint/2010/main" val="1601344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a:t>
            </a:r>
            <a:r>
              <a:rPr lang="en-GB" dirty="0" smtClean="0"/>
              <a:t>3: </a:t>
            </a:r>
          </a:p>
          <a:p>
            <a:r>
              <a:rPr lang="en-GB" dirty="0" smtClean="0"/>
              <a:t>Health </a:t>
            </a:r>
            <a:r>
              <a:rPr lang="en-GB" dirty="0"/>
              <a:t>Information Systems</a:t>
            </a:r>
            <a:endParaRPr lang="en-US" dirty="0"/>
          </a:p>
        </p:txBody>
      </p:sp>
      <p:sp>
        <p:nvSpPr>
          <p:cNvPr id="6" name="Text Placeholder 5"/>
          <p:cNvSpPr>
            <a:spLocks noGrp="1"/>
          </p:cNvSpPr>
          <p:nvPr>
            <p:ph type="body" sz="quarter" idx="11"/>
          </p:nvPr>
        </p:nvSpPr>
        <p:spPr>
          <a:xfrm>
            <a:off x="1752600" y="5867400"/>
            <a:ext cx="5668963" cy="780228"/>
          </a:xfrm>
        </p:spPr>
        <p:txBody>
          <a:bodyPr/>
          <a:lstStyle/>
          <a:p>
            <a:r>
              <a:rPr lang="en-IN" sz="1200" i="0" dirty="0" smtClean="0"/>
              <a:t>Sources: World </a:t>
            </a:r>
            <a:r>
              <a:rPr lang="en-IN" sz="1200" i="0" dirty="0"/>
              <a:t>Health Organization (WHO). 2007. </a:t>
            </a:r>
            <a:r>
              <a:rPr lang="en-IN" sz="1200" dirty="0"/>
              <a:t>Everybody’s Business: Strengthening Health Systems to Improve Health Outcomes: WHO’s Framework for Action. </a:t>
            </a:r>
            <a:r>
              <a:rPr lang="en-IN" sz="1200" i="0" dirty="0"/>
              <a:t>Geneva: WHO</a:t>
            </a:r>
            <a:r>
              <a:rPr lang="en-IN" sz="1200" i="0" dirty="0" smtClean="0"/>
              <a:t>. And </a:t>
            </a:r>
            <a:r>
              <a:rPr lang="en-IN" sz="1200" i="0" dirty="0" err="1" smtClean="0"/>
              <a:t>MoHFW</a:t>
            </a:r>
            <a:r>
              <a:rPr lang="en-IN" sz="1200" i="0" dirty="0"/>
              <a:t>. 2011. </a:t>
            </a:r>
            <a:r>
              <a:rPr lang="en-IN" sz="1200" dirty="0"/>
              <a:t>HMIS Resource Persons’ Manual,</a:t>
            </a:r>
            <a:r>
              <a:rPr lang="en-IN" sz="1200" i="0" dirty="0"/>
              <a:t> Volume IV. New Delhi: GOI.</a:t>
            </a:r>
          </a:p>
          <a:p>
            <a:endParaRPr lang="en-US" dirty="0"/>
          </a:p>
        </p:txBody>
      </p:sp>
    </p:spTree>
    <p:extLst>
      <p:ext uri="{BB962C8B-B14F-4D97-AF65-F5344CB8AC3E}">
        <p14:creationId xmlns:p14="http://schemas.microsoft.com/office/powerpoint/2010/main" val="921807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GB" dirty="0"/>
              <a:t>T</a:t>
            </a:r>
            <a:r>
              <a:rPr lang="en-GB" dirty="0" smtClean="0"/>
              <a:t>o </a:t>
            </a:r>
            <a:r>
              <a:rPr lang="en-GB" dirty="0"/>
              <a:t>ensure that services are being accessed, stocks are available at all delivery points, equipment for clinical services are available and of good quality, and to understand trends and occurrences based on which activities can be planned or problems addressed in a timely fashion. </a:t>
            </a:r>
            <a:endParaRPr lang="en-IN" dirty="0"/>
          </a:p>
          <a:p>
            <a:r>
              <a:rPr lang="en-GB" dirty="0"/>
              <a:t>F</a:t>
            </a:r>
            <a:r>
              <a:rPr lang="en-GB" dirty="0" smtClean="0"/>
              <a:t>or </a:t>
            </a:r>
            <a:r>
              <a:rPr lang="en-GB" dirty="0"/>
              <a:t>supervision and feedback, which is crucial for health workers at all levels to realise the contribution of their efforts to the overall health scenario, areas for improvement or addressing issues like underperformance so that </a:t>
            </a:r>
            <a:r>
              <a:rPr lang="en-GB" dirty="0" smtClean="0"/>
              <a:t>capacity-building </a:t>
            </a:r>
            <a:r>
              <a:rPr lang="en-GB" dirty="0"/>
              <a:t>activities can be planned and </a:t>
            </a:r>
            <a:r>
              <a:rPr lang="en-GB" dirty="0" smtClean="0"/>
              <a:t>implemented.</a:t>
            </a:r>
            <a:endParaRPr lang="en-IN" dirty="0"/>
          </a:p>
          <a:p>
            <a:endParaRPr lang="en-US" dirty="0"/>
          </a:p>
        </p:txBody>
      </p:sp>
      <p:sp>
        <p:nvSpPr>
          <p:cNvPr id="4" name="Title 3"/>
          <p:cNvSpPr>
            <a:spLocks noGrp="1"/>
          </p:cNvSpPr>
          <p:nvPr>
            <p:ph type="title"/>
          </p:nvPr>
        </p:nvSpPr>
        <p:spPr/>
        <p:txBody>
          <a:bodyPr/>
          <a:lstStyle/>
          <a:p>
            <a:r>
              <a:rPr lang="en-GB" dirty="0"/>
              <a:t>HMIS is </a:t>
            </a:r>
            <a:r>
              <a:rPr lang="en-GB" dirty="0" smtClean="0"/>
              <a:t>Critical </a:t>
            </a:r>
            <a:endParaRPr lang="en-US" dirty="0"/>
          </a:p>
        </p:txBody>
      </p:sp>
    </p:spTree>
    <p:extLst>
      <p:ext uri="{BB962C8B-B14F-4D97-AF65-F5344CB8AC3E}">
        <p14:creationId xmlns:p14="http://schemas.microsoft.com/office/powerpoint/2010/main" val="146979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Health Management Information System</a:t>
            </a:r>
            <a:endParaRPr lang="en-US" dirty="0"/>
          </a:p>
        </p:txBody>
      </p:sp>
      <p:sp>
        <p:nvSpPr>
          <p:cNvPr id="6" name="Text Placeholder 5"/>
          <p:cNvSpPr>
            <a:spLocks noGrp="1"/>
          </p:cNvSpPr>
          <p:nvPr>
            <p:ph type="body" sz="quarter" idx="11"/>
          </p:nvPr>
        </p:nvSpPr>
        <p:spPr>
          <a:xfrm>
            <a:off x="1600200" y="6096000"/>
            <a:ext cx="6096000" cy="399228"/>
          </a:xfrm>
        </p:spPr>
        <p:txBody>
          <a:bodyPr/>
          <a:lstStyle/>
          <a:p>
            <a:pPr lvl="0"/>
            <a:r>
              <a:rPr lang="en-US" sz="1200" i="0" dirty="0"/>
              <a:t>Source: </a:t>
            </a:r>
            <a:r>
              <a:rPr lang="en-GB" sz="1200" i="0" dirty="0" err="1"/>
              <a:t>MoHFW</a:t>
            </a:r>
            <a:r>
              <a:rPr lang="en-GB" sz="1200" i="0" dirty="0"/>
              <a:t>. 2011. </a:t>
            </a:r>
            <a:r>
              <a:rPr lang="en-GB" sz="1200" dirty="0"/>
              <a:t>HMIS Resource Persons’ Manual, </a:t>
            </a:r>
            <a:r>
              <a:rPr lang="en-GB" sz="1200" i="0" dirty="0"/>
              <a:t>Volume IV. New Delhi: GOI</a:t>
            </a:r>
            <a:r>
              <a:rPr lang="en-GB" sz="1200" dirty="0"/>
              <a:t>. </a:t>
            </a:r>
            <a:endParaRPr lang="en-IN" sz="1200" dirty="0"/>
          </a:p>
          <a:p>
            <a:endParaRPr lang="en-US" dirty="0"/>
          </a:p>
        </p:txBody>
      </p:sp>
    </p:spTree>
    <p:extLst>
      <p:ext uri="{BB962C8B-B14F-4D97-AF65-F5344CB8AC3E}">
        <p14:creationId xmlns:p14="http://schemas.microsoft.com/office/powerpoint/2010/main" val="3873174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smtClean="0"/>
              <a:t>Total </a:t>
            </a:r>
            <a:r>
              <a:rPr lang="en-IN" dirty="0"/>
              <a:t>number of male sterilisation acceptors of </a:t>
            </a:r>
            <a:r>
              <a:rPr lang="en-IN" dirty="0" smtClean="0"/>
              <a:t>NSV/conventional vasectomy </a:t>
            </a:r>
            <a:r>
              <a:rPr lang="en-IN" dirty="0"/>
              <a:t>conducted during the reporting month at the public and private health </a:t>
            </a:r>
            <a:r>
              <a:rPr lang="en-IN" dirty="0" smtClean="0"/>
              <a:t>facilities</a:t>
            </a:r>
            <a:endParaRPr lang="en-IN" dirty="0"/>
          </a:p>
          <a:p>
            <a:r>
              <a:rPr lang="en-IN" dirty="0"/>
              <a:t> The date element for this indicator is collected from:</a:t>
            </a:r>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institutions</a:t>
            </a:r>
          </a:p>
          <a:p>
            <a:pPr lvl="1"/>
            <a:r>
              <a:rPr lang="en-IN" dirty="0"/>
              <a:t>Private hospitals</a:t>
            </a:r>
          </a:p>
        </p:txBody>
      </p:sp>
      <p:sp>
        <p:nvSpPr>
          <p:cNvPr id="4" name="Title 3"/>
          <p:cNvSpPr>
            <a:spLocks noGrp="1"/>
          </p:cNvSpPr>
          <p:nvPr>
            <p:ph type="title"/>
          </p:nvPr>
        </p:nvSpPr>
        <p:spPr/>
        <p:txBody>
          <a:bodyPr/>
          <a:lstStyle/>
          <a:p>
            <a:pPr lvl="0"/>
            <a:r>
              <a:rPr lang="en-GB" sz="3200" dirty="0" smtClean="0"/>
              <a:t>Monthly Reporting: Number of NSV/ Conventional Vasectomy Conducted</a:t>
            </a:r>
            <a:endParaRPr lang="en-US" sz="3200" dirty="0"/>
          </a:p>
        </p:txBody>
      </p:sp>
    </p:spTree>
    <p:extLst>
      <p:ext uri="{BB962C8B-B14F-4D97-AF65-F5344CB8AC3E}">
        <p14:creationId xmlns:p14="http://schemas.microsoft.com/office/powerpoint/2010/main" val="569657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smtClean="0"/>
              <a:t>Total </a:t>
            </a:r>
            <a:r>
              <a:rPr lang="en-IN" dirty="0"/>
              <a:t>number of female sterilisation acceptors of Laparoscopic Sterilisation conducted during the reporting month at the following facilities:</a:t>
            </a:r>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institutions</a:t>
            </a:r>
          </a:p>
          <a:p>
            <a:pPr lvl="1"/>
            <a:r>
              <a:rPr lang="en-IN" dirty="0"/>
              <a:t>Private hospitals</a:t>
            </a:r>
          </a:p>
          <a:p>
            <a:endParaRPr lang="en-US" dirty="0"/>
          </a:p>
        </p:txBody>
      </p:sp>
      <p:sp>
        <p:nvSpPr>
          <p:cNvPr id="4" name="Title 3"/>
          <p:cNvSpPr>
            <a:spLocks noGrp="1"/>
          </p:cNvSpPr>
          <p:nvPr>
            <p:ph type="title"/>
          </p:nvPr>
        </p:nvSpPr>
        <p:spPr/>
        <p:txBody>
          <a:bodyPr/>
          <a:lstStyle/>
          <a:p>
            <a:pPr lvl="0"/>
            <a:r>
              <a:rPr lang="en-GB" sz="3200" dirty="0" smtClean="0"/>
              <a:t>Monthly Reporting: </a:t>
            </a:r>
            <a:r>
              <a:rPr lang="en-IN" sz="3200" dirty="0" smtClean="0"/>
              <a:t>Number of Laparoscopic Sterilisations Conducted</a:t>
            </a:r>
            <a:endParaRPr lang="en-US" sz="3200" dirty="0"/>
          </a:p>
        </p:txBody>
      </p:sp>
    </p:spTree>
    <p:extLst>
      <p:ext uri="{BB962C8B-B14F-4D97-AF65-F5344CB8AC3E}">
        <p14:creationId xmlns:p14="http://schemas.microsoft.com/office/powerpoint/2010/main" val="1974632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smtClean="0"/>
              <a:t>Total </a:t>
            </a:r>
            <a:r>
              <a:rPr lang="en-IN" dirty="0"/>
              <a:t>number of female accepters of </a:t>
            </a:r>
            <a:r>
              <a:rPr lang="en-IN" dirty="0" err="1" smtClean="0"/>
              <a:t>Minilap</a:t>
            </a:r>
            <a:r>
              <a:rPr lang="en-IN" dirty="0" smtClean="0"/>
              <a:t> </a:t>
            </a:r>
            <a:r>
              <a:rPr lang="en-IN" dirty="0"/>
              <a:t>conducted during the reporting month at the following facilities:</a:t>
            </a:r>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institutions</a:t>
            </a:r>
          </a:p>
          <a:p>
            <a:pPr lvl="1"/>
            <a:r>
              <a:rPr lang="en-IN" dirty="0"/>
              <a:t>Private hospitals</a:t>
            </a:r>
          </a:p>
          <a:p>
            <a:endParaRPr lang="en-US" dirty="0"/>
          </a:p>
        </p:txBody>
      </p:sp>
      <p:sp>
        <p:nvSpPr>
          <p:cNvPr id="4" name="Title 3"/>
          <p:cNvSpPr>
            <a:spLocks noGrp="1"/>
          </p:cNvSpPr>
          <p:nvPr>
            <p:ph type="title"/>
          </p:nvPr>
        </p:nvSpPr>
        <p:spPr/>
        <p:txBody>
          <a:bodyPr/>
          <a:lstStyle/>
          <a:p>
            <a:pPr lvl="0"/>
            <a:r>
              <a:rPr lang="en-GB" sz="3200" dirty="0" smtClean="0"/>
              <a:t>Monthly Reporting: </a:t>
            </a:r>
            <a:r>
              <a:rPr lang="en-IN" sz="3200" dirty="0" smtClean="0"/>
              <a:t>Number of </a:t>
            </a:r>
            <a:r>
              <a:rPr lang="en-IN" sz="3200" dirty="0" err="1" smtClean="0"/>
              <a:t>Minilap</a:t>
            </a:r>
            <a:r>
              <a:rPr lang="en-IN" sz="3200" dirty="0" smtClean="0"/>
              <a:t> Sterilisations Conducted</a:t>
            </a:r>
            <a:endParaRPr lang="en-US" sz="3200" dirty="0"/>
          </a:p>
        </p:txBody>
      </p:sp>
    </p:spTree>
    <p:extLst>
      <p:ext uri="{BB962C8B-B14F-4D97-AF65-F5344CB8AC3E}">
        <p14:creationId xmlns:p14="http://schemas.microsoft.com/office/powerpoint/2010/main" val="1590680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a:t>Total number of females who have undergone </a:t>
            </a:r>
            <a:r>
              <a:rPr lang="en-IN" dirty="0" smtClean="0"/>
              <a:t>postpartum </a:t>
            </a:r>
            <a:r>
              <a:rPr lang="en-IN" dirty="0"/>
              <a:t>sterilisations during the reporting month at the following facilities:</a:t>
            </a:r>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a:t>
            </a:r>
            <a:r>
              <a:rPr lang="en-IN" dirty="0" smtClean="0"/>
              <a:t>institutions</a:t>
            </a:r>
          </a:p>
          <a:p>
            <a:pPr lvl="1"/>
            <a:r>
              <a:rPr lang="en-IN" dirty="0" smtClean="0"/>
              <a:t>Private providers</a:t>
            </a:r>
            <a:endParaRPr lang="en-IN" dirty="0"/>
          </a:p>
          <a:p>
            <a:endParaRPr lang="en-US" dirty="0"/>
          </a:p>
        </p:txBody>
      </p:sp>
      <p:sp>
        <p:nvSpPr>
          <p:cNvPr id="4" name="Title 3"/>
          <p:cNvSpPr>
            <a:spLocks noGrp="1"/>
          </p:cNvSpPr>
          <p:nvPr>
            <p:ph type="title"/>
          </p:nvPr>
        </p:nvSpPr>
        <p:spPr/>
        <p:txBody>
          <a:bodyPr/>
          <a:lstStyle/>
          <a:p>
            <a:pPr lvl="0"/>
            <a:r>
              <a:rPr lang="en-GB" sz="3200" dirty="0" smtClean="0"/>
              <a:t>Monthly Reporting: </a:t>
            </a:r>
            <a:r>
              <a:rPr lang="en-IN" sz="3200" dirty="0"/>
              <a:t>N</a:t>
            </a:r>
            <a:r>
              <a:rPr lang="en-IN" sz="3200" dirty="0" smtClean="0"/>
              <a:t>umber </a:t>
            </a:r>
            <a:r>
              <a:rPr lang="en-IN" sz="3200" dirty="0"/>
              <a:t>o</a:t>
            </a:r>
            <a:r>
              <a:rPr lang="en-IN" sz="3200" dirty="0" smtClean="0"/>
              <a:t>f Postpartum Sterilisations Conducted</a:t>
            </a:r>
            <a:r>
              <a:rPr lang="en-GB" sz="3200" dirty="0" smtClean="0"/>
              <a:t> </a:t>
            </a:r>
            <a:endParaRPr lang="en-US" sz="3200" dirty="0"/>
          </a:p>
        </p:txBody>
      </p:sp>
    </p:spTree>
    <p:extLst>
      <p:ext uri="{BB962C8B-B14F-4D97-AF65-F5344CB8AC3E}">
        <p14:creationId xmlns:p14="http://schemas.microsoft.com/office/powerpoint/2010/main" val="169078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a:t>Total number of cases of </a:t>
            </a:r>
            <a:r>
              <a:rPr lang="en-IN" dirty="0" smtClean="0"/>
              <a:t>IUCD </a:t>
            </a:r>
            <a:r>
              <a:rPr lang="en-IN" dirty="0"/>
              <a:t>Insertion during the reporting month at the following facilities: </a:t>
            </a:r>
          </a:p>
          <a:p>
            <a:pPr lvl="1"/>
            <a:r>
              <a:rPr lang="en-IN" dirty="0" smtClean="0"/>
              <a:t>Sub-centres</a:t>
            </a:r>
            <a:endParaRPr lang="en-IN" dirty="0"/>
          </a:p>
          <a:p>
            <a:pPr lvl="1"/>
            <a:r>
              <a:rPr lang="en-IN" dirty="0"/>
              <a:t>PHCs</a:t>
            </a:r>
          </a:p>
          <a:p>
            <a:pPr lvl="1"/>
            <a:r>
              <a:rPr lang="en-IN" dirty="0"/>
              <a:t>CHCs</a:t>
            </a:r>
          </a:p>
          <a:p>
            <a:pPr lvl="1"/>
            <a:r>
              <a:rPr lang="en-IN" dirty="0" smtClean="0"/>
              <a:t>Sub-divisional </a:t>
            </a:r>
            <a:r>
              <a:rPr lang="en-IN" dirty="0"/>
              <a:t>hospitals/DHs</a:t>
            </a:r>
          </a:p>
          <a:p>
            <a:pPr lvl="1"/>
            <a:r>
              <a:rPr lang="en-IN" dirty="0"/>
              <a:t>Other state-owned public institutions</a:t>
            </a:r>
          </a:p>
          <a:p>
            <a:pPr lvl="1"/>
            <a:r>
              <a:rPr lang="en-IN" dirty="0"/>
              <a:t>Private hospitals</a:t>
            </a:r>
          </a:p>
        </p:txBody>
      </p:sp>
      <p:sp>
        <p:nvSpPr>
          <p:cNvPr id="4" name="Title 3"/>
          <p:cNvSpPr>
            <a:spLocks noGrp="1"/>
          </p:cNvSpPr>
          <p:nvPr>
            <p:ph type="title"/>
          </p:nvPr>
        </p:nvSpPr>
        <p:spPr/>
        <p:txBody>
          <a:bodyPr/>
          <a:lstStyle/>
          <a:p>
            <a:pPr lvl="0"/>
            <a:r>
              <a:rPr lang="en-GB" sz="3200" dirty="0" smtClean="0"/>
              <a:t>Monthly Reporting: </a:t>
            </a:r>
            <a:r>
              <a:rPr lang="en-IN" sz="3200" dirty="0" smtClean="0"/>
              <a:t>Number of IUCD Insertions</a:t>
            </a:r>
            <a:endParaRPr lang="en-US" sz="3200" dirty="0"/>
          </a:p>
        </p:txBody>
      </p:sp>
    </p:spTree>
    <p:extLst>
      <p:ext uri="{BB962C8B-B14F-4D97-AF65-F5344CB8AC3E}">
        <p14:creationId xmlns:p14="http://schemas.microsoft.com/office/powerpoint/2010/main" val="2780031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IN" dirty="0"/>
              <a:t>Number of </a:t>
            </a:r>
            <a:r>
              <a:rPr lang="en-IN" dirty="0" smtClean="0"/>
              <a:t>IUCD </a:t>
            </a:r>
            <a:r>
              <a:rPr lang="en-IN" dirty="0"/>
              <a:t>removals</a:t>
            </a:r>
          </a:p>
          <a:p>
            <a:pPr lvl="1"/>
            <a:r>
              <a:rPr lang="en-IN" dirty="0"/>
              <a:t>Total number of cases of </a:t>
            </a:r>
            <a:r>
              <a:rPr lang="en-IN" dirty="0" smtClean="0"/>
              <a:t>IUCD </a:t>
            </a:r>
            <a:r>
              <a:rPr lang="en-IN" dirty="0"/>
              <a:t>removals during the reporting </a:t>
            </a:r>
            <a:r>
              <a:rPr lang="en-IN" dirty="0" smtClean="0"/>
              <a:t>month</a:t>
            </a:r>
            <a:endParaRPr lang="en-IN" dirty="0"/>
          </a:p>
          <a:p>
            <a:r>
              <a:rPr lang="en-IN" dirty="0"/>
              <a:t> Number of Oral </a:t>
            </a:r>
            <a:r>
              <a:rPr lang="en-IN" dirty="0" smtClean="0"/>
              <a:t>Pill </a:t>
            </a:r>
            <a:r>
              <a:rPr lang="en-IN" dirty="0"/>
              <a:t>cycles distributed</a:t>
            </a:r>
          </a:p>
          <a:p>
            <a:pPr lvl="1"/>
            <a:r>
              <a:rPr lang="en-IN" dirty="0"/>
              <a:t>Total number of oral pill packets distributed during the reporting month </a:t>
            </a:r>
            <a:r>
              <a:rPr lang="en-IN" dirty="0" smtClean="0"/>
              <a:t>(distribution to </a:t>
            </a:r>
            <a:r>
              <a:rPr lang="en-IN" dirty="0"/>
              <a:t>actual </a:t>
            </a:r>
            <a:r>
              <a:rPr lang="en-IN" dirty="0" smtClean="0"/>
              <a:t>beneficiaries, NOT </a:t>
            </a:r>
            <a:r>
              <a:rPr lang="en-IN" dirty="0"/>
              <a:t>inventory transfer from one facility to another</a:t>
            </a:r>
            <a:r>
              <a:rPr lang="en-IN" dirty="0" smtClean="0"/>
              <a:t>)</a:t>
            </a:r>
            <a:endParaRPr lang="en-IN" dirty="0"/>
          </a:p>
          <a:p>
            <a:r>
              <a:rPr lang="en-IN" dirty="0"/>
              <a:t> Number of </a:t>
            </a:r>
            <a:r>
              <a:rPr lang="en-IN" dirty="0" smtClean="0"/>
              <a:t>Condoms </a:t>
            </a:r>
            <a:r>
              <a:rPr lang="en-IN" dirty="0"/>
              <a:t>distributed</a:t>
            </a:r>
          </a:p>
          <a:p>
            <a:pPr lvl="1"/>
            <a:r>
              <a:rPr lang="en-IN" dirty="0"/>
              <a:t>Total number of </a:t>
            </a:r>
            <a:r>
              <a:rPr lang="en-IN" dirty="0" smtClean="0"/>
              <a:t>condoms </a:t>
            </a:r>
            <a:r>
              <a:rPr lang="en-IN" dirty="0"/>
              <a:t>distributed during the reporting </a:t>
            </a:r>
            <a:r>
              <a:rPr lang="en-IN" dirty="0" smtClean="0"/>
              <a:t>month</a:t>
            </a:r>
            <a:endParaRPr lang="en-IN" dirty="0"/>
          </a:p>
          <a:p>
            <a:pPr marL="0" indent="0">
              <a:buNone/>
            </a:pPr>
            <a:endParaRPr lang="en-US" dirty="0"/>
          </a:p>
        </p:txBody>
      </p:sp>
      <p:sp>
        <p:nvSpPr>
          <p:cNvPr id="4" name="Title 3"/>
          <p:cNvSpPr>
            <a:spLocks noGrp="1"/>
          </p:cNvSpPr>
          <p:nvPr>
            <p:ph type="title"/>
          </p:nvPr>
        </p:nvSpPr>
        <p:spPr/>
        <p:txBody>
          <a:bodyPr/>
          <a:lstStyle/>
          <a:p>
            <a:r>
              <a:rPr lang="en-GB" dirty="0"/>
              <a:t>Monthly </a:t>
            </a:r>
            <a:r>
              <a:rPr lang="en-GB" dirty="0" smtClean="0"/>
              <a:t>Reporting</a:t>
            </a:r>
            <a:endParaRPr lang="en-US" dirty="0"/>
          </a:p>
        </p:txBody>
      </p:sp>
    </p:spTree>
    <p:extLst>
      <p:ext uri="{BB962C8B-B14F-4D97-AF65-F5344CB8AC3E}">
        <p14:creationId xmlns:p14="http://schemas.microsoft.com/office/powerpoint/2010/main" val="728957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a:xfrm>
            <a:off x="838200" y="1828800"/>
            <a:ext cx="7391400" cy="4236720"/>
          </a:xfrm>
        </p:spPr>
        <p:txBody>
          <a:bodyPr/>
          <a:lstStyle/>
          <a:p>
            <a:r>
              <a:rPr lang="en-GB" dirty="0"/>
              <a:t>R</a:t>
            </a:r>
            <a:r>
              <a:rPr lang="en-GB" dirty="0" smtClean="0"/>
              <a:t>eferral </a:t>
            </a:r>
            <a:r>
              <a:rPr lang="en-GB" dirty="0"/>
              <a:t>cases are sent from lower-level healthcare </a:t>
            </a:r>
            <a:r>
              <a:rPr lang="en-GB" dirty="0" smtClean="0"/>
              <a:t>facilities.</a:t>
            </a:r>
            <a:endParaRPr lang="en-GB" dirty="0"/>
          </a:p>
          <a:p>
            <a:r>
              <a:rPr lang="en-GB" dirty="0"/>
              <a:t>B</a:t>
            </a:r>
            <a:r>
              <a:rPr lang="en-GB" dirty="0" smtClean="0"/>
              <a:t>esides </a:t>
            </a:r>
            <a:r>
              <a:rPr lang="en-GB" dirty="0"/>
              <a:t>providing usual healthcare activities for the area of their </a:t>
            </a:r>
            <a:r>
              <a:rPr lang="en-GB" dirty="0" smtClean="0"/>
              <a:t>operation.</a:t>
            </a:r>
            <a:endParaRPr lang="en-IN" dirty="0"/>
          </a:p>
          <a:p>
            <a:endParaRPr lang="en-US" dirty="0"/>
          </a:p>
        </p:txBody>
      </p:sp>
      <p:sp>
        <p:nvSpPr>
          <p:cNvPr id="4" name="Title 3"/>
          <p:cNvSpPr>
            <a:spLocks noGrp="1"/>
          </p:cNvSpPr>
          <p:nvPr>
            <p:ph type="title"/>
          </p:nvPr>
        </p:nvSpPr>
        <p:spPr/>
        <p:txBody>
          <a:bodyPr/>
          <a:lstStyle/>
          <a:p>
            <a:r>
              <a:rPr lang="en-GB" dirty="0"/>
              <a:t>CHCs are also FRUs </a:t>
            </a:r>
            <a:endParaRPr lang="en-US" dirty="0"/>
          </a:p>
        </p:txBody>
      </p:sp>
    </p:spTree>
    <p:extLst>
      <p:ext uri="{BB962C8B-B14F-4D97-AF65-F5344CB8AC3E}">
        <p14:creationId xmlns:p14="http://schemas.microsoft.com/office/powerpoint/2010/main" val="359424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a:t>Number of </a:t>
            </a:r>
            <a:r>
              <a:rPr lang="en-IN" dirty="0" err="1"/>
              <a:t>Centchroman</a:t>
            </a:r>
            <a:r>
              <a:rPr lang="en-IN" dirty="0"/>
              <a:t> (</a:t>
            </a:r>
            <a:r>
              <a:rPr lang="en-IN" dirty="0" smtClean="0"/>
              <a:t>weekly) pills </a:t>
            </a:r>
            <a:r>
              <a:rPr lang="en-IN" dirty="0"/>
              <a:t>given</a:t>
            </a:r>
          </a:p>
          <a:p>
            <a:pPr lvl="1"/>
            <a:r>
              <a:rPr lang="en-IN" dirty="0"/>
              <a:t>Total number of </a:t>
            </a:r>
            <a:r>
              <a:rPr lang="en-IN" dirty="0" err="1"/>
              <a:t>Centchroman</a:t>
            </a:r>
            <a:r>
              <a:rPr lang="en-IN" dirty="0"/>
              <a:t> (weekly) pills distributed during the reporting </a:t>
            </a:r>
            <a:r>
              <a:rPr lang="en-IN" dirty="0" smtClean="0"/>
              <a:t>month</a:t>
            </a:r>
            <a:endParaRPr lang="en-IN" dirty="0"/>
          </a:p>
          <a:p>
            <a:r>
              <a:rPr lang="en-IN" dirty="0"/>
              <a:t> Number of Emergency Contraceptive Pills distributed</a:t>
            </a:r>
          </a:p>
          <a:p>
            <a:pPr lvl="1"/>
            <a:r>
              <a:rPr lang="en-IN" dirty="0"/>
              <a:t>Total number of emergency contraceptive pills distributed during the reporting </a:t>
            </a:r>
            <a:r>
              <a:rPr lang="en-IN" dirty="0" smtClean="0"/>
              <a:t>month</a:t>
            </a:r>
            <a:endParaRPr lang="en-IN" dirty="0"/>
          </a:p>
          <a:p>
            <a:endParaRPr lang="en-US" dirty="0"/>
          </a:p>
        </p:txBody>
      </p:sp>
      <p:sp>
        <p:nvSpPr>
          <p:cNvPr id="4" name="Title 3"/>
          <p:cNvSpPr>
            <a:spLocks noGrp="1"/>
          </p:cNvSpPr>
          <p:nvPr>
            <p:ph type="title"/>
          </p:nvPr>
        </p:nvSpPr>
        <p:spPr/>
        <p:txBody>
          <a:bodyPr/>
          <a:lstStyle/>
          <a:p>
            <a:r>
              <a:rPr lang="en-GB" dirty="0"/>
              <a:t>Monthly </a:t>
            </a:r>
            <a:r>
              <a:rPr lang="en-GB" dirty="0" smtClean="0"/>
              <a:t>Reporting</a:t>
            </a:r>
            <a:endParaRPr lang="en-US" dirty="0"/>
          </a:p>
        </p:txBody>
      </p:sp>
    </p:spTree>
    <p:extLst>
      <p:ext uri="{BB962C8B-B14F-4D97-AF65-F5344CB8AC3E}">
        <p14:creationId xmlns:p14="http://schemas.microsoft.com/office/powerpoint/2010/main" val="237229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1"/>
            <a:r>
              <a:rPr lang="en-IN" sz="2000" dirty="0"/>
              <a:t> Number of complications following sterilisation</a:t>
            </a:r>
          </a:p>
          <a:p>
            <a:pPr lvl="2"/>
            <a:r>
              <a:rPr lang="en-IN" sz="1800" dirty="0"/>
              <a:t>Total number of cases of complication following NSV/conventional vasectomy reported in the facility during the reporting month for:</a:t>
            </a:r>
          </a:p>
          <a:p>
            <a:pPr lvl="3"/>
            <a:r>
              <a:rPr lang="en-IN" dirty="0"/>
              <a:t>Male/Female</a:t>
            </a:r>
          </a:p>
          <a:p>
            <a:pPr lvl="1"/>
            <a:r>
              <a:rPr lang="en-IN" sz="2000" dirty="0"/>
              <a:t> Number of failures following sterilisation</a:t>
            </a:r>
          </a:p>
          <a:p>
            <a:pPr lvl="2"/>
            <a:r>
              <a:rPr lang="en-IN" sz="1800" dirty="0" smtClean="0"/>
              <a:t>Total </a:t>
            </a:r>
            <a:r>
              <a:rPr lang="en-IN" sz="1800" dirty="0"/>
              <a:t>number of cases of failure following NSV/conventional vasectomy reported in the facility during the reporting month for:</a:t>
            </a:r>
          </a:p>
          <a:p>
            <a:pPr lvl="3"/>
            <a:r>
              <a:rPr lang="en-IN" dirty="0"/>
              <a:t>Male/Female </a:t>
            </a:r>
          </a:p>
          <a:p>
            <a:pPr lvl="1"/>
            <a:r>
              <a:rPr lang="en-IN" sz="2000" dirty="0"/>
              <a:t>Number of deaths following sterilisation</a:t>
            </a:r>
          </a:p>
          <a:p>
            <a:pPr lvl="2"/>
            <a:r>
              <a:rPr lang="en-IN" sz="1800" dirty="0"/>
              <a:t>Total number of cases of death following NSV/conventional vasectomy reported in the facility during the reporting month for: </a:t>
            </a:r>
          </a:p>
          <a:p>
            <a:pPr lvl="3"/>
            <a:r>
              <a:rPr lang="en-IN" dirty="0"/>
              <a:t>Male/Female</a:t>
            </a:r>
          </a:p>
        </p:txBody>
      </p:sp>
      <p:sp>
        <p:nvSpPr>
          <p:cNvPr id="4" name="Title 3"/>
          <p:cNvSpPr>
            <a:spLocks noGrp="1"/>
          </p:cNvSpPr>
          <p:nvPr>
            <p:ph type="title"/>
          </p:nvPr>
        </p:nvSpPr>
        <p:spPr/>
        <p:txBody>
          <a:bodyPr/>
          <a:lstStyle/>
          <a:p>
            <a:pPr lvl="0"/>
            <a:r>
              <a:rPr lang="en-US" sz="3200" dirty="0" smtClean="0"/>
              <a:t>Monthly Reporting: </a:t>
            </a:r>
            <a:r>
              <a:rPr lang="en-IN" sz="3200" dirty="0" smtClean="0"/>
              <a:t>Quality of Sterilisation Services</a:t>
            </a:r>
            <a:endParaRPr lang="en-US" sz="3200" dirty="0"/>
          </a:p>
        </p:txBody>
      </p:sp>
    </p:spTree>
    <p:extLst>
      <p:ext uri="{BB962C8B-B14F-4D97-AF65-F5344CB8AC3E}">
        <p14:creationId xmlns:p14="http://schemas.microsoft.com/office/powerpoint/2010/main" val="47280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IN" dirty="0"/>
              <a:t>Number of institutions having </a:t>
            </a:r>
            <a:r>
              <a:rPr lang="en-IN" dirty="0" smtClean="0"/>
              <a:t>NSV-trained </a:t>
            </a:r>
            <a:r>
              <a:rPr lang="en-IN" dirty="0"/>
              <a:t>doctors</a:t>
            </a:r>
          </a:p>
          <a:p>
            <a:r>
              <a:rPr lang="en-IN" dirty="0"/>
              <a:t> Monthly inventory status</a:t>
            </a:r>
          </a:p>
          <a:p>
            <a:pPr lvl="1"/>
            <a:r>
              <a:rPr lang="en-IN" dirty="0"/>
              <a:t>FP (in nos.) for example, number of condoms, oral pill cycles, </a:t>
            </a:r>
            <a:r>
              <a:rPr lang="en-IN" dirty="0" smtClean="0"/>
              <a:t>IUCDs</a:t>
            </a:r>
            <a:r>
              <a:rPr lang="en-IN" dirty="0"/>
              <a:t>, etc.</a:t>
            </a:r>
          </a:p>
          <a:p>
            <a:pPr lvl="1"/>
            <a:r>
              <a:rPr lang="en-IN" dirty="0" smtClean="0"/>
              <a:t>IUCD </a:t>
            </a:r>
            <a:r>
              <a:rPr lang="en-IN" dirty="0"/>
              <a:t>380A</a:t>
            </a:r>
          </a:p>
          <a:p>
            <a:pPr lvl="1"/>
            <a:r>
              <a:rPr lang="en-IN" dirty="0"/>
              <a:t>Condoms</a:t>
            </a:r>
          </a:p>
          <a:p>
            <a:pPr lvl="1"/>
            <a:r>
              <a:rPr lang="en-IN" dirty="0"/>
              <a:t>OCPs</a:t>
            </a:r>
          </a:p>
          <a:p>
            <a:pPr lvl="1"/>
            <a:r>
              <a:rPr lang="en-IN" dirty="0"/>
              <a:t>ECPs</a:t>
            </a:r>
          </a:p>
          <a:p>
            <a:pPr lvl="1"/>
            <a:r>
              <a:rPr lang="en-IN" dirty="0"/>
              <a:t>Tubal rings</a:t>
            </a:r>
          </a:p>
          <a:p>
            <a:endParaRPr lang="en-US" dirty="0"/>
          </a:p>
        </p:txBody>
      </p:sp>
      <p:sp>
        <p:nvSpPr>
          <p:cNvPr id="4" name="Title 3"/>
          <p:cNvSpPr>
            <a:spLocks noGrp="1"/>
          </p:cNvSpPr>
          <p:nvPr>
            <p:ph type="title"/>
          </p:nvPr>
        </p:nvSpPr>
        <p:spPr/>
        <p:txBody>
          <a:bodyPr/>
          <a:lstStyle/>
          <a:p>
            <a:r>
              <a:rPr lang="en-GB" dirty="0"/>
              <a:t>Monthly </a:t>
            </a:r>
            <a:r>
              <a:rPr lang="en-GB" dirty="0" smtClean="0"/>
              <a:t>Reporting</a:t>
            </a:r>
            <a:endParaRPr lang="en-US" dirty="0"/>
          </a:p>
        </p:txBody>
      </p:sp>
    </p:spTree>
    <p:extLst>
      <p:ext uri="{BB962C8B-B14F-4D97-AF65-F5344CB8AC3E}">
        <p14:creationId xmlns:p14="http://schemas.microsoft.com/office/powerpoint/2010/main" val="281910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dirty="0"/>
              <a:t>Number of doctors trained </a:t>
            </a:r>
            <a:endParaRPr lang="en-IN" dirty="0" smtClean="0"/>
          </a:p>
          <a:p>
            <a:pPr lvl="1"/>
            <a:r>
              <a:rPr lang="en-IN" dirty="0" smtClean="0"/>
              <a:t>Total number of new general duty medical officers trained during the quarter on specific skills</a:t>
            </a:r>
          </a:p>
          <a:p>
            <a:pPr lvl="2"/>
            <a:r>
              <a:rPr lang="en-IN" dirty="0" smtClean="0"/>
              <a:t>NSVs</a:t>
            </a:r>
            <a:endParaRPr lang="en-IN" dirty="0"/>
          </a:p>
          <a:p>
            <a:pPr lvl="2"/>
            <a:r>
              <a:rPr lang="en-IN" dirty="0" err="1"/>
              <a:t>Minilap</a:t>
            </a:r>
            <a:endParaRPr lang="en-IN" dirty="0"/>
          </a:p>
          <a:p>
            <a:pPr lvl="2"/>
            <a:r>
              <a:rPr lang="en-IN" dirty="0"/>
              <a:t>Laparoscopic sterilisation (for Specialists)</a:t>
            </a:r>
          </a:p>
          <a:p>
            <a:pPr lvl="2"/>
            <a:r>
              <a:rPr lang="en-IN" dirty="0" smtClean="0"/>
              <a:t>IUCD</a:t>
            </a:r>
            <a:endParaRPr lang="en-IN" dirty="0"/>
          </a:p>
          <a:p>
            <a:pPr lvl="1"/>
            <a:r>
              <a:rPr lang="en-IN" dirty="0" smtClean="0"/>
              <a:t>Total </a:t>
            </a:r>
            <a:r>
              <a:rPr lang="en-IN" dirty="0"/>
              <a:t>Number of General Nurse Midwife (GNM)/ANM/LHV trained in specific skills during the quarter</a:t>
            </a:r>
          </a:p>
          <a:p>
            <a:pPr lvl="2"/>
            <a:r>
              <a:rPr lang="en-IN" dirty="0"/>
              <a:t>Intrauterine </a:t>
            </a:r>
            <a:r>
              <a:rPr lang="en-IN" dirty="0" smtClean="0"/>
              <a:t>Contraceptive Device </a:t>
            </a:r>
            <a:r>
              <a:rPr lang="en-IN" dirty="0"/>
              <a:t>(</a:t>
            </a:r>
            <a:r>
              <a:rPr lang="en-IN" dirty="0" smtClean="0"/>
              <a:t>IUCD</a:t>
            </a:r>
            <a:r>
              <a:rPr lang="en-IN" dirty="0"/>
              <a:t>)</a:t>
            </a:r>
          </a:p>
          <a:p>
            <a:pPr lvl="2"/>
            <a:r>
              <a:rPr lang="en-IN" dirty="0"/>
              <a:t>Contraceptive update training (CUT)</a:t>
            </a:r>
          </a:p>
          <a:p>
            <a:endParaRPr lang="en-US" dirty="0"/>
          </a:p>
        </p:txBody>
      </p:sp>
      <p:sp>
        <p:nvSpPr>
          <p:cNvPr id="4" name="Title 3"/>
          <p:cNvSpPr>
            <a:spLocks noGrp="1"/>
          </p:cNvSpPr>
          <p:nvPr>
            <p:ph type="title"/>
          </p:nvPr>
        </p:nvSpPr>
        <p:spPr/>
        <p:txBody>
          <a:bodyPr/>
          <a:lstStyle/>
          <a:p>
            <a:r>
              <a:rPr lang="en-GB" sz="3600" dirty="0"/>
              <a:t>Quarterly </a:t>
            </a:r>
            <a:r>
              <a:rPr lang="en-GB" sz="3600" dirty="0" smtClean="0"/>
              <a:t>Reporting</a:t>
            </a:r>
            <a:r>
              <a:rPr lang="en-GB" sz="3600" dirty="0"/>
              <a:t> </a:t>
            </a:r>
            <a:r>
              <a:rPr lang="en-IN" sz="3600" dirty="0" smtClean="0"/>
              <a:t>Part </a:t>
            </a:r>
            <a:r>
              <a:rPr lang="en-IN" sz="3600" dirty="0"/>
              <a:t>B: </a:t>
            </a:r>
            <a:r>
              <a:rPr lang="en-IN" sz="3600" dirty="0" smtClean="0"/>
              <a:t/>
            </a:r>
            <a:br>
              <a:rPr lang="en-IN" sz="3600" dirty="0" smtClean="0"/>
            </a:br>
            <a:r>
              <a:rPr lang="en-IN" sz="3600" dirty="0" smtClean="0"/>
              <a:t>Trainings </a:t>
            </a:r>
            <a:r>
              <a:rPr lang="en-IN" sz="3600" dirty="0"/>
              <a:t>Conducted</a:t>
            </a:r>
            <a:endParaRPr lang="en-US" sz="3600" dirty="0"/>
          </a:p>
        </p:txBody>
      </p:sp>
    </p:spTree>
    <p:extLst>
      <p:ext uri="{BB962C8B-B14F-4D97-AF65-F5344CB8AC3E}">
        <p14:creationId xmlns:p14="http://schemas.microsoft.com/office/powerpoint/2010/main" val="80462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State Programme Management </a:t>
            </a:r>
            <a:r>
              <a:rPr lang="en-GB" dirty="0" smtClean="0"/>
              <a:t>Unit</a:t>
            </a:r>
            <a:endParaRPr lang="en-IN" dirty="0"/>
          </a:p>
          <a:p>
            <a:pPr lvl="1"/>
            <a:r>
              <a:rPr lang="en-IN" dirty="0" smtClean="0"/>
              <a:t>Total </a:t>
            </a:r>
            <a:r>
              <a:rPr lang="en-IN" dirty="0"/>
              <a:t>number of Programme Management Unit personnel given trainings in State Programme Management </a:t>
            </a:r>
            <a:r>
              <a:rPr lang="en-IN" dirty="0" smtClean="0"/>
              <a:t>Unit </a:t>
            </a:r>
            <a:r>
              <a:rPr lang="en-IN" dirty="0"/>
              <a:t>during the quarter, including:</a:t>
            </a:r>
          </a:p>
          <a:p>
            <a:pPr lvl="2"/>
            <a:r>
              <a:rPr lang="en-IN" dirty="0"/>
              <a:t>Programme managers</a:t>
            </a:r>
          </a:p>
          <a:p>
            <a:pPr lvl="2"/>
            <a:r>
              <a:rPr lang="en-IN" dirty="0"/>
              <a:t>Accounts/finance managers</a:t>
            </a:r>
          </a:p>
          <a:p>
            <a:pPr lvl="2"/>
            <a:r>
              <a:rPr lang="en-IN" dirty="0"/>
              <a:t>MIS/data </a:t>
            </a:r>
            <a:r>
              <a:rPr lang="en-IN" dirty="0" smtClean="0"/>
              <a:t>managers</a:t>
            </a:r>
          </a:p>
          <a:p>
            <a:pPr lvl="0"/>
            <a:r>
              <a:rPr lang="en-GB" dirty="0" smtClean="0"/>
              <a:t>District Programme Management Units</a:t>
            </a:r>
            <a:endParaRPr lang="en-IN" dirty="0" smtClean="0"/>
          </a:p>
          <a:p>
            <a:pPr lvl="1"/>
            <a:r>
              <a:rPr lang="en-IN" dirty="0" smtClean="0"/>
              <a:t>Total </a:t>
            </a:r>
            <a:r>
              <a:rPr lang="en-IN" dirty="0"/>
              <a:t>number of Programme Management Unit personnel given trainings in District Programme Management </a:t>
            </a:r>
            <a:r>
              <a:rPr lang="en-IN" dirty="0" smtClean="0"/>
              <a:t>Units </a:t>
            </a:r>
            <a:r>
              <a:rPr lang="en-IN" dirty="0"/>
              <a:t>during the quarter, including:</a:t>
            </a:r>
          </a:p>
          <a:p>
            <a:pPr lvl="2"/>
            <a:r>
              <a:rPr lang="en-IN" dirty="0"/>
              <a:t>Programme managers</a:t>
            </a:r>
          </a:p>
          <a:p>
            <a:pPr lvl="2"/>
            <a:r>
              <a:rPr lang="en-IN" dirty="0"/>
              <a:t>Accounts/finance Managers</a:t>
            </a:r>
          </a:p>
          <a:p>
            <a:pPr lvl="2"/>
            <a:r>
              <a:rPr lang="en-IN" dirty="0"/>
              <a:t>MIS/data managers</a:t>
            </a:r>
          </a:p>
          <a:p>
            <a:endParaRPr lang="en-US" dirty="0"/>
          </a:p>
        </p:txBody>
      </p:sp>
      <p:sp>
        <p:nvSpPr>
          <p:cNvPr id="4" name="Title 3"/>
          <p:cNvSpPr>
            <a:spLocks noGrp="1"/>
          </p:cNvSpPr>
          <p:nvPr>
            <p:ph type="title"/>
          </p:nvPr>
        </p:nvSpPr>
        <p:spPr/>
        <p:txBody>
          <a:bodyPr/>
          <a:lstStyle/>
          <a:p>
            <a:r>
              <a:rPr lang="en-GB" sz="3600" dirty="0"/>
              <a:t>Quarterly Reporting </a:t>
            </a:r>
            <a:r>
              <a:rPr lang="en-IN" sz="3600" dirty="0"/>
              <a:t>Part B: </a:t>
            </a:r>
            <a:br>
              <a:rPr lang="en-IN" sz="3600" dirty="0"/>
            </a:br>
            <a:r>
              <a:rPr lang="en-IN" sz="3600" dirty="0"/>
              <a:t>Trainings Conducted</a:t>
            </a:r>
            <a:endParaRPr lang="en-US" sz="3600" dirty="0"/>
          </a:p>
        </p:txBody>
      </p:sp>
    </p:spTree>
    <p:extLst>
      <p:ext uri="{BB962C8B-B14F-4D97-AF65-F5344CB8AC3E}">
        <p14:creationId xmlns:p14="http://schemas.microsoft.com/office/powerpoint/2010/main" val="44753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dirty="0"/>
              <a:t>Block Programme Management </a:t>
            </a:r>
            <a:r>
              <a:rPr lang="en-GB" dirty="0" smtClean="0"/>
              <a:t>Units</a:t>
            </a:r>
            <a:endParaRPr lang="en-IN" dirty="0"/>
          </a:p>
          <a:p>
            <a:pPr lvl="1"/>
            <a:r>
              <a:rPr lang="en-IN" dirty="0"/>
              <a:t>Total number of Programme Management Unit personnel given trainings in Block Programme Management Units (BPMU</a:t>
            </a:r>
            <a:r>
              <a:rPr lang="en-IN" dirty="0" smtClean="0"/>
              <a:t>) </a:t>
            </a:r>
            <a:r>
              <a:rPr lang="en-IN" dirty="0"/>
              <a:t>during the quarter, including:</a:t>
            </a:r>
          </a:p>
          <a:p>
            <a:pPr lvl="2"/>
            <a:r>
              <a:rPr lang="en-IN" dirty="0"/>
              <a:t>Programme managers</a:t>
            </a:r>
          </a:p>
          <a:p>
            <a:pPr lvl="2"/>
            <a:r>
              <a:rPr lang="en-IN" dirty="0"/>
              <a:t>Accounts/finance Managers</a:t>
            </a:r>
          </a:p>
          <a:p>
            <a:pPr lvl="2"/>
            <a:r>
              <a:rPr lang="en-IN" dirty="0"/>
              <a:t>MIS/Data managers </a:t>
            </a:r>
          </a:p>
          <a:p>
            <a:endParaRPr lang="en-US" dirty="0"/>
          </a:p>
        </p:txBody>
      </p:sp>
      <p:sp>
        <p:nvSpPr>
          <p:cNvPr id="4" name="Title 3"/>
          <p:cNvSpPr>
            <a:spLocks noGrp="1"/>
          </p:cNvSpPr>
          <p:nvPr>
            <p:ph type="title"/>
          </p:nvPr>
        </p:nvSpPr>
        <p:spPr/>
        <p:txBody>
          <a:bodyPr/>
          <a:lstStyle/>
          <a:p>
            <a:r>
              <a:rPr lang="en-GB" sz="3600" dirty="0"/>
              <a:t>Quarterly Reporting </a:t>
            </a:r>
            <a:r>
              <a:rPr lang="en-IN" sz="3600" dirty="0"/>
              <a:t>Part B: </a:t>
            </a:r>
            <a:br>
              <a:rPr lang="en-IN" sz="3600" dirty="0"/>
            </a:br>
            <a:r>
              <a:rPr lang="en-IN" sz="3600" dirty="0"/>
              <a:t>Trainings Conducted</a:t>
            </a:r>
            <a:endParaRPr lang="en-US" sz="3600" dirty="0"/>
          </a:p>
        </p:txBody>
      </p:sp>
    </p:spTree>
    <p:extLst>
      <p:ext uri="{BB962C8B-B14F-4D97-AF65-F5344CB8AC3E}">
        <p14:creationId xmlns:p14="http://schemas.microsoft.com/office/powerpoint/2010/main" val="1320189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a:t>
            </a:r>
            <a:r>
              <a:rPr lang="en-GB" dirty="0" smtClean="0"/>
              <a:t>4:  </a:t>
            </a:r>
          </a:p>
          <a:p>
            <a:r>
              <a:rPr lang="en-GB" sz="4000" dirty="0" smtClean="0"/>
              <a:t>Access </a:t>
            </a:r>
            <a:r>
              <a:rPr lang="en-GB" sz="4000" dirty="0"/>
              <a:t>to Essential Medicines</a:t>
            </a:r>
            <a:endParaRPr lang="en-US" sz="4000" dirty="0"/>
          </a:p>
        </p:txBody>
      </p:sp>
      <p:sp>
        <p:nvSpPr>
          <p:cNvPr id="6" name="Text Placeholder 5"/>
          <p:cNvSpPr>
            <a:spLocks noGrp="1"/>
          </p:cNvSpPr>
          <p:nvPr>
            <p:ph type="body" sz="quarter" idx="11"/>
          </p:nvPr>
        </p:nvSpPr>
        <p:spPr>
          <a:xfrm>
            <a:off x="1752600" y="6019800"/>
            <a:ext cx="5668963" cy="551628"/>
          </a:xfrm>
        </p:spPr>
        <p:txBody>
          <a:bodyPr/>
          <a:lstStyle/>
          <a:p>
            <a:r>
              <a:rPr lang="en-GB" sz="1200" i="0" dirty="0"/>
              <a:t>Source: WHO. 2010. </a:t>
            </a:r>
            <a:r>
              <a:rPr lang="en-GB" sz="1200" dirty="0"/>
              <a:t>Key </a:t>
            </a:r>
            <a:r>
              <a:rPr lang="en-GB" sz="1200" dirty="0" smtClean="0"/>
              <a:t>Components </a:t>
            </a:r>
            <a:r>
              <a:rPr lang="en-GB" sz="1200" dirty="0"/>
              <a:t>of a </a:t>
            </a:r>
            <a:r>
              <a:rPr lang="en-GB" sz="1200" dirty="0" smtClean="0"/>
              <a:t>Well-functioning </a:t>
            </a:r>
            <a:r>
              <a:rPr lang="en-GB" sz="1200" dirty="0"/>
              <a:t>H</a:t>
            </a:r>
            <a:r>
              <a:rPr lang="en-GB" sz="1200" dirty="0" smtClean="0"/>
              <a:t>ealth </a:t>
            </a:r>
            <a:r>
              <a:rPr lang="en-GB" sz="1200" dirty="0"/>
              <a:t>S</a:t>
            </a:r>
            <a:r>
              <a:rPr lang="en-GB" sz="1200" dirty="0" smtClean="0"/>
              <a:t>ystem</a:t>
            </a:r>
            <a:r>
              <a:rPr lang="en-GB" sz="1200" dirty="0"/>
              <a:t>. </a:t>
            </a:r>
            <a:r>
              <a:rPr lang="en-GB" sz="1200" i="0" dirty="0"/>
              <a:t>Geneva: </a:t>
            </a:r>
            <a:r>
              <a:rPr lang="en-GB" sz="1200" i="0" dirty="0" smtClean="0"/>
              <a:t>WHO.</a:t>
            </a:r>
            <a:endParaRPr lang="en-IN" sz="1200" i="0" dirty="0"/>
          </a:p>
          <a:p>
            <a:endParaRPr lang="en-US" dirty="0"/>
          </a:p>
        </p:txBody>
      </p:sp>
    </p:spTree>
    <p:extLst>
      <p:ext uri="{BB962C8B-B14F-4D97-AF65-F5344CB8AC3E}">
        <p14:creationId xmlns:p14="http://schemas.microsoft.com/office/powerpoint/2010/main" val="3312701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sz="1800" dirty="0"/>
              <a:t>A medical products regulatory system for marketing </a:t>
            </a:r>
            <a:r>
              <a:rPr lang="en-GB" sz="1800" dirty="0"/>
              <a:t>authorisation</a:t>
            </a:r>
            <a:r>
              <a:rPr lang="en-US" sz="1800" dirty="0"/>
              <a:t> and safety monitoring, supported by relevant legislation, enforcement mechanisms, an inspectorate and access to a medical products quality control </a:t>
            </a:r>
            <a:r>
              <a:rPr lang="en-US" sz="1800" dirty="0" smtClean="0"/>
              <a:t>laboratory</a:t>
            </a:r>
            <a:endParaRPr lang="en-IN" sz="1800" dirty="0"/>
          </a:p>
          <a:p>
            <a:pPr lvl="0"/>
            <a:r>
              <a:rPr lang="en-US" sz="1800" dirty="0"/>
              <a:t>National lists of essential medical products, national diagnostic and treatment protocols, and </a:t>
            </a:r>
            <a:r>
              <a:rPr lang="en-GB" sz="1800" dirty="0"/>
              <a:t>standardised </a:t>
            </a:r>
            <a:r>
              <a:rPr lang="en-US" sz="1800" dirty="0"/>
              <a:t>equipment per levels of care, to guide procurement, </a:t>
            </a:r>
            <a:r>
              <a:rPr lang="en-US" sz="1800" dirty="0" smtClean="0"/>
              <a:t>reimbursement, </a:t>
            </a:r>
            <a:r>
              <a:rPr lang="en-US" sz="1800" dirty="0"/>
              <a:t>and </a:t>
            </a:r>
            <a:r>
              <a:rPr lang="en-US" sz="1800" dirty="0" smtClean="0"/>
              <a:t>training</a:t>
            </a:r>
            <a:endParaRPr lang="en-IN" sz="1800" dirty="0"/>
          </a:p>
          <a:p>
            <a:pPr lvl="0"/>
            <a:r>
              <a:rPr lang="en-US" sz="1800" dirty="0"/>
              <a:t>A supply and distribution system to ensure universal access to essential medical products and health technologies through public and private channels, with </a:t>
            </a:r>
            <a:r>
              <a:rPr lang="en-US" sz="1800" dirty="0" smtClean="0"/>
              <a:t>a focus </a:t>
            </a:r>
            <a:r>
              <a:rPr lang="en-US" sz="1800" dirty="0"/>
              <a:t>on the poor and </a:t>
            </a:r>
            <a:r>
              <a:rPr lang="en-US" sz="1800" dirty="0" smtClean="0"/>
              <a:t>disadvantaged</a:t>
            </a:r>
            <a:endParaRPr lang="en-IN" sz="1800" dirty="0"/>
          </a:p>
          <a:p>
            <a:pPr lvl="0"/>
            <a:r>
              <a:rPr lang="en-US" sz="1800" dirty="0"/>
              <a:t>A national medical products availability and price monitoring </a:t>
            </a:r>
            <a:r>
              <a:rPr lang="en-US" sz="1800" dirty="0" smtClean="0"/>
              <a:t>system</a:t>
            </a:r>
            <a:endParaRPr lang="en-IN" sz="1800" dirty="0"/>
          </a:p>
          <a:p>
            <a:pPr lvl="0"/>
            <a:r>
              <a:rPr lang="en-US" sz="1800" dirty="0"/>
              <a:t>A national </a:t>
            </a:r>
            <a:r>
              <a:rPr lang="en-US" sz="1800" dirty="0" err="1"/>
              <a:t>programme</a:t>
            </a:r>
            <a:r>
              <a:rPr lang="en-US" sz="1800" dirty="0"/>
              <a:t> to promote rational </a:t>
            </a:r>
            <a:r>
              <a:rPr lang="en-US" sz="1800" dirty="0" smtClean="0"/>
              <a:t>prescribing</a:t>
            </a:r>
            <a:endParaRPr lang="en-IN" sz="1800" dirty="0"/>
          </a:p>
          <a:p>
            <a:endParaRPr lang="en-US" dirty="0"/>
          </a:p>
        </p:txBody>
      </p:sp>
      <p:sp>
        <p:nvSpPr>
          <p:cNvPr id="4" name="Title 3"/>
          <p:cNvSpPr>
            <a:spLocks noGrp="1"/>
          </p:cNvSpPr>
          <p:nvPr>
            <p:ph type="title"/>
          </p:nvPr>
        </p:nvSpPr>
        <p:spPr/>
        <p:txBody>
          <a:bodyPr/>
          <a:lstStyle/>
          <a:p>
            <a:r>
              <a:rPr lang="en-US" dirty="0" smtClean="0"/>
              <a:t>Functioning Supply System</a:t>
            </a:r>
            <a:endParaRPr lang="en-US" dirty="0"/>
          </a:p>
        </p:txBody>
      </p:sp>
    </p:spTree>
    <p:extLst>
      <p:ext uri="{BB962C8B-B14F-4D97-AF65-F5344CB8AC3E}">
        <p14:creationId xmlns:p14="http://schemas.microsoft.com/office/powerpoint/2010/main" val="2652388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GB" sz="1800" dirty="0"/>
              <a:t>Effective implementation of programmes/schemes depends on timely procurement of drugs and </a:t>
            </a:r>
            <a:r>
              <a:rPr lang="en-GB" sz="1800" dirty="0" smtClean="0"/>
              <a:t>equipment</a:t>
            </a:r>
            <a:endParaRPr lang="en-IN" sz="1800" dirty="0"/>
          </a:p>
          <a:p>
            <a:pPr lvl="0"/>
            <a:r>
              <a:rPr lang="en-GB" sz="1800" dirty="0"/>
              <a:t>Essential to strengthen procurement capacity at </a:t>
            </a:r>
            <a:r>
              <a:rPr lang="en-GB" sz="1800" dirty="0" smtClean="0"/>
              <a:t>the state level</a:t>
            </a:r>
            <a:endParaRPr lang="en-IN" sz="1800" dirty="0"/>
          </a:p>
          <a:p>
            <a:pPr lvl="0"/>
            <a:r>
              <a:rPr lang="en-GB" sz="1800" dirty="0"/>
              <a:t>Procurement MIS implemented by GOI to automate and overcome challenges of current procurement </a:t>
            </a:r>
            <a:r>
              <a:rPr lang="en-GB" sz="1800" dirty="0" smtClean="0"/>
              <a:t>system</a:t>
            </a:r>
            <a:endParaRPr lang="en-IN" sz="1800" dirty="0"/>
          </a:p>
          <a:p>
            <a:pPr lvl="0"/>
            <a:r>
              <a:rPr lang="en-GB" sz="1800" dirty="0" smtClean="0"/>
              <a:t>Standardise </a:t>
            </a:r>
            <a:r>
              <a:rPr lang="en-GB" sz="1800" dirty="0"/>
              <a:t>and streamline procurement </a:t>
            </a:r>
            <a:r>
              <a:rPr lang="en-GB" sz="1800" dirty="0" smtClean="0"/>
              <a:t>process (states)</a:t>
            </a:r>
            <a:endParaRPr lang="en-IN" sz="1800" dirty="0"/>
          </a:p>
          <a:p>
            <a:pPr lvl="0"/>
            <a:r>
              <a:rPr lang="en-GB" sz="1800" dirty="0"/>
              <a:t>Place trained </a:t>
            </a:r>
            <a:r>
              <a:rPr lang="en-GB" sz="1800" dirty="0" smtClean="0"/>
              <a:t>personnel</a:t>
            </a:r>
            <a:endParaRPr lang="en-IN" sz="1800" dirty="0"/>
          </a:p>
          <a:p>
            <a:pPr lvl="0"/>
            <a:r>
              <a:rPr lang="en-GB" sz="1800" dirty="0"/>
              <a:t>Develop standard documents and </a:t>
            </a:r>
            <a:r>
              <a:rPr lang="en-GB" sz="1800" dirty="0" smtClean="0"/>
              <a:t>specifications</a:t>
            </a:r>
            <a:endParaRPr lang="en-IN" sz="1800" dirty="0"/>
          </a:p>
          <a:p>
            <a:pPr lvl="0"/>
            <a:r>
              <a:rPr lang="en-GB" sz="1800" dirty="0"/>
              <a:t>Establish transparent procurement </a:t>
            </a:r>
            <a:r>
              <a:rPr lang="en-GB" sz="1800" dirty="0" smtClean="0"/>
              <a:t>systems</a:t>
            </a:r>
            <a:endParaRPr lang="en-IN" sz="1800" dirty="0"/>
          </a:p>
          <a:p>
            <a:pPr lvl="0"/>
            <a:r>
              <a:rPr lang="en-GB" sz="1800" dirty="0"/>
              <a:t>Complete all pending procurement at the </a:t>
            </a:r>
            <a:r>
              <a:rPr lang="en-GB" sz="1800" dirty="0" smtClean="0"/>
              <a:t>earliest</a:t>
            </a:r>
            <a:endParaRPr lang="en-IN" sz="1800" dirty="0"/>
          </a:p>
          <a:p>
            <a:endParaRPr lang="en-US" dirty="0"/>
          </a:p>
        </p:txBody>
      </p:sp>
      <p:sp>
        <p:nvSpPr>
          <p:cNvPr id="4" name="Title 3"/>
          <p:cNvSpPr>
            <a:spLocks noGrp="1"/>
          </p:cNvSpPr>
          <p:nvPr>
            <p:ph type="title"/>
          </p:nvPr>
        </p:nvSpPr>
        <p:spPr>
          <a:xfrm>
            <a:off x="762000" y="411480"/>
            <a:ext cx="7696200" cy="1099037"/>
          </a:xfrm>
        </p:spPr>
        <p:txBody>
          <a:bodyPr/>
          <a:lstStyle/>
          <a:p>
            <a:r>
              <a:rPr lang="en-US" dirty="0" smtClean="0"/>
              <a:t>Recommended Under NRHM</a:t>
            </a:r>
            <a:endParaRPr lang="en-US" dirty="0"/>
          </a:p>
        </p:txBody>
      </p:sp>
    </p:spTree>
    <p:extLst>
      <p:ext uri="{BB962C8B-B14F-4D97-AF65-F5344CB8AC3E}">
        <p14:creationId xmlns:p14="http://schemas.microsoft.com/office/powerpoint/2010/main" val="2165120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a:t>
            </a:r>
            <a:r>
              <a:rPr lang="en-GB" dirty="0" smtClean="0"/>
              <a:t>5: </a:t>
            </a:r>
            <a:r>
              <a:rPr lang="en-GB" dirty="0"/>
              <a:t>Financing</a:t>
            </a:r>
            <a:endParaRPr lang="en-US" dirty="0"/>
          </a:p>
        </p:txBody>
      </p:sp>
      <p:sp>
        <p:nvSpPr>
          <p:cNvPr id="6" name="Text Placeholder 5"/>
          <p:cNvSpPr>
            <a:spLocks noGrp="1"/>
          </p:cNvSpPr>
          <p:nvPr>
            <p:ph type="body" sz="quarter" idx="11"/>
          </p:nvPr>
        </p:nvSpPr>
        <p:spPr>
          <a:xfrm>
            <a:off x="1752600" y="5943600"/>
            <a:ext cx="5668963" cy="627828"/>
          </a:xfrm>
        </p:spPr>
        <p:txBody>
          <a:bodyPr/>
          <a:lstStyle/>
          <a:p>
            <a:r>
              <a:rPr lang="en-GB" sz="1200" i="0" dirty="0"/>
              <a:t>Source: WHO. 2010. </a:t>
            </a:r>
            <a:r>
              <a:rPr lang="en-GB" sz="1200" dirty="0"/>
              <a:t>Key </a:t>
            </a:r>
            <a:r>
              <a:rPr lang="en-GB" sz="1200" dirty="0" smtClean="0"/>
              <a:t>Components </a:t>
            </a:r>
            <a:r>
              <a:rPr lang="en-GB" sz="1200" dirty="0"/>
              <a:t>of a W</a:t>
            </a:r>
            <a:r>
              <a:rPr lang="en-GB" sz="1200" dirty="0" smtClean="0"/>
              <a:t>ell-functioning </a:t>
            </a:r>
            <a:r>
              <a:rPr lang="en-GB" sz="1200" dirty="0"/>
              <a:t>H</a:t>
            </a:r>
            <a:r>
              <a:rPr lang="en-GB" sz="1200" dirty="0" smtClean="0"/>
              <a:t>ealth System</a:t>
            </a:r>
            <a:r>
              <a:rPr lang="en-GB" sz="1200" dirty="0"/>
              <a:t>. </a:t>
            </a:r>
            <a:r>
              <a:rPr lang="en-GB" sz="1200" i="0" dirty="0"/>
              <a:t>Geneva: </a:t>
            </a:r>
            <a:r>
              <a:rPr lang="en-GB" sz="1200" i="0" dirty="0" smtClean="0"/>
              <a:t>WHO.</a:t>
            </a:r>
            <a:endParaRPr lang="en-IN" sz="1200" i="0" dirty="0"/>
          </a:p>
          <a:p>
            <a:endParaRPr lang="en-US" dirty="0"/>
          </a:p>
        </p:txBody>
      </p:sp>
    </p:spTree>
    <p:extLst>
      <p:ext uri="{BB962C8B-B14F-4D97-AF65-F5344CB8AC3E}">
        <p14:creationId xmlns:p14="http://schemas.microsoft.com/office/powerpoint/2010/main" val="326401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p:txBody>
          <a:bodyPr/>
          <a:lstStyle/>
          <a:p>
            <a:r>
              <a:rPr lang="en-GB" sz="1800" dirty="0"/>
              <a:t>P</a:t>
            </a:r>
            <a:r>
              <a:rPr lang="en-GB" sz="1800" dirty="0" smtClean="0"/>
              <a:t>rovide </a:t>
            </a:r>
            <a:r>
              <a:rPr lang="en-GB" sz="1800" dirty="0"/>
              <a:t>curative, preventive, and </a:t>
            </a:r>
            <a:r>
              <a:rPr lang="en-GB" sz="1800" dirty="0" err="1"/>
              <a:t>promotive</a:t>
            </a:r>
            <a:r>
              <a:rPr lang="en-GB" sz="1800" dirty="0"/>
              <a:t> health and family welfare services in the rural area for a population of about 30,000.</a:t>
            </a:r>
          </a:p>
          <a:p>
            <a:r>
              <a:rPr lang="en-GB" sz="1800" dirty="0"/>
              <a:t>I</a:t>
            </a:r>
            <a:r>
              <a:rPr lang="en-GB" sz="1800" dirty="0" smtClean="0"/>
              <a:t>nfrastructure </a:t>
            </a:r>
            <a:r>
              <a:rPr lang="en-GB" sz="1800" dirty="0"/>
              <a:t>like continuous water supply, electricity, labour room, laboratory, telephone, functional vehicle, </a:t>
            </a:r>
            <a:r>
              <a:rPr lang="en-GB" sz="1800" dirty="0" smtClean="0"/>
              <a:t>etc.</a:t>
            </a:r>
            <a:endParaRPr lang="en-GB" sz="1800" dirty="0"/>
          </a:p>
          <a:p>
            <a:r>
              <a:rPr lang="en-GB" sz="1800" dirty="0"/>
              <a:t>O</a:t>
            </a:r>
            <a:r>
              <a:rPr lang="en-GB" sz="1800" dirty="0" smtClean="0"/>
              <a:t>ne </a:t>
            </a:r>
            <a:r>
              <a:rPr lang="en-GB" sz="1800" dirty="0"/>
              <a:t>Medical Officer, one laboratory technician and health assistants both male and female. </a:t>
            </a:r>
          </a:p>
          <a:p>
            <a:r>
              <a:rPr lang="en-GB" sz="1800" dirty="0"/>
              <a:t>C</a:t>
            </a:r>
            <a:r>
              <a:rPr lang="en-GB" sz="1800" dirty="0" smtClean="0"/>
              <a:t>annot </a:t>
            </a:r>
            <a:r>
              <a:rPr lang="en-GB" sz="1800" dirty="0"/>
              <a:t>provide complete obstetric care to </a:t>
            </a:r>
            <a:r>
              <a:rPr lang="en-GB" sz="1800" dirty="0" smtClean="0"/>
              <a:t>women.</a:t>
            </a:r>
            <a:endParaRPr lang="en-GB" sz="1800" dirty="0"/>
          </a:p>
          <a:p>
            <a:r>
              <a:rPr lang="en-GB" sz="1800" dirty="0"/>
              <a:t>Some of the upgraded PHCs and CHCs have been categorised as FRUs and these facilities have been provided with specialised equipment and kits to provide maternal healthcare, particularly Emergency Obstetric Care (</a:t>
            </a:r>
            <a:r>
              <a:rPr lang="en-GB" sz="1800" dirty="0" err="1"/>
              <a:t>EmOC</a:t>
            </a:r>
            <a:r>
              <a:rPr lang="en-GB" sz="1800" dirty="0" smtClean="0"/>
              <a:t>).</a:t>
            </a:r>
            <a:endParaRPr lang="en-GB" sz="1800" dirty="0"/>
          </a:p>
          <a:p>
            <a:endParaRPr lang="en-US" dirty="0"/>
          </a:p>
        </p:txBody>
      </p:sp>
      <p:sp>
        <p:nvSpPr>
          <p:cNvPr id="4" name="Title 3"/>
          <p:cNvSpPr>
            <a:spLocks noGrp="1"/>
          </p:cNvSpPr>
          <p:nvPr>
            <p:ph type="title"/>
          </p:nvPr>
        </p:nvSpPr>
        <p:spPr/>
        <p:txBody>
          <a:bodyPr/>
          <a:lstStyle/>
          <a:p>
            <a:r>
              <a:rPr lang="en-GB" dirty="0" smtClean="0"/>
              <a:t>Public Health Centres (PHCs) </a:t>
            </a:r>
            <a:endParaRPr lang="en-US" dirty="0"/>
          </a:p>
        </p:txBody>
      </p:sp>
    </p:spTree>
    <p:extLst>
      <p:ext uri="{BB962C8B-B14F-4D97-AF65-F5344CB8AC3E}">
        <p14:creationId xmlns:p14="http://schemas.microsoft.com/office/powerpoint/2010/main" val="4110346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lvl="0"/>
            <a:r>
              <a:rPr lang="en-US" dirty="0"/>
              <a:t>A system to raise sufficient funds for health </a:t>
            </a:r>
            <a:r>
              <a:rPr lang="en-US" dirty="0" smtClean="0"/>
              <a:t>fairly</a:t>
            </a:r>
            <a:endParaRPr lang="en-IN" dirty="0"/>
          </a:p>
          <a:p>
            <a:pPr lvl="0"/>
            <a:r>
              <a:rPr lang="en-US" dirty="0"/>
              <a:t>A system to pool financial resources across population groups to share financial </a:t>
            </a:r>
            <a:r>
              <a:rPr lang="en-US" dirty="0" smtClean="0"/>
              <a:t>risks</a:t>
            </a:r>
            <a:endParaRPr lang="en-IN" dirty="0"/>
          </a:p>
          <a:p>
            <a:pPr lvl="0"/>
            <a:r>
              <a:rPr lang="en-US" dirty="0"/>
              <a:t>A financing governance system supported by relevant legislation, financial </a:t>
            </a:r>
            <a:r>
              <a:rPr lang="en-US" dirty="0" smtClean="0"/>
              <a:t>audit, </a:t>
            </a:r>
            <a:r>
              <a:rPr lang="en-US" dirty="0"/>
              <a:t>and public expenditure reviews, and clear operational rules to ensure efficient use of </a:t>
            </a:r>
            <a:r>
              <a:rPr lang="en-US" dirty="0" smtClean="0"/>
              <a:t>funds</a:t>
            </a:r>
            <a:endParaRPr lang="en-IN" dirty="0"/>
          </a:p>
          <a:p>
            <a:endParaRPr lang="en-US" dirty="0"/>
          </a:p>
        </p:txBody>
      </p:sp>
      <p:sp>
        <p:nvSpPr>
          <p:cNvPr id="4" name="Title 3"/>
          <p:cNvSpPr>
            <a:spLocks noGrp="1"/>
          </p:cNvSpPr>
          <p:nvPr>
            <p:ph type="title"/>
          </p:nvPr>
        </p:nvSpPr>
        <p:spPr/>
        <p:txBody>
          <a:bodyPr/>
          <a:lstStyle/>
          <a:p>
            <a:r>
              <a:rPr lang="en-US" sz="3600" dirty="0"/>
              <a:t>Good </a:t>
            </a:r>
            <a:r>
              <a:rPr lang="en-US" sz="3600" dirty="0" smtClean="0"/>
              <a:t>Financial Systems Facilitate</a:t>
            </a:r>
            <a:endParaRPr lang="en-US" sz="3600" dirty="0"/>
          </a:p>
        </p:txBody>
      </p:sp>
    </p:spTree>
    <p:extLst>
      <p:ext uri="{BB962C8B-B14F-4D97-AF65-F5344CB8AC3E}">
        <p14:creationId xmlns:p14="http://schemas.microsoft.com/office/powerpoint/2010/main" val="1991096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IN" dirty="0" smtClean="0"/>
              <a:t>Source: </a:t>
            </a:r>
            <a:r>
              <a:rPr lang="en-US" dirty="0" err="1" smtClean="0"/>
              <a:t>MoHFW</a:t>
            </a:r>
            <a:r>
              <a:rPr lang="en-US" dirty="0" smtClean="0"/>
              <a:t>. 2011. </a:t>
            </a:r>
            <a:r>
              <a:rPr lang="en-US" i="1" dirty="0"/>
              <a:t>Annual Report 2010–2011.</a:t>
            </a:r>
            <a:r>
              <a:rPr lang="en-US" dirty="0"/>
              <a:t> New Delhi: </a:t>
            </a:r>
            <a:r>
              <a:rPr lang="en-US" dirty="0" err="1"/>
              <a:t>MoHFW</a:t>
            </a:r>
            <a:r>
              <a:rPr lang="en-US" dirty="0"/>
              <a:t>.</a:t>
            </a:r>
          </a:p>
        </p:txBody>
      </p:sp>
      <p:sp>
        <p:nvSpPr>
          <p:cNvPr id="3" name="Text Placeholder 2"/>
          <p:cNvSpPr>
            <a:spLocks noGrp="1"/>
          </p:cNvSpPr>
          <p:nvPr>
            <p:ph type="body" sz="quarter" idx="18"/>
          </p:nvPr>
        </p:nvSpPr>
        <p:spPr/>
        <p:txBody>
          <a:bodyPr/>
          <a:lstStyle/>
          <a:p>
            <a:r>
              <a:rPr lang="en-GB" dirty="0"/>
              <a:t>The FP programme is funded centrally under NRHM and each year the state budgets for a certain sum for FP related activities under the State PIP, which is approved by the centre based on cumulative achievements of the previous year, money spent and unspent, need for expanded services, etc. Some of the areas that the district programme managers and block programme managers should monitor are:</a:t>
            </a:r>
            <a:endParaRPr lang="en-IN" dirty="0"/>
          </a:p>
          <a:p>
            <a:pPr lvl="1"/>
            <a:r>
              <a:rPr lang="en-GB" dirty="0"/>
              <a:t>Transfer of funds approved in the financial year from the state to the </a:t>
            </a:r>
            <a:r>
              <a:rPr lang="en-GB" dirty="0" smtClean="0"/>
              <a:t>districts</a:t>
            </a:r>
            <a:endParaRPr lang="en-IN" dirty="0"/>
          </a:p>
          <a:p>
            <a:pPr lvl="1"/>
            <a:r>
              <a:rPr lang="en-GB" dirty="0"/>
              <a:t>Utilisation of the Record of Proceedings (ROP) funds for district-level activities as planned in the </a:t>
            </a:r>
            <a:r>
              <a:rPr lang="en-GB" dirty="0" smtClean="0"/>
              <a:t>DHAPs</a:t>
            </a:r>
            <a:endParaRPr lang="en-IN" dirty="0"/>
          </a:p>
          <a:p>
            <a:endParaRPr lang="en-US" dirty="0"/>
          </a:p>
        </p:txBody>
      </p:sp>
      <p:sp>
        <p:nvSpPr>
          <p:cNvPr id="4" name="Title 3"/>
          <p:cNvSpPr>
            <a:spLocks noGrp="1"/>
          </p:cNvSpPr>
          <p:nvPr>
            <p:ph type="title"/>
          </p:nvPr>
        </p:nvSpPr>
        <p:spPr/>
        <p:txBody>
          <a:bodyPr/>
          <a:lstStyle/>
          <a:p>
            <a:r>
              <a:rPr lang="en-US" dirty="0"/>
              <a:t>FP Funding: Centre to State</a:t>
            </a:r>
          </a:p>
        </p:txBody>
      </p:sp>
    </p:spTree>
    <p:extLst>
      <p:ext uri="{BB962C8B-B14F-4D97-AF65-F5344CB8AC3E}">
        <p14:creationId xmlns:p14="http://schemas.microsoft.com/office/powerpoint/2010/main" val="2907925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IN" dirty="0" smtClean="0"/>
              <a:t>Source: </a:t>
            </a:r>
            <a:r>
              <a:rPr lang="en-US" dirty="0" err="1"/>
              <a:t>MoHFW</a:t>
            </a:r>
            <a:r>
              <a:rPr lang="en-US" dirty="0"/>
              <a:t>. 2011a. </a:t>
            </a:r>
            <a:r>
              <a:rPr lang="en-US" i="1" dirty="0"/>
              <a:t>Annual Report 2010–2011.</a:t>
            </a:r>
            <a:r>
              <a:rPr lang="en-US" dirty="0"/>
              <a:t> New Delhi: </a:t>
            </a:r>
            <a:r>
              <a:rPr lang="en-US" dirty="0" err="1"/>
              <a:t>MoHFW</a:t>
            </a:r>
            <a:r>
              <a:rPr lang="en-US" dirty="0"/>
              <a:t>.</a:t>
            </a:r>
          </a:p>
          <a:p>
            <a:endParaRPr lang="en-IN" dirty="0"/>
          </a:p>
        </p:txBody>
      </p:sp>
      <p:sp>
        <p:nvSpPr>
          <p:cNvPr id="3" name="Text Placeholder 2"/>
          <p:cNvSpPr>
            <a:spLocks noGrp="1"/>
          </p:cNvSpPr>
          <p:nvPr>
            <p:ph type="body" sz="quarter" idx="18"/>
          </p:nvPr>
        </p:nvSpPr>
        <p:spPr/>
        <p:txBody>
          <a:bodyPr/>
          <a:lstStyle/>
          <a:p>
            <a:pPr lvl="1"/>
            <a:r>
              <a:rPr lang="en-GB" dirty="0"/>
              <a:t>Fund allocation for all relevant aspects of programming i.e</a:t>
            </a:r>
            <a:r>
              <a:rPr lang="en-GB" dirty="0" smtClean="0"/>
              <a:t>., </a:t>
            </a:r>
            <a:r>
              <a:rPr lang="en-GB" dirty="0"/>
              <a:t>BCC activities, procurement of supplies and equipment, running costs of centres, etc.</a:t>
            </a:r>
            <a:endParaRPr lang="en-IN" dirty="0"/>
          </a:p>
          <a:p>
            <a:pPr lvl="1"/>
            <a:r>
              <a:rPr lang="en-GB" dirty="0"/>
              <a:t>Utilisation of untied funds at the </a:t>
            </a:r>
            <a:r>
              <a:rPr lang="en-GB" dirty="0" smtClean="0"/>
              <a:t>sub-centre</a:t>
            </a:r>
            <a:r>
              <a:rPr lang="en-GB" dirty="0"/>
              <a:t>, </a:t>
            </a:r>
            <a:r>
              <a:rPr lang="en-GB" dirty="0" smtClean="0"/>
              <a:t>PHC, </a:t>
            </a:r>
            <a:r>
              <a:rPr lang="en-GB" dirty="0"/>
              <a:t>and CHC levels in consultation with the RKS and </a:t>
            </a:r>
            <a:r>
              <a:rPr lang="en-GB" dirty="0" smtClean="0"/>
              <a:t>VHSC</a:t>
            </a:r>
            <a:endParaRPr lang="en-IN" dirty="0"/>
          </a:p>
          <a:p>
            <a:pPr lvl="1"/>
            <a:r>
              <a:rPr lang="en-GB" dirty="0"/>
              <a:t>Availability of timely and complete compensation for clinical FP </a:t>
            </a:r>
            <a:r>
              <a:rPr lang="en-GB" dirty="0" smtClean="0"/>
              <a:t>services</a:t>
            </a:r>
            <a:endParaRPr lang="en-IN" dirty="0"/>
          </a:p>
          <a:p>
            <a:endParaRPr lang="en-US" dirty="0"/>
          </a:p>
        </p:txBody>
      </p:sp>
      <p:sp>
        <p:nvSpPr>
          <p:cNvPr id="4" name="Title 3"/>
          <p:cNvSpPr>
            <a:spLocks noGrp="1"/>
          </p:cNvSpPr>
          <p:nvPr>
            <p:ph type="title"/>
          </p:nvPr>
        </p:nvSpPr>
        <p:spPr/>
        <p:txBody>
          <a:bodyPr/>
          <a:lstStyle/>
          <a:p>
            <a:r>
              <a:rPr lang="en-US" dirty="0"/>
              <a:t>FP Funding: Centre to State</a:t>
            </a:r>
          </a:p>
        </p:txBody>
      </p:sp>
    </p:spTree>
    <p:extLst>
      <p:ext uri="{BB962C8B-B14F-4D97-AF65-F5344CB8AC3E}">
        <p14:creationId xmlns:p14="http://schemas.microsoft.com/office/powerpoint/2010/main" val="2725780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Component 6. </a:t>
            </a:r>
            <a:endParaRPr lang="en-GB" dirty="0" smtClean="0"/>
          </a:p>
          <a:p>
            <a:r>
              <a:rPr lang="en-GB" sz="4000" dirty="0" smtClean="0"/>
              <a:t>Leadership </a:t>
            </a:r>
            <a:r>
              <a:rPr lang="en-GB" sz="4000" dirty="0"/>
              <a:t>and Governance</a:t>
            </a:r>
            <a:endParaRPr lang="en-US" sz="4000" dirty="0"/>
          </a:p>
        </p:txBody>
      </p:sp>
      <p:sp>
        <p:nvSpPr>
          <p:cNvPr id="6" name="Text Placeholder 5"/>
          <p:cNvSpPr>
            <a:spLocks noGrp="1"/>
          </p:cNvSpPr>
          <p:nvPr>
            <p:ph type="body" sz="quarter" idx="11"/>
          </p:nvPr>
        </p:nvSpPr>
        <p:spPr>
          <a:xfrm>
            <a:off x="1752600" y="6019800"/>
            <a:ext cx="5668963" cy="704028"/>
          </a:xfrm>
        </p:spPr>
        <p:txBody>
          <a:bodyPr/>
          <a:lstStyle/>
          <a:p>
            <a:r>
              <a:rPr lang="en-GB" sz="1200" i="0" dirty="0"/>
              <a:t>Source: WHO. 2010. </a:t>
            </a:r>
            <a:r>
              <a:rPr lang="en-GB" sz="1200" dirty="0"/>
              <a:t>Key Components of a Well-functioning Health System. </a:t>
            </a:r>
            <a:r>
              <a:rPr lang="en-GB" sz="1200" i="0" dirty="0"/>
              <a:t>Geneva: WHO.</a:t>
            </a:r>
            <a:endParaRPr lang="en-IN" sz="1200" i="0" dirty="0"/>
          </a:p>
        </p:txBody>
      </p:sp>
    </p:spTree>
    <p:extLst>
      <p:ext uri="{BB962C8B-B14F-4D97-AF65-F5344CB8AC3E}">
        <p14:creationId xmlns:p14="http://schemas.microsoft.com/office/powerpoint/2010/main" val="128228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Ensuring that health authorities take responsibility for steering the entire health sector </a:t>
            </a:r>
          </a:p>
          <a:p>
            <a:r>
              <a:rPr lang="en-US" dirty="0"/>
              <a:t>Defining, through transparent and inclusive processes, national health policies, </a:t>
            </a:r>
            <a:r>
              <a:rPr lang="en-US" dirty="0" smtClean="0"/>
              <a:t>strategies, </a:t>
            </a:r>
            <a:r>
              <a:rPr lang="en-US" dirty="0"/>
              <a:t>and </a:t>
            </a:r>
            <a:r>
              <a:rPr lang="en-US" dirty="0" smtClean="0"/>
              <a:t>plans </a:t>
            </a:r>
            <a:r>
              <a:rPr lang="en-US" dirty="0"/>
              <a:t>that set a clear direction for the health sector</a:t>
            </a:r>
          </a:p>
          <a:p>
            <a:pPr lvl="0"/>
            <a:r>
              <a:rPr lang="en-US" dirty="0"/>
              <a:t>Effective regulation through a combination of guidelines, mandates, and incentives, backed up by legal measures and enforcement </a:t>
            </a:r>
            <a:r>
              <a:rPr lang="en-US" dirty="0" smtClean="0"/>
              <a:t>mechanisms</a:t>
            </a:r>
            <a:endParaRPr lang="en-IN" dirty="0"/>
          </a:p>
          <a:p>
            <a:pPr lvl="0"/>
            <a:r>
              <a:rPr lang="en-US" dirty="0"/>
              <a:t>Effective policy dialogue with other </a:t>
            </a:r>
            <a:r>
              <a:rPr lang="en-US" dirty="0" smtClean="0"/>
              <a:t>sectors</a:t>
            </a:r>
            <a:endParaRPr lang="en-IN" dirty="0"/>
          </a:p>
          <a:p>
            <a:pPr lvl="0"/>
            <a:r>
              <a:rPr lang="en-US" dirty="0"/>
              <a:t>Mechanisms and institutional arrangements to channel donor funding and align it to country </a:t>
            </a:r>
            <a:r>
              <a:rPr lang="en-US" dirty="0" smtClean="0"/>
              <a:t>priorities</a:t>
            </a:r>
            <a:endParaRPr lang="en-IN" dirty="0"/>
          </a:p>
          <a:p>
            <a:endParaRPr lang="en-US" dirty="0"/>
          </a:p>
        </p:txBody>
      </p:sp>
      <p:sp>
        <p:nvSpPr>
          <p:cNvPr id="4" name="Title 3"/>
          <p:cNvSpPr>
            <a:spLocks noGrp="1"/>
          </p:cNvSpPr>
          <p:nvPr>
            <p:ph type="title"/>
          </p:nvPr>
        </p:nvSpPr>
        <p:spPr/>
        <p:txBody>
          <a:bodyPr/>
          <a:lstStyle/>
          <a:p>
            <a:r>
              <a:rPr lang="en-GB" sz="3000" dirty="0" smtClean="0"/>
              <a:t>Common Ingredients of Good Practice in Leadership and Governance </a:t>
            </a:r>
            <a:endParaRPr lang="en-US" sz="3000" dirty="0"/>
          </a:p>
        </p:txBody>
      </p:sp>
    </p:spTree>
    <p:extLst>
      <p:ext uri="{BB962C8B-B14F-4D97-AF65-F5344CB8AC3E}">
        <p14:creationId xmlns:p14="http://schemas.microsoft.com/office/powerpoint/2010/main" val="269409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350129" cy="334351"/>
          </a:xfrm>
        </p:spPr>
        <p:txBody>
          <a:bodyPr/>
          <a:lstStyle/>
          <a:p>
            <a:r>
              <a:rPr lang="en-GB" dirty="0"/>
              <a:t>Source: Adapted from </a:t>
            </a:r>
            <a:r>
              <a:rPr lang="en-GB" dirty="0" err="1"/>
              <a:t>Khalko</a:t>
            </a:r>
            <a:r>
              <a:rPr lang="en-GB" dirty="0"/>
              <a:t>, </a:t>
            </a:r>
            <a:r>
              <a:rPr lang="en-GB" dirty="0" err="1"/>
              <a:t>Gunjan</a:t>
            </a:r>
            <a:r>
              <a:rPr lang="en-GB" dirty="0"/>
              <a:t>. “Implementing the Family Planning </a:t>
            </a:r>
            <a:r>
              <a:rPr lang="en-GB" dirty="0" smtClean="0"/>
              <a:t>Strategy</a:t>
            </a:r>
            <a:r>
              <a:rPr lang="en-GB" dirty="0"/>
              <a:t>: Progress, Achievements, and Challenges.” Health Policy </a:t>
            </a:r>
            <a:r>
              <a:rPr lang="en-GB" dirty="0" smtClean="0"/>
              <a:t>Project presentation. </a:t>
            </a:r>
            <a:r>
              <a:rPr lang="en-GB" dirty="0"/>
              <a:t>Institute of Public Health Auditorium, Ranchi, Jharkhand. </a:t>
            </a:r>
            <a:r>
              <a:rPr lang="en-GB" dirty="0" smtClean="0"/>
              <a:t>April 11, 2013</a:t>
            </a:r>
            <a:r>
              <a:rPr lang="en-GB" dirty="0"/>
              <a:t>. </a:t>
            </a:r>
            <a:endParaRPr lang="en-IN" dirty="0"/>
          </a:p>
        </p:txBody>
      </p:sp>
      <p:sp>
        <p:nvSpPr>
          <p:cNvPr id="3" name="Text Placeholder 2"/>
          <p:cNvSpPr>
            <a:spLocks noGrp="1"/>
          </p:cNvSpPr>
          <p:nvPr>
            <p:ph type="body" sz="quarter" idx="18"/>
          </p:nvPr>
        </p:nvSpPr>
        <p:spPr>
          <a:xfrm>
            <a:off x="762000" y="1828800"/>
            <a:ext cx="7391400" cy="4114800"/>
          </a:xfrm>
        </p:spPr>
        <p:txBody>
          <a:bodyPr/>
          <a:lstStyle/>
          <a:p>
            <a:pPr lvl="0"/>
            <a:r>
              <a:rPr lang="en-US" sz="1800" dirty="0"/>
              <a:t>Oversee the implementation of all approved FP activities at the state/district </a:t>
            </a:r>
            <a:r>
              <a:rPr lang="en-US" sz="1800" dirty="0" smtClean="0"/>
              <a:t>level</a:t>
            </a:r>
            <a:endParaRPr lang="en-IN" sz="1800" dirty="0"/>
          </a:p>
          <a:p>
            <a:pPr lvl="0"/>
            <a:r>
              <a:rPr lang="en-US" sz="1800" dirty="0"/>
              <a:t>Streamline the </a:t>
            </a:r>
            <a:r>
              <a:rPr lang="en-GB" sz="1800" dirty="0"/>
              <a:t>programme’s</a:t>
            </a:r>
            <a:r>
              <a:rPr lang="en-US" sz="1800" dirty="0"/>
              <a:t> financial and administrative </a:t>
            </a:r>
            <a:r>
              <a:rPr lang="en-US" sz="1800" dirty="0" smtClean="0"/>
              <a:t>process</a:t>
            </a:r>
            <a:endParaRPr lang="en-IN" sz="1800" dirty="0"/>
          </a:p>
          <a:p>
            <a:pPr lvl="1"/>
            <a:r>
              <a:rPr lang="en-US" sz="1600" dirty="0"/>
              <a:t>Identify unspent </a:t>
            </a:r>
            <a:r>
              <a:rPr lang="en-US" sz="1600" dirty="0" smtClean="0"/>
              <a:t>money, </a:t>
            </a:r>
            <a:r>
              <a:rPr lang="en-US" sz="1600" dirty="0"/>
              <a:t>monitor </a:t>
            </a:r>
            <a:r>
              <a:rPr lang="en-GB" sz="1600" dirty="0"/>
              <a:t>utilisation </a:t>
            </a:r>
            <a:r>
              <a:rPr lang="en-US" sz="1600" dirty="0" smtClean="0"/>
              <a:t>reports, </a:t>
            </a:r>
            <a:r>
              <a:rPr lang="en-US" sz="1600" dirty="0"/>
              <a:t>review and streamline flow of funds, develop processes to </a:t>
            </a:r>
            <a:r>
              <a:rPr lang="en-GB" sz="1600" dirty="0"/>
              <a:t>minimise </a:t>
            </a:r>
            <a:r>
              <a:rPr lang="en-US" sz="1600" dirty="0" smtClean="0"/>
              <a:t>lapse </a:t>
            </a:r>
            <a:endParaRPr lang="en-IN" sz="1600" dirty="0"/>
          </a:p>
          <a:p>
            <a:pPr lvl="0"/>
            <a:r>
              <a:rPr lang="en-US" sz="1800" dirty="0"/>
              <a:t>Periodic situational </a:t>
            </a:r>
            <a:r>
              <a:rPr lang="en-US" sz="1800" dirty="0" smtClean="0"/>
              <a:t>review of impact</a:t>
            </a:r>
            <a:r>
              <a:rPr lang="en-US" sz="1800" dirty="0"/>
              <a:t>, </a:t>
            </a:r>
            <a:r>
              <a:rPr lang="en-US" sz="1800" dirty="0" smtClean="0"/>
              <a:t>indicators, </a:t>
            </a:r>
            <a:r>
              <a:rPr lang="en-US" sz="1800" dirty="0"/>
              <a:t>and </a:t>
            </a:r>
            <a:r>
              <a:rPr lang="en-US" sz="1800" dirty="0" smtClean="0"/>
              <a:t>gaps</a:t>
            </a:r>
            <a:endParaRPr lang="en-IN" sz="1800" dirty="0"/>
          </a:p>
          <a:p>
            <a:endParaRPr lang="en-US" dirty="0"/>
          </a:p>
        </p:txBody>
      </p:sp>
      <p:sp>
        <p:nvSpPr>
          <p:cNvPr id="4" name="Title 3"/>
          <p:cNvSpPr>
            <a:spLocks noGrp="1"/>
          </p:cNvSpPr>
          <p:nvPr>
            <p:ph type="title"/>
          </p:nvPr>
        </p:nvSpPr>
        <p:spPr/>
        <p:txBody>
          <a:bodyPr/>
          <a:lstStyle/>
          <a:p>
            <a:r>
              <a:rPr lang="en-GB" dirty="0"/>
              <a:t>State </a:t>
            </a:r>
            <a:r>
              <a:rPr lang="en-GB" dirty="0" smtClean="0"/>
              <a:t>Level</a:t>
            </a:r>
            <a:r>
              <a:rPr lang="en-GB" dirty="0"/>
              <a:t>: Jharkhand FP Cell</a:t>
            </a:r>
            <a:endParaRPr lang="en-US" dirty="0"/>
          </a:p>
        </p:txBody>
      </p:sp>
    </p:spTree>
    <p:extLst>
      <p:ext uri="{BB962C8B-B14F-4D97-AF65-F5344CB8AC3E}">
        <p14:creationId xmlns:p14="http://schemas.microsoft.com/office/powerpoint/2010/main" val="3368630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654929" cy="334351"/>
          </a:xfrm>
        </p:spPr>
        <p:txBody>
          <a:bodyPr/>
          <a:lstStyle/>
          <a:p>
            <a:r>
              <a:rPr lang="en-GB" dirty="0"/>
              <a:t>Source: Adapted from </a:t>
            </a:r>
            <a:r>
              <a:rPr lang="en-GB" dirty="0" err="1"/>
              <a:t>Khalko</a:t>
            </a:r>
            <a:r>
              <a:rPr lang="en-GB" dirty="0"/>
              <a:t>, </a:t>
            </a:r>
            <a:r>
              <a:rPr lang="en-GB" dirty="0" err="1"/>
              <a:t>Gunjan</a:t>
            </a:r>
            <a:r>
              <a:rPr lang="en-GB" dirty="0"/>
              <a:t>. “Implementing the Family Planning strategy: Progress, Achievements, and Challenges.” Health Policy </a:t>
            </a:r>
            <a:r>
              <a:rPr lang="en-GB" dirty="0" smtClean="0"/>
              <a:t>Project presentation. </a:t>
            </a:r>
            <a:r>
              <a:rPr lang="en-GB" dirty="0"/>
              <a:t>Institute of Public Health Auditorium, Ranchi, Jharkhand. </a:t>
            </a:r>
            <a:r>
              <a:rPr lang="en-GB" dirty="0" smtClean="0"/>
              <a:t>April 11, 2013</a:t>
            </a:r>
            <a:r>
              <a:rPr lang="en-GB" dirty="0"/>
              <a:t>. </a:t>
            </a:r>
            <a:endParaRPr lang="en-IN" dirty="0"/>
          </a:p>
        </p:txBody>
      </p:sp>
      <p:sp>
        <p:nvSpPr>
          <p:cNvPr id="3" name="Text Placeholder 2"/>
          <p:cNvSpPr>
            <a:spLocks noGrp="1"/>
          </p:cNvSpPr>
          <p:nvPr>
            <p:ph type="body" sz="quarter" idx="18"/>
          </p:nvPr>
        </p:nvSpPr>
        <p:spPr/>
        <p:txBody>
          <a:bodyPr/>
          <a:lstStyle/>
          <a:p>
            <a:pPr lvl="0"/>
            <a:r>
              <a:rPr lang="en-US" dirty="0"/>
              <a:t>Strengthening of M&amp;E </a:t>
            </a:r>
            <a:r>
              <a:rPr lang="en-US" dirty="0" smtClean="0"/>
              <a:t>process</a:t>
            </a:r>
            <a:endParaRPr lang="en-IN" dirty="0"/>
          </a:p>
          <a:p>
            <a:pPr lvl="0"/>
            <a:r>
              <a:rPr lang="en-US" dirty="0"/>
              <a:t>Strengthening </a:t>
            </a:r>
            <a:r>
              <a:rPr lang="en-US" dirty="0" smtClean="0"/>
              <a:t>IEC/BCC </a:t>
            </a:r>
            <a:r>
              <a:rPr lang="en-US" dirty="0"/>
              <a:t>and integrating them with all FP services and </a:t>
            </a:r>
            <a:r>
              <a:rPr lang="en-US" dirty="0" smtClean="0"/>
              <a:t>activities</a:t>
            </a:r>
            <a:endParaRPr lang="en-IN" dirty="0"/>
          </a:p>
          <a:p>
            <a:pPr lvl="0"/>
            <a:r>
              <a:rPr lang="en-US" dirty="0"/>
              <a:t>Review of existing training material for comprehension and applicability; documenting best practices and lessons </a:t>
            </a:r>
            <a:r>
              <a:rPr lang="en-US" dirty="0" smtClean="0"/>
              <a:t>learned </a:t>
            </a:r>
            <a:endParaRPr lang="en-IN" dirty="0"/>
          </a:p>
          <a:p>
            <a:pPr lvl="0"/>
            <a:r>
              <a:rPr lang="en-US" dirty="0"/>
              <a:t>Clinical and non-clinical quality </a:t>
            </a:r>
            <a:r>
              <a:rPr lang="en-US" dirty="0" smtClean="0"/>
              <a:t>assurance</a:t>
            </a:r>
            <a:endParaRPr lang="en-IN" dirty="0"/>
          </a:p>
          <a:p>
            <a:endParaRPr lang="en-US" dirty="0"/>
          </a:p>
        </p:txBody>
      </p:sp>
      <p:sp>
        <p:nvSpPr>
          <p:cNvPr id="4" name="Title 3"/>
          <p:cNvSpPr>
            <a:spLocks noGrp="1"/>
          </p:cNvSpPr>
          <p:nvPr>
            <p:ph type="title"/>
          </p:nvPr>
        </p:nvSpPr>
        <p:spPr/>
        <p:txBody>
          <a:bodyPr/>
          <a:lstStyle/>
          <a:p>
            <a:r>
              <a:rPr lang="en-US" dirty="0" smtClean="0"/>
              <a:t>State Level: Jharkhand FP Cell</a:t>
            </a:r>
            <a:endParaRPr lang="en-US" dirty="0"/>
          </a:p>
        </p:txBody>
      </p:sp>
    </p:spTree>
    <p:extLst>
      <p:ext uri="{BB962C8B-B14F-4D97-AF65-F5344CB8AC3E}">
        <p14:creationId xmlns:p14="http://schemas.microsoft.com/office/powerpoint/2010/main" val="23660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7045329" cy="334351"/>
          </a:xfrm>
        </p:spPr>
        <p:txBody>
          <a:bodyPr/>
          <a:lstStyle/>
          <a:p>
            <a:r>
              <a:rPr lang="en-GB" dirty="0"/>
              <a:t>Source: Adapted from </a:t>
            </a:r>
            <a:r>
              <a:rPr lang="en-GB" dirty="0" err="1"/>
              <a:t>Khalko</a:t>
            </a:r>
            <a:r>
              <a:rPr lang="en-GB" dirty="0"/>
              <a:t>, </a:t>
            </a:r>
            <a:r>
              <a:rPr lang="en-GB" dirty="0" err="1"/>
              <a:t>Gunjan</a:t>
            </a:r>
            <a:r>
              <a:rPr lang="en-GB" dirty="0"/>
              <a:t>. “Implementing the Family Planning strategy: Progress, Achievements, and Challenges.” Health Policy Project presentation. Institute of Public Health Auditorium, Ranchi, Jharkhand. April 11, 2013. </a:t>
            </a:r>
            <a:endParaRPr lang="en-IN" dirty="0"/>
          </a:p>
        </p:txBody>
      </p:sp>
      <p:sp>
        <p:nvSpPr>
          <p:cNvPr id="3" name="Text Placeholder 2"/>
          <p:cNvSpPr>
            <a:spLocks noGrp="1"/>
          </p:cNvSpPr>
          <p:nvPr>
            <p:ph type="body" sz="quarter" idx="18"/>
          </p:nvPr>
        </p:nvSpPr>
        <p:spPr/>
        <p:txBody>
          <a:bodyPr/>
          <a:lstStyle/>
          <a:p>
            <a:r>
              <a:rPr lang="en-GB" sz="1800" dirty="0"/>
              <a:t>The FP Cell is also supported by the FP </a:t>
            </a:r>
            <a:r>
              <a:rPr lang="en-GB" sz="1800" dirty="0" smtClean="0"/>
              <a:t>Task Force </a:t>
            </a:r>
            <a:r>
              <a:rPr lang="en-GB" sz="1800" dirty="0"/>
              <a:t>which was set up with assistance from the Innovations in Family Planning Services (IFPS) Technical Assistance Project (ITAP) in 2009. </a:t>
            </a:r>
          </a:p>
          <a:p>
            <a:r>
              <a:rPr lang="en-GB" sz="1800" dirty="0"/>
              <a:t>The objective of the </a:t>
            </a:r>
            <a:r>
              <a:rPr lang="en-GB" sz="1800" dirty="0" smtClean="0"/>
              <a:t>task force </a:t>
            </a:r>
            <a:r>
              <a:rPr lang="en-GB" sz="1800" dirty="0"/>
              <a:t>is to review the state FP programme, identify key priorities, provide direction to the establishment of FP Cell and review and provide direction to the development of FP strategy for the </a:t>
            </a:r>
            <a:r>
              <a:rPr lang="en-GB" sz="1800" dirty="0" smtClean="0"/>
              <a:t>state.</a:t>
            </a:r>
            <a:endParaRPr lang="en-GB" sz="1800" dirty="0"/>
          </a:p>
          <a:p>
            <a:r>
              <a:rPr lang="en-GB" sz="1800" dirty="0" smtClean="0"/>
              <a:t>The task force is composed </a:t>
            </a:r>
            <a:r>
              <a:rPr lang="en-GB" sz="1800" dirty="0"/>
              <a:t>of ITAP, </a:t>
            </a:r>
            <a:r>
              <a:rPr lang="en-GB" sz="1800" dirty="0" err="1"/>
              <a:t>Jhpiego</a:t>
            </a:r>
            <a:r>
              <a:rPr lang="en-GB" sz="1800" dirty="0"/>
              <a:t>, Institute of Reproductive Health, A to Z, Population Foundation of India (PFI), Population Services </a:t>
            </a:r>
            <a:r>
              <a:rPr lang="en-GB" sz="1800" dirty="0" err="1"/>
              <a:t>Inyernational</a:t>
            </a:r>
            <a:r>
              <a:rPr lang="en-GB" sz="1800" dirty="0"/>
              <a:t> (PSI), </a:t>
            </a:r>
            <a:r>
              <a:rPr lang="en-GB" sz="1800" dirty="0" smtClean="0"/>
              <a:t>UNICEF, </a:t>
            </a:r>
            <a:r>
              <a:rPr lang="en-GB" sz="1800" dirty="0"/>
              <a:t>and </a:t>
            </a:r>
            <a:r>
              <a:rPr lang="en-GB" sz="1800" dirty="0" err="1" smtClean="0"/>
              <a:t>Vistaar</a:t>
            </a:r>
            <a:r>
              <a:rPr lang="en-GB" sz="1800" dirty="0" smtClean="0"/>
              <a:t>.</a:t>
            </a:r>
            <a:endParaRPr lang="en-GB" sz="1800" dirty="0"/>
          </a:p>
          <a:p>
            <a:r>
              <a:rPr lang="en-GB" sz="1800" dirty="0"/>
              <a:t>The </a:t>
            </a:r>
            <a:r>
              <a:rPr lang="en-GB" sz="1800" dirty="0" smtClean="0"/>
              <a:t>task force </a:t>
            </a:r>
            <a:r>
              <a:rPr lang="en-GB" sz="1800" dirty="0"/>
              <a:t>is chaired by the MD, </a:t>
            </a:r>
            <a:r>
              <a:rPr lang="en-GB" sz="1800" dirty="0" smtClean="0"/>
              <a:t>NRHM, </a:t>
            </a:r>
            <a:r>
              <a:rPr lang="en-GB" sz="1800" dirty="0"/>
              <a:t>and officials from </a:t>
            </a:r>
            <a:r>
              <a:rPr lang="en-GB" sz="1800" dirty="0" err="1" smtClean="0"/>
              <a:t>DoHFW</a:t>
            </a:r>
            <a:r>
              <a:rPr lang="en-GB" sz="1800" dirty="0" smtClean="0"/>
              <a:t>.</a:t>
            </a:r>
            <a:endParaRPr lang="en-IN" sz="1800" dirty="0"/>
          </a:p>
          <a:p>
            <a:endParaRPr lang="en-US" dirty="0"/>
          </a:p>
        </p:txBody>
      </p:sp>
      <p:sp>
        <p:nvSpPr>
          <p:cNvPr id="4" name="Title 3"/>
          <p:cNvSpPr>
            <a:spLocks noGrp="1"/>
          </p:cNvSpPr>
          <p:nvPr>
            <p:ph type="title"/>
          </p:nvPr>
        </p:nvSpPr>
        <p:spPr/>
        <p:txBody>
          <a:bodyPr/>
          <a:lstStyle/>
          <a:p>
            <a:r>
              <a:rPr lang="en-GB" dirty="0"/>
              <a:t>FP Task </a:t>
            </a:r>
            <a:r>
              <a:rPr lang="en-GB" dirty="0" smtClean="0"/>
              <a:t>Force</a:t>
            </a:r>
            <a:endParaRPr lang="en-US" dirty="0"/>
          </a:p>
        </p:txBody>
      </p:sp>
    </p:spTree>
    <p:extLst>
      <p:ext uri="{BB962C8B-B14F-4D97-AF65-F5344CB8AC3E}">
        <p14:creationId xmlns:p14="http://schemas.microsoft.com/office/powerpoint/2010/main" val="361594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6664329" cy="334351"/>
          </a:xfrm>
        </p:spPr>
        <p:txBody>
          <a:bodyPr/>
          <a:lstStyle/>
          <a:p>
            <a:r>
              <a:rPr lang="en-GB" dirty="0"/>
              <a:t>Source: Summarized from </a:t>
            </a:r>
            <a:r>
              <a:rPr lang="en-US" dirty="0" err="1"/>
              <a:t>MoHFW</a:t>
            </a:r>
            <a:r>
              <a:rPr lang="en-US" dirty="0"/>
              <a:t>. </a:t>
            </a:r>
            <a:r>
              <a:rPr lang="en-US" dirty="0" smtClean="0"/>
              <a:t>2011. </a:t>
            </a:r>
            <a:r>
              <a:rPr lang="en-US" i="1" dirty="0"/>
              <a:t>Model Accounting Handbook for </a:t>
            </a:r>
            <a:r>
              <a:rPr lang="en-US" i="1" dirty="0" err="1"/>
              <a:t>Rogi</a:t>
            </a:r>
            <a:r>
              <a:rPr lang="en-US" i="1" dirty="0"/>
              <a:t> </a:t>
            </a:r>
            <a:r>
              <a:rPr lang="en-US" i="1" dirty="0" err="1"/>
              <a:t>Kalyan</a:t>
            </a:r>
            <a:r>
              <a:rPr lang="en-US" i="1" dirty="0"/>
              <a:t> </a:t>
            </a:r>
            <a:r>
              <a:rPr lang="en-US" i="1" dirty="0" err="1"/>
              <a:t>Samitis</a:t>
            </a:r>
            <a:r>
              <a:rPr lang="en-US" i="1" dirty="0"/>
              <a:t>.</a:t>
            </a:r>
            <a:r>
              <a:rPr lang="en-US" dirty="0"/>
              <a:t> New Delhi: GOI.</a:t>
            </a:r>
          </a:p>
          <a:p>
            <a:r>
              <a:rPr lang="en-GB" dirty="0" smtClean="0"/>
              <a:t>. and </a:t>
            </a:r>
            <a:r>
              <a:rPr lang="en-US" dirty="0" smtClean="0"/>
              <a:t>NRHM</a:t>
            </a:r>
            <a:r>
              <a:rPr lang="en-US" dirty="0"/>
              <a:t>. 2008. </a:t>
            </a:r>
            <a:r>
              <a:rPr lang="en-US" i="1" dirty="0"/>
              <a:t>Community Participation for Jharkhand State.</a:t>
            </a:r>
            <a:r>
              <a:rPr lang="en-US" dirty="0"/>
              <a:t> New Delhi: NRHM.</a:t>
            </a:r>
          </a:p>
        </p:txBody>
      </p:sp>
      <p:sp>
        <p:nvSpPr>
          <p:cNvPr id="3" name="Text Placeholder 2"/>
          <p:cNvSpPr>
            <a:spLocks noGrp="1"/>
          </p:cNvSpPr>
          <p:nvPr>
            <p:ph type="body" sz="quarter" idx="18"/>
          </p:nvPr>
        </p:nvSpPr>
        <p:spPr/>
        <p:txBody>
          <a:bodyPr/>
          <a:lstStyle/>
          <a:p>
            <a:r>
              <a:rPr lang="en-GB" dirty="0"/>
              <a:t>The mechanism for governance is through community participation</a:t>
            </a:r>
          </a:p>
          <a:p>
            <a:pPr lvl="0"/>
            <a:r>
              <a:rPr lang="en-GB" dirty="0" err="1"/>
              <a:t>Rogi</a:t>
            </a:r>
            <a:r>
              <a:rPr lang="en-GB" dirty="0"/>
              <a:t> </a:t>
            </a:r>
            <a:r>
              <a:rPr lang="en-GB" dirty="0" err="1"/>
              <a:t>Kalyan</a:t>
            </a:r>
            <a:r>
              <a:rPr lang="en-GB" dirty="0"/>
              <a:t> </a:t>
            </a:r>
            <a:r>
              <a:rPr lang="en-GB" dirty="0" err="1"/>
              <a:t>Samiti</a:t>
            </a:r>
            <a:r>
              <a:rPr lang="en-GB" dirty="0"/>
              <a:t> (Patient Welfare Committee) </a:t>
            </a:r>
            <a:endParaRPr lang="en-IN" dirty="0"/>
          </a:p>
          <a:p>
            <a:r>
              <a:rPr lang="en-GB" dirty="0"/>
              <a:t>Implementation of </a:t>
            </a:r>
            <a:r>
              <a:rPr lang="en-GB" dirty="0" smtClean="0"/>
              <a:t>Citizens’ </a:t>
            </a:r>
            <a:r>
              <a:rPr lang="en-GB" dirty="0"/>
              <a:t>Charter </a:t>
            </a:r>
            <a:endParaRPr lang="en-IN" dirty="0"/>
          </a:p>
          <a:p>
            <a:r>
              <a:rPr lang="en-GB" dirty="0"/>
              <a:t>Village Health and Sanitation Committees (NRHM, 2008)</a:t>
            </a:r>
            <a:endParaRPr lang="en-IN" dirty="0"/>
          </a:p>
          <a:p>
            <a:endParaRPr lang="en-US" dirty="0"/>
          </a:p>
        </p:txBody>
      </p:sp>
      <p:sp>
        <p:nvSpPr>
          <p:cNvPr id="4" name="Title 3"/>
          <p:cNvSpPr>
            <a:spLocks noGrp="1"/>
          </p:cNvSpPr>
          <p:nvPr>
            <p:ph type="title"/>
          </p:nvPr>
        </p:nvSpPr>
        <p:spPr/>
        <p:txBody>
          <a:bodyPr/>
          <a:lstStyle/>
          <a:p>
            <a:r>
              <a:rPr lang="en-GB" dirty="0" smtClean="0"/>
              <a:t>Sub-district Level </a:t>
            </a:r>
            <a:endParaRPr lang="en-US" dirty="0"/>
          </a:p>
        </p:txBody>
      </p:sp>
    </p:spTree>
    <p:extLst>
      <p:ext uri="{BB962C8B-B14F-4D97-AF65-F5344CB8AC3E}">
        <p14:creationId xmlns:p14="http://schemas.microsoft.com/office/powerpoint/2010/main" val="873125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FP System Strengthening Under HPP</a:t>
            </a:r>
            <a:endParaRPr lang="en-US" dirty="0"/>
          </a:p>
        </p:txBody>
      </p:sp>
      <p:sp>
        <p:nvSpPr>
          <p:cNvPr id="6" name="Text Placeholder 5"/>
          <p:cNvSpPr>
            <a:spLocks noGrp="1"/>
          </p:cNvSpPr>
          <p:nvPr>
            <p:ph type="body" sz="quarter" idx="11"/>
          </p:nvPr>
        </p:nvSpPr>
        <p:spPr>
          <a:xfrm>
            <a:off x="1752600" y="5791200"/>
            <a:ext cx="5668963" cy="780228"/>
          </a:xfrm>
        </p:spPr>
        <p:txBody>
          <a:bodyPr/>
          <a:lstStyle/>
          <a:p>
            <a:r>
              <a:rPr lang="en-US" sz="1200" i="0" dirty="0"/>
              <a:t>Source: </a:t>
            </a:r>
            <a:r>
              <a:rPr lang="en-GB" sz="1200" i="0" dirty="0" err="1"/>
              <a:t>Chokshi</a:t>
            </a:r>
            <a:r>
              <a:rPr lang="en-GB" sz="1200" i="0" dirty="0"/>
              <a:t> H., Mishra R., </a:t>
            </a:r>
            <a:r>
              <a:rPr lang="en-GB" sz="1200" i="0" dirty="0" err="1"/>
              <a:t>Sethi</a:t>
            </a:r>
            <a:r>
              <a:rPr lang="en-GB" sz="1200" i="0" dirty="0"/>
              <a:t> H., and </a:t>
            </a:r>
            <a:r>
              <a:rPr lang="en-GB" sz="1200" i="0" dirty="0" err="1"/>
              <a:t>Emmart</a:t>
            </a:r>
            <a:r>
              <a:rPr lang="en-GB" sz="1200" i="0" dirty="0"/>
              <a:t>, P. 2013. </a:t>
            </a:r>
            <a:r>
              <a:rPr lang="en-GB" sz="1200" dirty="0" smtClean="0"/>
              <a:t>Health </a:t>
            </a:r>
            <a:r>
              <a:rPr lang="en-GB" sz="1200" dirty="0"/>
              <a:t>Systems Strengthening and Effective Management. Implementing the Jharkhand Family Planning Strategy. Training of Trainers </a:t>
            </a:r>
            <a:r>
              <a:rPr lang="en-GB" sz="1200" dirty="0" smtClean="0"/>
              <a:t>Manual. </a:t>
            </a:r>
            <a:r>
              <a:rPr lang="en-GB" sz="1200" i="0" dirty="0" smtClean="0"/>
              <a:t>Washington</a:t>
            </a:r>
            <a:r>
              <a:rPr lang="en-GB" sz="1200" i="0" dirty="0"/>
              <a:t>, DC: Futures Group, Health Policy Project. </a:t>
            </a:r>
            <a:endParaRPr lang="en-IN" sz="1200" i="0" dirty="0"/>
          </a:p>
        </p:txBody>
      </p:sp>
    </p:spTree>
    <p:extLst>
      <p:ext uri="{BB962C8B-B14F-4D97-AF65-F5344CB8AC3E}">
        <p14:creationId xmlns:p14="http://schemas.microsoft.com/office/powerpoint/2010/main" val="3566757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sz="3400" dirty="0"/>
              <a:t>Health System </a:t>
            </a:r>
            <a:r>
              <a:rPr lang="en-GB" sz="3400" dirty="0" smtClean="0"/>
              <a:t>Components</a:t>
            </a:r>
            <a:endParaRPr lang="en-US" sz="3400" i="1" dirty="0" smtClean="0"/>
          </a:p>
          <a:p>
            <a:r>
              <a:rPr lang="en-GB" sz="3200" dirty="0" smtClean="0"/>
              <a:t>From </a:t>
            </a:r>
            <a:r>
              <a:rPr lang="en-GB" sz="3200" dirty="0"/>
              <a:t>the Family Planning </a:t>
            </a:r>
            <a:r>
              <a:rPr lang="en-GB" sz="3200" dirty="0" smtClean="0"/>
              <a:t>Perspective</a:t>
            </a:r>
            <a:endParaRPr lang="en-US" sz="3200" dirty="0"/>
          </a:p>
        </p:txBody>
      </p:sp>
    </p:spTree>
    <p:extLst>
      <p:ext uri="{BB962C8B-B14F-4D97-AF65-F5344CB8AC3E}">
        <p14:creationId xmlns:p14="http://schemas.microsoft.com/office/powerpoint/2010/main" val="852657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a:xfrm>
            <a:off x="762000" y="304800"/>
            <a:ext cx="7620000" cy="870437"/>
          </a:xfrm>
        </p:spPr>
        <p:txBody>
          <a:bodyPr/>
          <a:lstStyle/>
          <a:p>
            <a:r>
              <a:rPr lang="en-US" dirty="0" smtClean="0"/>
              <a:t>Current/Required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19617278"/>
              </p:ext>
            </p:extLst>
          </p:nvPr>
        </p:nvGraphicFramePr>
        <p:xfrm>
          <a:off x="152400" y="1295400"/>
          <a:ext cx="8784976" cy="4985366"/>
        </p:xfrm>
        <a:graphic>
          <a:graphicData uri="http://schemas.openxmlformats.org/drawingml/2006/table">
            <a:tbl>
              <a:tblPr firstRow="1" firstCol="1" bandRow="1">
                <a:tableStyleId>{7DF18680-E054-41AD-8BC1-D1AEF772440D}</a:tableStyleId>
              </a:tblPr>
              <a:tblGrid>
                <a:gridCol w="533400"/>
                <a:gridCol w="3471038"/>
                <a:gridCol w="1593229"/>
                <a:gridCol w="1892385"/>
                <a:gridCol w="1294924"/>
              </a:tblGrid>
              <a:tr h="941654">
                <a:tc>
                  <a:txBody>
                    <a:bodyPr/>
                    <a:lstStyle/>
                    <a:p>
                      <a:pPr algn="ctr">
                        <a:spcAft>
                          <a:spcPts val="0"/>
                        </a:spcAft>
                      </a:pPr>
                      <a:r>
                        <a:rPr lang="en-US" sz="1400" dirty="0" smtClean="0">
                          <a:effectLst/>
                        </a:rPr>
                        <a:t>No.</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Health </a:t>
                      </a:r>
                      <a:r>
                        <a:rPr lang="en-US" sz="1400" dirty="0" smtClean="0">
                          <a:effectLst/>
                        </a:rPr>
                        <a:t>systems</a:t>
                      </a:r>
                      <a:endParaRPr lang="en-IN" sz="1400" dirty="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Recommended/ </a:t>
                      </a:r>
                      <a:r>
                        <a:rPr lang="en-US" sz="1400" dirty="0" smtClean="0">
                          <a:effectLst/>
                        </a:rPr>
                        <a:t>planned </a:t>
                      </a:r>
                      <a:r>
                        <a:rPr lang="en-US" sz="1400" dirty="0">
                          <a:effectLst/>
                        </a:rPr>
                        <a:t>in the </a:t>
                      </a:r>
                      <a:r>
                        <a:rPr lang="en-US" sz="1400" dirty="0" smtClean="0">
                          <a:effectLst/>
                        </a:rPr>
                        <a:t>state/district </a:t>
                      </a:r>
                      <a:r>
                        <a:rPr lang="en-US" sz="1400" dirty="0">
                          <a:effectLst/>
                        </a:rPr>
                        <a:t>plans</a:t>
                      </a:r>
                      <a:endParaRPr lang="en-IN" sz="1400" dirty="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Current status and need gaps</a:t>
                      </a:r>
                      <a:endParaRPr lang="en-IN" sz="1400" dirty="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Key activities/ tasks required</a:t>
                      </a:r>
                      <a:endParaRPr lang="en-IN" sz="1400" dirty="0">
                        <a:effectLst/>
                        <a:latin typeface="Times New Roman"/>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353746">
                <a:tc>
                  <a:txBody>
                    <a:bodyPr/>
                    <a:lstStyle/>
                    <a:p>
                      <a:pPr marL="342900" lvl="0" indent="-342900" algn="ctr">
                        <a:spcAft>
                          <a:spcPts val="0"/>
                        </a:spcAft>
                        <a:buFont typeface="+mj-lt"/>
                        <a:buAutoNum type="arabicPeriod"/>
                      </a:pPr>
                      <a:r>
                        <a:rPr lang="en-US" sz="1800" b="1" dirty="0">
                          <a:solidFill>
                            <a:schemeClr val="tx1"/>
                          </a:solidFill>
                          <a:effectLst/>
                        </a:rPr>
                        <a:t> </a:t>
                      </a:r>
                      <a:endParaRPr lang="en-IN" sz="1800" b="1" dirty="0">
                        <a:solidFill>
                          <a:schemeClr val="tx1"/>
                        </a:solidFill>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tabLst>
                          <a:tab pos="1704975" algn="l"/>
                        </a:tabLst>
                      </a:pPr>
                      <a:r>
                        <a:rPr lang="en-US" sz="1800" b="1" dirty="0">
                          <a:solidFill>
                            <a:schemeClr val="tx1"/>
                          </a:solidFill>
                          <a:effectLst/>
                        </a:rPr>
                        <a:t>Health Service Delivery</a:t>
                      </a:r>
                      <a:endParaRPr lang="en-IN" sz="1800" b="1" dirty="0">
                        <a:solidFill>
                          <a:schemeClr val="tx1"/>
                        </a:solidFill>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82883">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FP services at PHC, CHC, DH</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50517">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Fixed-day Approach</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80997">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FP camps</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Quality Assurance Committee Meetings</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Quality Assurance Visits</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smtClean="0">
                          <a:effectLst/>
                        </a:rPr>
                        <a:t>BCC/IEC </a:t>
                      </a:r>
                      <a:r>
                        <a:rPr lang="en-US" sz="1400" dirty="0">
                          <a:effectLst/>
                        </a:rPr>
                        <a:t>activities at community level</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39550">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BCC/IEC display at health </a:t>
                      </a:r>
                      <a:r>
                        <a:rPr lang="en-GB" sz="1400">
                          <a:effectLst/>
                        </a:rPr>
                        <a:t>facilities</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61467">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BCC/IEC display at community level</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85592">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BCC/IEC tools for improved communication and </a:t>
                      </a:r>
                      <a:r>
                        <a:rPr lang="en-GB" sz="1400">
                          <a:effectLst/>
                        </a:rPr>
                        <a:t>counselling</a:t>
                      </a:r>
                      <a:endParaRPr lang="en-IN" sz="140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750757">
                <a:tc>
                  <a:txBody>
                    <a:bodyPr/>
                    <a:lstStyle/>
                    <a:p>
                      <a:pPr marL="0" indent="0">
                        <a:buFont typeface="+mj-lt"/>
                        <a:buNone/>
                      </a:pPr>
                      <a:endParaRPr lang="en-IN" dirty="0"/>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Helpline and other mobile technology or ICT for demand generation and </a:t>
                      </a:r>
                      <a:r>
                        <a:rPr lang="en-GB" sz="1400" dirty="0">
                          <a:effectLst/>
                        </a:rPr>
                        <a:t>behaviour</a:t>
                      </a:r>
                      <a:r>
                        <a:rPr lang="en-US" sz="1400" dirty="0">
                          <a:effectLst/>
                        </a:rPr>
                        <a:t> change</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a:effectLst/>
                        </a:rPr>
                        <a:t> </a:t>
                      </a:r>
                      <a:endParaRPr lang="en-IN" sz="14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n-US" sz="1400" dirty="0">
                          <a:effectLst/>
                        </a:rPr>
                        <a:t> </a:t>
                      </a:r>
                      <a:endParaRPr lang="en-IN" sz="14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732255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smtClean="0"/>
              <a:t>Current/Required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056741574"/>
              </p:ext>
            </p:extLst>
          </p:nvPr>
        </p:nvGraphicFramePr>
        <p:xfrm>
          <a:off x="228600" y="1752600"/>
          <a:ext cx="8784976" cy="4191000"/>
        </p:xfrm>
        <a:graphic>
          <a:graphicData uri="http://schemas.openxmlformats.org/drawingml/2006/table">
            <a:tbl>
              <a:tblPr firstRow="1" firstCol="1" bandRow="1">
                <a:tableStyleId>{7DF18680-E054-41AD-8BC1-D1AEF772440D}</a:tableStyleId>
              </a:tblPr>
              <a:tblGrid>
                <a:gridCol w="533400"/>
                <a:gridCol w="3505200"/>
                <a:gridCol w="1559067"/>
                <a:gridCol w="1892385"/>
                <a:gridCol w="1294924"/>
              </a:tblGrid>
              <a:tr h="1106491">
                <a:tc>
                  <a:txBody>
                    <a:bodyPr/>
                    <a:lstStyle/>
                    <a:p>
                      <a:pPr algn="ctr">
                        <a:spcAft>
                          <a:spcPts val="0"/>
                        </a:spcAft>
                      </a:pPr>
                      <a:r>
                        <a:rPr lang="en-US" sz="1400" dirty="0">
                          <a:effectLst/>
                        </a:rPr>
                        <a:t>No</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Health Systems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Recommended/ Planned in the state/ district plans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Current status and need gaps</a:t>
                      </a:r>
                      <a:endParaRPr lang="en-IN" sz="1400" dirty="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Key activities/ tasks required</a:t>
                      </a:r>
                      <a:endParaRPr lang="en-IN" sz="1400" dirty="0">
                        <a:effectLst/>
                        <a:latin typeface="Times New Roman"/>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89586">
                <a:tc>
                  <a:txBody>
                    <a:bodyPr/>
                    <a:lstStyle/>
                    <a:p>
                      <a:pPr marL="0" lvl="0" indent="0" algn="ctr">
                        <a:spcAft>
                          <a:spcPts val="0"/>
                        </a:spcAft>
                        <a:buFont typeface="+mj-lt"/>
                        <a:buNone/>
                      </a:pPr>
                      <a:r>
                        <a:rPr lang="en-US" sz="1800" dirty="0" smtClean="0">
                          <a:solidFill>
                            <a:schemeClr val="tx1"/>
                          </a:solidFill>
                          <a:effectLst/>
                          <a:latin typeface="+mn-lt"/>
                          <a:ea typeface="Calibri"/>
                          <a:cs typeface="Calibri"/>
                        </a:rPr>
                        <a:t>2</a:t>
                      </a: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latin typeface="+mn-lt"/>
                          <a:ea typeface="Calibri"/>
                          <a:cs typeface="Calibri"/>
                        </a:rPr>
                        <a:t>Health workforce</a:t>
                      </a:r>
                      <a:endParaRPr lang="en-IN" sz="18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4345">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a:effectLst/>
                          <a:latin typeface="+mn-lt"/>
                          <a:ea typeface="Calibri"/>
                          <a:cs typeface="Calibri"/>
                        </a:rPr>
                        <a:t>Technical human resources</a:t>
                      </a:r>
                      <a:endParaRPr lang="en-IN" sz="140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6624">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a:effectLst/>
                          <a:latin typeface="+mn-lt"/>
                          <a:ea typeface="Calibri"/>
                          <a:cs typeface="Calibri"/>
                        </a:rPr>
                        <a:t>Managerial human resources</a:t>
                      </a:r>
                      <a:endParaRPr lang="en-IN" sz="140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4345">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Community-level human resources</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9409">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Trainings and capacity strengthening </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4345">
                <a:tc>
                  <a:txBody>
                    <a:bodyPr/>
                    <a:lstStyle/>
                    <a:p>
                      <a:pPr marL="0" lvl="0" indent="0" algn="ctr">
                        <a:spcAft>
                          <a:spcPts val="0"/>
                        </a:spcAft>
                        <a:buFont typeface="+mj-lt"/>
                        <a:buNone/>
                      </a:pPr>
                      <a:r>
                        <a:rPr lang="en-US" sz="1800" dirty="0" smtClean="0">
                          <a:solidFill>
                            <a:schemeClr val="tx1"/>
                          </a:solidFill>
                          <a:effectLst/>
                          <a:latin typeface="+mn-lt"/>
                          <a:ea typeface="Calibri"/>
                          <a:cs typeface="Calibri"/>
                        </a:rPr>
                        <a:t>3</a:t>
                      </a: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latin typeface="+mn-lt"/>
                          <a:ea typeface="Calibri"/>
                          <a:cs typeface="Calibri"/>
                        </a:rPr>
                        <a:t>Health Information System</a:t>
                      </a:r>
                      <a:endParaRPr lang="en-IN" sz="18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5255">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HMIS</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4800">
                <a:tc>
                  <a:txBody>
                    <a:bodyPr/>
                    <a:lstStyle/>
                    <a:p>
                      <a:pPr marL="342900" lvl="0" indent="-342900" algn="ctr">
                        <a:spcAft>
                          <a:spcPts val="0"/>
                        </a:spcAft>
                        <a:buFont typeface="+mj-lt"/>
                        <a:buAutoNum type="alphaLcParenR"/>
                      </a:pP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Mentoring and supportive </a:t>
                      </a:r>
                      <a:r>
                        <a:rPr lang="en-US" sz="1400" dirty="0" smtClean="0">
                          <a:effectLst/>
                          <a:latin typeface="+mn-lt"/>
                          <a:ea typeface="Calibri"/>
                          <a:cs typeface="Calibri"/>
                        </a:rPr>
                        <a:t>supervision</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4345">
                <a:tc>
                  <a:txBody>
                    <a:bodyPr/>
                    <a:lstStyle/>
                    <a:p>
                      <a:pPr marL="0" lvl="0" indent="0" algn="ctr">
                        <a:spcAft>
                          <a:spcPts val="0"/>
                        </a:spcAft>
                        <a:buFont typeface="+mj-lt"/>
                        <a:buNone/>
                      </a:pPr>
                      <a:r>
                        <a:rPr lang="en-US" sz="1800" dirty="0" smtClean="0">
                          <a:solidFill>
                            <a:schemeClr val="tx1"/>
                          </a:solidFill>
                          <a:effectLst/>
                          <a:latin typeface="+mn-lt"/>
                          <a:ea typeface="Calibri"/>
                          <a:cs typeface="Calibri"/>
                        </a:rPr>
                        <a:t>4</a:t>
                      </a:r>
                      <a:endParaRPr lang="en-IN" sz="18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latin typeface="+mn-lt"/>
                          <a:ea typeface="Calibri"/>
                          <a:cs typeface="Calibri"/>
                        </a:rPr>
                        <a:t>Access to essential medicines</a:t>
                      </a:r>
                      <a:endParaRPr lang="en-IN" sz="18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a:effectLst/>
                          <a:latin typeface="Times New Roman"/>
                          <a:ea typeface="Calibri"/>
                          <a:cs typeface="Calibri"/>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b="1"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455">
                <a:tc>
                  <a:txBody>
                    <a:bodyPr/>
                    <a:lstStyle/>
                    <a:p>
                      <a:pPr marL="342900" lvl="0" indent="-342900" algn="ctr">
                        <a:spcAft>
                          <a:spcPts val="0"/>
                        </a:spcAft>
                        <a:buFont typeface="+mj-lt"/>
                        <a:buAutoNum type="alphaLcParenR"/>
                      </a:pPr>
                      <a:endParaRPr lang="en-IN" sz="1400" dirty="0">
                        <a:solidFill>
                          <a:schemeClr val="tx1"/>
                        </a:solidFill>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latin typeface="+mn-lt"/>
                          <a:ea typeface="Calibri"/>
                          <a:cs typeface="Calibri"/>
                        </a:rPr>
                        <a:t>Logistics and supply chain</a:t>
                      </a:r>
                      <a:endParaRPr lang="en-IN" sz="1400" dirty="0">
                        <a:effectLst/>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latin typeface="Times New Roman"/>
                          <a:ea typeface="Calibri"/>
                          <a:cs typeface="Calibri"/>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808823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smtClean="0"/>
              <a:t>Current/Required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226710055"/>
              </p:ext>
            </p:extLst>
          </p:nvPr>
        </p:nvGraphicFramePr>
        <p:xfrm>
          <a:off x="251520" y="1700808"/>
          <a:ext cx="8712969" cy="3328392"/>
        </p:xfrm>
        <a:graphic>
          <a:graphicData uri="http://schemas.openxmlformats.org/drawingml/2006/table">
            <a:tbl>
              <a:tblPr firstRow="1" firstCol="1" bandRow="1">
                <a:tableStyleId>{7DF18680-E054-41AD-8BC1-D1AEF772440D}</a:tableStyleId>
              </a:tblPr>
              <a:tblGrid>
                <a:gridCol w="510480"/>
                <a:gridCol w="3461135"/>
                <a:gridCol w="1580170"/>
                <a:gridCol w="1876874"/>
                <a:gridCol w="1284310"/>
              </a:tblGrid>
              <a:tr h="1080120">
                <a:tc>
                  <a:txBody>
                    <a:bodyPr/>
                    <a:lstStyle/>
                    <a:p>
                      <a:pPr algn="ctr">
                        <a:spcAft>
                          <a:spcPts val="0"/>
                        </a:spcAft>
                      </a:pPr>
                      <a:r>
                        <a:rPr lang="en-US" sz="1400" dirty="0">
                          <a:effectLst/>
                        </a:rPr>
                        <a:t>No</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Health Systems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Recommended/ Planned in the state/ district plans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a:effectLst/>
                        </a:rPr>
                        <a:t>Current status and need gaps</a:t>
                      </a:r>
                      <a:endParaRPr lang="en-IN" sz="1400">
                        <a:effectLst/>
                        <a:latin typeface="Times New Roman"/>
                        <a:ea typeface="Calibri"/>
                        <a:cs typeface="Calibri"/>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spcAft>
                          <a:spcPts val="0"/>
                        </a:spcAft>
                      </a:pPr>
                      <a:r>
                        <a:rPr lang="en-US" sz="1400" dirty="0">
                          <a:effectLst/>
                        </a:rPr>
                        <a:t>Key activities/ tasks required</a:t>
                      </a:r>
                      <a:endParaRPr lang="en-IN" sz="1400" dirty="0">
                        <a:effectLst/>
                        <a:latin typeface="Times New Roman"/>
                        <a:ea typeface="Calibri"/>
                        <a:cs typeface="Calibri"/>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301390">
                <a:tc>
                  <a:txBody>
                    <a:bodyPr/>
                    <a:lstStyle/>
                    <a:p>
                      <a:pPr algn="ctr"/>
                      <a:r>
                        <a:rPr lang="en-US" sz="1800" b="1" dirty="0" smtClean="0">
                          <a:solidFill>
                            <a:schemeClr val="tx1"/>
                          </a:solidFill>
                        </a:rPr>
                        <a:t>5</a:t>
                      </a:r>
                      <a:endParaRPr lang="en-IN" sz="1800" b="1" dirty="0">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rPr>
                        <a:t>Financing for FP</a:t>
                      </a:r>
                      <a:endParaRPr lang="en-IN" sz="1800" b="1"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1390">
                <a:tc>
                  <a:txBody>
                    <a:bodyPr/>
                    <a:lstStyle/>
                    <a:p>
                      <a:pPr algn="ctr"/>
                      <a:endParaRPr lang="en-IN">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rPr>
                        <a:t>Fund </a:t>
                      </a:r>
                      <a:r>
                        <a:rPr lang="en-GB" sz="1400" dirty="0">
                          <a:effectLst/>
                        </a:rPr>
                        <a:t>utilisation </a:t>
                      </a:r>
                      <a:r>
                        <a:rPr lang="en-US" sz="1400" dirty="0">
                          <a:effectLst/>
                        </a:rPr>
                        <a:t>vs. approved funds</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1390">
                <a:tc>
                  <a:txBody>
                    <a:bodyPr/>
                    <a:lstStyle/>
                    <a:p>
                      <a:pPr algn="ctr"/>
                      <a:endParaRPr lang="en-IN">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rPr>
                        <a:t>Budgeting for </a:t>
                      </a:r>
                      <a:r>
                        <a:rPr lang="en-US" sz="1400" dirty="0" smtClean="0">
                          <a:effectLst/>
                        </a:rPr>
                        <a:t>DHAP/State </a:t>
                      </a:r>
                      <a:r>
                        <a:rPr lang="en-US" sz="1400" dirty="0">
                          <a:effectLst/>
                        </a:rPr>
                        <a:t>PIP</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01390">
                <a:tc>
                  <a:txBody>
                    <a:bodyPr/>
                    <a:lstStyle/>
                    <a:p>
                      <a:pPr algn="ctr"/>
                      <a:r>
                        <a:rPr lang="en-US" sz="1800" b="1" dirty="0" smtClean="0">
                          <a:solidFill>
                            <a:schemeClr val="tx1"/>
                          </a:solidFill>
                        </a:rPr>
                        <a:t>6</a:t>
                      </a:r>
                      <a:endParaRPr lang="en-IN" sz="1800" b="1" dirty="0">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800" b="1" dirty="0">
                          <a:effectLst/>
                        </a:rPr>
                        <a:t>Leadership and Governance</a:t>
                      </a:r>
                      <a:endParaRPr lang="en-IN" sz="1800" b="1"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1629">
                <a:tc>
                  <a:txBody>
                    <a:bodyPr/>
                    <a:lstStyle/>
                    <a:p>
                      <a:pPr algn="ctr"/>
                      <a:endParaRPr lang="en-IN">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rPr>
                        <a:t>State-level initiatives</a:t>
                      </a:r>
                      <a:endParaRPr lang="en-IN" sz="1400" dirty="0">
                        <a:effectLst/>
                      </a:endParaRPr>
                    </a:p>
                    <a:p>
                      <a:pPr>
                        <a:spcAft>
                          <a:spcPts val="0"/>
                        </a:spcAft>
                      </a:pPr>
                      <a:r>
                        <a:rPr lang="en-US" sz="1400" dirty="0">
                          <a:effectLst/>
                        </a:rPr>
                        <a:t>(FP Cell and Task </a:t>
                      </a:r>
                      <a:r>
                        <a:rPr lang="en-US" sz="1400" dirty="0" smtClean="0">
                          <a:effectLst/>
                        </a:rPr>
                        <a:t>Force</a:t>
                      </a:r>
                      <a:r>
                        <a:rPr lang="en-US" sz="1400" dirty="0">
                          <a:effectLst/>
                        </a:rPr>
                        <a:t>)</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effectLst/>
                        </a:rPr>
                        <a:t> </a:t>
                      </a:r>
                      <a:endParaRPr lang="en-IN" sz="110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41083">
                <a:tc>
                  <a:txBody>
                    <a:bodyPr/>
                    <a:lstStyle/>
                    <a:p>
                      <a:pPr algn="ctr"/>
                      <a:endParaRPr lang="en-IN" dirty="0">
                        <a:solidFill>
                          <a:schemeClr val="tx1"/>
                        </a:solidFil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400" dirty="0">
                          <a:effectLst/>
                        </a:rPr>
                        <a:t>Community participation </a:t>
                      </a:r>
                      <a:br>
                        <a:rPr lang="en-US" sz="1400" dirty="0">
                          <a:effectLst/>
                        </a:rPr>
                      </a:br>
                      <a:r>
                        <a:rPr lang="en-US" sz="1400" dirty="0">
                          <a:effectLst/>
                        </a:rPr>
                        <a:t>(RKS, </a:t>
                      </a:r>
                      <a:r>
                        <a:rPr lang="en-US" sz="1400" dirty="0" smtClean="0">
                          <a:effectLst/>
                        </a:rPr>
                        <a:t>VHSC, </a:t>
                      </a:r>
                      <a:r>
                        <a:rPr lang="en-US" sz="1400" dirty="0">
                          <a:effectLst/>
                        </a:rPr>
                        <a:t>and VHC)</a:t>
                      </a:r>
                      <a:endParaRPr lang="en-IN" sz="1400" dirty="0">
                        <a:effectLst/>
                        <a:latin typeface="Times New Roman"/>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effectLst/>
                        </a:rPr>
                        <a:t> </a:t>
                      </a:r>
                      <a:endParaRPr lang="en-IN" sz="1100" dirty="0">
                        <a:effectLst/>
                        <a:latin typeface="Times New Roman"/>
                        <a:ea typeface="Calibri"/>
                        <a:cs typeface="Calibri"/>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99320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717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p:txBody>
          <a:bodyPr/>
          <a:lstStyle/>
          <a:p>
            <a:pPr marL="388620"/>
            <a:r>
              <a:rPr lang="en-IN" dirty="0"/>
              <a:t>Component 1: Service Delivery</a:t>
            </a:r>
          </a:p>
          <a:p>
            <a:pPr marL="537210" lvl="1" indent="-285750"/>
            <a:r>
              <a:rPr lang="en-IN" dirty="0"/>
              <a:t>Quality Assurance</a:t>
            </a:r>
          </a:p>
          <a:p>
            <a:pPr marL="537210" lvl="1" indent="-285750"/>
            <a:r>
              <a:rPr lang="en-IN" dirty="0"/>
              <a:t>Communication for Demand Generation and Behaviour Change </a:t>
            </a:r>
          </a:p>
          <a:p>
            <a:pPr marL="537210" lvl="1" indent="-285750"/>
            <a:r>
              <a:rPr lang="en-IN" dirty="0" err="1"/>
              <a:t>Intersectoral</a:t>
            </a:r>
            <a:r>
              <a:rPr lang="en-IN" dirty="0"/>
              <a:t> Convergence and Partnerships</a:t>
            </a:r>
          </a:p>
          <a:p>
            <a:pPr marL="388620"/>
            <a:r>
              <a:rPr lang="en-IN" dirty="0"/>
              <a:t>Component 2. Health Workforce</a:t>
            </a:r>
          </a:p>
          <a:p>
            <a:pPr marL="388620"/>
            <a:r>
              <a:rPr lang="en-IN" dirty="0"/>
              <a:t>Component 3. Health Information Systems</a:t>
            </a:r>
          </a:p>
          <a:p>
            <a:pPr marL="388620"/>
            <a:r>
              <a:rPr lang="en-IN" dirty="0"/>
              <a:t>Component 4. </a:t>
            </a:r>
            <a:r>
              <a:rPr lang="en-IN" dirty="0" smtClean="0"/>
              <a:t>Access </a:t>
            </a:r>
            <a:r>
              <a:rPr lang="en-IN" dirty="0"/>
              <a:t>to Essential Medicines</a:t>
            </a:r>
          </a:p>
          <a:p>
            <a:pPr marL="388620"/>
            <a:r>
              <a:rPr lang="en-IN" dirty="0"/>
              <a:t>Component 5. Financing</a:t>
            </a:r>
          </a:p>
          <a:p>
            <a:pPr marL="388620"/>
            <a:r>
              <a:rPr lang="en-IN" dirty="0"/>
              <a:t>Component 6. Leadership/Governance</a:t>
            </a:r>
          </a:p>
          <a:p>
            <a:endParaRPr lang="en-US" dirty="0"/>
          </a:p>
        </p:txBody>
      </p:sp>
      <p:sp>
        <p:nvSpPr>
          <p:cNvPr id="4" name="Title 3"/>
          <p:cNvSpPr>
            <a:spLocks noGrp="1"/>
          </p:cNvSpPr>
          <p:nvPr>
            <p:ph type="title"/>
          </p:nvPr>
        </p:nvSpPr>
        <p:spPr/>
        <p:txBody>
          <a:bodyPr/>
          <a:lstStyle/>
          <a:p>
            <a:r>
              <a:rPr lang="en-US" dirty="0" smtClean="0"/>
              <a:t>Session Sections and Facilitators</a:t>
            </a:r>
            <a:endParaRPr lang="en-US" dirty="0"/>
          </a:p>
        </p:txBody>
      </p:sp>
    </p:spTree>
    <p:extLst>
      <p:ext uri="{BB962C8B-B14F-4D97-AF65-F5344CB8AC3E}">
        <p14:creationId xmlns:p14="http://schemas.microsoft.com/office/powerpoint/2010/main" val="2986277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4100</TotalTime>
  <Words>6376</Words>
  <Application>Microsoft Office PowerPoint</Application>
  <PresentationFormat>On-screen Show (4:3)</PresentationFormat>
  <Paragraphs>685</Paragraphs>
  <Slides>83</Slides>
  <Notes>18</Notes>
  <HiddenSlides>0</HiddenSlides>
  <MMClips>0</MMClips>
  <ScaleCrop>false</ScaleCrop>
  <HeadingPairs>
    <vt:vector size="4" baseType="variant">
      <vt:variant>
        <vt:lpstr>Theme</vt:lpstr>
      </vt:variant>
      <vt:variant>
        <vt:i4>4</vt:i4>
      </vt:variant>
      <vt:variant>
        <vt:lpstr>Slide Titles</vt:lpstr>
      </vt:variant>
      <vt:variant>
        <vt:i4>83</vt:i4>
      </vt:variant>
    </vt:vector>
  </HeadingPairs>
  <TitlesOfParts>
    <vt:vector size="87" baseType="lpstr">
      <vt:lpstr>HPP Title and Thank You Slides</vt:lpstr>
      <vt:lpstr>Blue Section HPP Interior Slides</vt:lpstr>
      <vt:lpstr>Green Section HPP Interior Slides</vt:lpstr>
      <vt:lpstr>Red Section HPP Interior Slides</vt:lpstr>
      <vt:lpstr>PowerPoint Presentation</vt:lpstr>
      <vt:lpstr>World Health Organization (WHO) Health System Building Blocks</vt:lpstr>
      <vt:lpstr>Health Systems: Key Concepts</vt:lpstr>
      <vt:lpstr>Public Health System in India</vt:lpstr>
      <vt:lpstr>DHs and First-Referral Units (FRUs)/ Community Health Centres (CHCs)</vt:lpstr>
      <vt:lpstr>CHCs are also FRUs </vt:lpstr>
      <vt:lpstr>Public Health Centres (PHCs) </vt:lpstr>
      <vt:lpstr>PowerPoint Presentation</vt:lpstr>
      <vt:lpstr>Session Sections and Facilitators</vt:lpstr>
      <vt:lpstr>PowerPoint Presentation</vt:lpstr>
      <vt:lpstr>Component 1: Service Delivery</vt:lpstr>
      <vt:lpstr>Component 1: Service Delivery</vt:lpstr>
      <vt:lpstr>PowerPoint Presentation</vt:lpstr>
      <vt:lpstr>Quality Assurance (QA)</vt:lpstr>
      <vt:lpstr>Nine Elements of Quality of Care </vt:lpstr>
      <vt:lpstr>Steps to Initiate Quality Assurance</vt:lpstr>
      <vt:lpstr>Objectives of Quality Assurance Cell</vt:lpstr>
      <vt:lpstr>Objectives of Quality Assurance Cell</vt:lpstr>
      <vt:lpstr>Structure of Quality Assurance Cell in Jharkhand</vt:lpstr>
      <vt:lpstr>Structure at Regional Level </vt:lpstr>
      <vt:lpstr>Structure at District Level</vt:lpstr>
      <vt:lpstr>PowerPoint Presentation</vt:lpstr>
      <vt:lpstr>What is BCC? </vt:lpstr>
      <vt:lpstr>Behaviour Change Communication (BCC)</vt:lpstr>
      <vt:lpstr>Difference between BCC and IEC</vt:lpstr>
      <vt:lpstr>Difference between BCC and IEC</vt:lpstr>
      <vt:lpstr>PowerPoint Presentation</vt:lpstr>
      <vt:lpstr>PowerPoint Presentation</vt:lpstr>
      <vt:lpstr>Process of Behaviour Change</vt:lpstr>
      <vt:lpstr>Communication Channels</vt:lpstr>
      <vt:lpstr>Communication Channels</vt:lpstr>
      <vt:lpstr>Eight Tools of Strategic Communication:  Definitions and Examples</vt:lpstr>
      <vt:lpstr>Eight Tools of Strategic Communication:  Definitions and Examples</vt:lpstr>
      <vt:lpstr>Eight Tools of Strategic Communication:  Definitions and Examples</vt:lpstr>
      <vt:lpstr>Select a Lead Channel and Supporting Channels</vt:lpstr>
      <vt:lpstr>PowerPoint Presentation</vt:lpstr>
      <vt:lpstr>Convergence </vt:lpstr>
      <vt:lpstr>Benefits of Convergence </vt:lpstr>
      <vt:lpstr>Intersectoral Convergence Envisaged With:</vt:lpstr>
      <vt:lpstr>What is needed for convergence?</vt:lpstr>
      <vt:lpstr>Common Issues</vt:lpstr>
      <vt:lpstr>How can PRI be engaged?</vt:lpstr>
      <vt:lpstr>Convergence with Education Department</vt:lpstr>
      <vt:lpstr>PowerPoint Presentation</vt:lpstr>
      <vt:lpstr>PowerPoint Presentation</vt:lpstr>
      <vt:lpstr>Responsibility of the State and Districts </vt:lpstr>
      <vt:lpstr>Mentoring Visits</vt:lpstr>
      <vt:lpstr>Training Programmes </vt:lpstr>
      <vt:lpstr>Training Programmes </vt:lpstr>
      <vt:lpstr>Training Programmes </vt:lpstr>
      <vt:lpstr>PowerPoint Presentation</vt:lpstr>
      <vt:lpstr>HMIS is Critical </vt:lpstr>
      <vt:lpstr>PowerPoint Presentation</vt:lpstr>
      <vt:lpstr>Monthly Reporting: Number of NSV/ Conventional Vasectomy Conducted</vt:lpstr>
      <vt:lpstr>Monthly Reporting: Number of Laparoscopic Sterilisations Conducted</vt:lpstr>
      <vt:lpstr>Monthly Reporting: Number of Minilap Sterilisations Conducted</vt:lpstr>
      <vt:lpstr>Monthly Reporting: Number of Postpartum Sterilisations Conducted </vt:lpstr>
      <vt:lpstr>Monthly Reporting: Number of IUCD Insertions</vt:lpstr>
      <vt:lpstr>Monthly Reporting</vt:lpstr>
      <vt:lpstr>Monthly Reporting</vt:lpstr>
      <vt:lpstr>Monthly Reporting: Quality of Sterilisation Services</vt:lpstr>
      <vt:lpstr>Monthly Reporting</vt:lpstr>
      <vt:lpstr>Quarterly Reporting Part B:  Trainings Conducted</vt:lpstr>
      <vt:lpstr>Quarterly Reporting Part B:  Trainings Conducted</vt:lpstr>
      <vt:lpstr>Quarterly Reporting Part B:  Trainings Conducted</vt:lpstr>
      <vt:lpstr>PowerPoint Presentation</vt:lpstr>
      <vt:lpstr>Functioning Supply System</vt:lpstr>
      <vt:lpstr>Recommended Under NRHM</vt:lpstr>
      <vt:lpstr>PowerPoint Presentation</vt:lpstr>
      <vt:lpstr>Good Financial Systems Facilitate</vt:lpstr>
      <vt:lpstr>FP Funding: Centre to State</vt:lpstr>
      <vt:lpstr>FP Funding: Centre to State</vt:lpstr>
      <vt:lpstr>PowerPoint Presentation</vt:lpstr>
      <vt:lpstr>Common Ingredients of Good Practice in Leadership and Governance </vt:lpstr>
      <vt:lpstr>State Level: Jharkhand FP Cell</vt:lpstr>
      <vt:lpstr>State Level: Jharkhand FP Cell</vt:lpstr>
      <vt:lpstr>FP Task Force</vt:lpstr>
      <vt:lpstr>Sub-district Level </vt:lpstr>
      <vt:lpstr>PowerPoint Presentation</vt:lpstr>
      <vt:lpstr>Current/Required</vt:lpstr>
      <vt:lpstr>Current/Required</vt:lpstr>
      <vt:lpstr>Current/Required</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247</cp:revision>
  <cp:lastPrinted>2014-02-18T22:52:56Z</cp:lastPrinted>
  <dcterms:created xsi:type="dcterms:W3CDTF">2012-10-02T19:21:23Z</dcterms:created>
  <dcterms:modified xsi:type="dcterms:W3CDTF">2014-02-21T14:42:06Z</dcterms:modified>
</cp:coreProperties>
</file>