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16"/>
  </p:notesMasterIdLst>
  <p:sldIdLst>
    <p:sldId id="272" r:id="rId5"/>
    <p:sldId id="276" r:id="rId6"/>
    <p:sldId id="277" r:id="rId7"/>
    <p:sldId id="278" r:id="rId8"/>
    <p:sldId id="279" r:id="rId9"/>
    <p:sldId id="280" r:id="rId10"/>
    <p:sldId id="281" r:id="rId11"/>
    <p:sldId id="282" r:id="rId12"/>
    <p:sldId id="283" r:id="rId13"/>
    <p:sldId id="284" r:id="rId14"/>
    <p:sldId id="275"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72"/>
            <p14:sldId id="276"/>
            <p14:sldId id="277"/>
            <p14:sldId id="278"/>
            <p14:sldId id="279"/>
            <p14:sldId id="280"/>
            <p14:sldId id="281"/>
            <p14:sldId id="282"/>
            <p14:sldId id="283"/>
            <p14:sldId id="284"/>
            <p14:sldId id="27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2C"/>
    <a:srgbClr val="8B1524"/>
    <a:srgbClr val="6D7331"/>
    <a:srgbClr val="084572"/>
    <a:srgbClr val="051437"/>
    <a:srgbClr val="1A2855"/>
    <a:srgbClr val="0E7DC2"/>
    <a:srgbClr val="403D3C"/>
    <a:srgbClr val="5B36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92" autoAdjust="0"/>
    <p:restoredTop sz="94699" autoAdjust="0"/>
  </p:normalViewPr>
  <p:slideViewPr>
    <p:cSldViewPr>
      <p:cViewPr>
        <p:scale>
          <a:sx n="103" d="100"/>
          <a:sy n="103" d="100"/>
        </p:scale>
        <p:origin x="-582" y="-30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2/18/2014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
        <p:nvSpPr>
          <p:cNvPr id="11"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pic>
        <p:nvPicPr>
          <p:cNvPr id="13"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Arial"/>
              </a:rPr>
              <a:t>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914191" y="1352010"/>
            <a:ext cx="3440742" cy="1982081"/>
          </a:xfrm>
        </p:spPr>
        <p:txBody>
          <a:bodyPr/>
          <a:lstStyle/>
          <a:p>
            <a:r>
              <a:rPr lang="en-GB" sz="2800" dirty="0"/>
              <a:t>Session 2: </a:t>
            </a:r>
            <a:endParaRPr lang="en-GB" sz="2800" dirty="0" smtClean="0"/>
          </a:p>
          <a:p>
            <a:r>
              <a:rPr lang="en-GB" dirty="0" smtClean="0"/>
              <a:t>Moving </a:t>
            </a:r>
            <a:r>
              <a:rPr lang="en-GB" dirty="0"/>
              <a:t>from Dependence to Independence</a:t>
            </a:r>
            <a:endParaRPr lang="en-US" dirty="0"/>
          </a:p>
        </p:txBody>
      </p:sp>
      <p:sp>
        <p:nvSpPr>
          <p:cNvPr id="4" name="Text Placeholder 3"/>
          <p:cNvSpPr>
            <a:spLocks noGrp="1"/>
          </p:cNvSpPr>
          <p:nvPr>
            <p:ph type="body" sz="quarter" idx="12"/>
          </p:nvPr>
        </p:nvSpPr>
        <p:spPr/>
        <p:txBody>
          <a:bodyPr/>
          <a:lstStyle/>
          <a:p>
            <a:endParaRPr lang="en-US" dirty="0"/>
          </a:p>
        </p:txBody>
      </p:sp>
      <p:sp>
        <p:nvSpPr>
          <p:cNvPr id="5" name="Text Placeholder 4"/>
          <p:cNvSpPr>
            <a:spLocks noGrp="1"/>
          </p:cNvSpPr>
          <p:nvPr>
            <p:ph type="body" sz="quarter" idx="13"/>
          </p:nvPr>
        </p:nvSpPr>
        <p:spPr/>
        <p:txBody>
          <a:bodyPr/>
          <a:lstStyle/>
          <a:p>
            <a:r>
              <a:rPr lang="en-US" dirty="0" smtClean="0"/>
              <a:t>March 2014</a:t>
            </a:r>
            <a:endParaRPr lang="en-US" dirty="0"/>
          </a:p>
        </p:txBody>
      </p:sp>
    </p:spTree>
    <p:extLst>
      <p:ext uri="{BB962C8B-B14F-4D97-AF65-F5344CB8AC3E}">
        <p14:creationId xmlns:p14="http://schemas.microsoft.com/office/powerpoint/2010/main" val="619339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84851902"/>
              </p:ext>
            </p:extLst>
          </p:nvPr>
        </p:nvGraphicFramePr>
        <p:xfrm>
          <a:off x="304800" y="228600"/>
          <a:ext cx="8534400" cy="6324600"/>
        </p:xfrm>
        <a:graphic>
          <a:graphicData uri="http://schemas.openxmlformats.org/drawingml/2006/table">
            <a:tbl>
              <a:tblPr firstRow="1" firstCol="1" bandRow="1" bandCol="1">
                <a:tableStyleId>{93296810-A885-4BE3-A3E7-6D5BEEA58F35}</a:tableStyleId>
              </a:tblPr>
              <a:tblGrid>
                <a:gridCol w="1600200"/>
                <a:gridCol w="1344824"/>
                <a:gridCol w="2085844"/>
                <a:gridCol w="1751766"/>
                <a:gridCol w="1751766"/>
              </a:tblGrid>
              <a:tr h="381000">
                <a:tc>
                  <a:txBody>
                    <a:bodyPr/>
                    <a:lstStyle/>
                    <a:p>
                      <a:pPr marL="0" marR="0">
                        <a:spcBef>
                          <a:spcPts val="0"/>
                        </a:spcBef>
                        <a:spcAft>
                          <a:spcPts val="0"/>
                        </a:spcAft>
                      </a:pPr>
                      <a:r>
                        <a:rPr lang="en-US" sz="1600" dirty="0">
                          <a:effectLst/>
                          <a:latin typeface="+mj-lt"/>
                        </a:rPr>
                        <a:t> </a:t>
                      </a:r>
                      <a:endParaRPr lang="en-US" sz="1600" dirty="0">
                        <a:effectLst/>
                        <a:latin typeface="+mj-lt"/>
                        <a:ea typeface="Calibri"/>
                        <a:cs typeface="Calibri"/>
                      </a:endParaRPr>
                    </a:p>
                  </a:txBody>
                  <a:tcPr marL="50849" marR="50849" marT="0" marB="0" anchor="ctr">
                    <a:solidFill>
                      <a:srgbClr val="6D7331"/>
                    </a:solidFill>
                  </a:tcPr>
                </a:tc>
                <a:tc>
                  <a:txBody>
                    <a:bodyPr/>
                    <a:lstStyle/>
                    <a:p>
                      <a:pPr marL="0" marR="0" algn="ctr">
                        <a:spcBef>
                          <a:spcPts val="0"/>
                        </a:spcBef>
                        <a:spcAft>
                          <a:spcPts val="0"/>
                        </a:spcAft>
                      </a:pPr>
                      <a:r>
                        <a:rPr lang="en-US" sz="1600" dirty="0">
                          <a:effectLst/>
                          <a:latin typeface="+mj-lt"/>
                        </a:rPr>
                        <a:t>Dependent</a:t>
                      </a:r>
                      <a:endParaRPr lang="en-US" sz="1600" dirty="0">
                        <a:effectLst/>
                        <a:latin typeface="+mj-lt"/>
                        <a:ea typeface="Calibri"/>
                        <a:cs typeface="Calibri"/>
                      </a:endParaRPr>
                    </a:p>
                  </a:txBody>
                  <a:tcPr marL="50849" marR="50849" marT="0" marB="0" anchor="ctr">
                    <a:lnB w="12700" cap="flat" cmpd="sng" algn="ctr">
                      <a:solidFill>
                        <a:srgbClr val="6D7331">
                          <a:lumMod val="50000"/>
                        </a:srgbClr>
                      </a:solidFill>
                      <a:prstDash val="solid"/>
                      <a:round/>
                      <a:headEnd type="none" w="med" len="med"/>
                      <a:tailEnd type="none" w="med" len="med"/>
                    </a:lnB>
                    <a:solidFill>
                      <a:srgbClr val="6D7331"/>
                    </a:solidFill>
                  </a:tcPr>
                </a:tc>
                <a:tc>
                  <a:txBody>
                    <a:bodyPr/>
                    <a:lstStyle/>
                    <a:p>
                      <a:pPr marL="0" marR="0" algn="ctr">
                        <a:spcBef>
                          <a:spcPts val="0"/>
                        </a:spcBef>
                        <a:spcAft>
                          <a:spcPts val="0"/>
                        </a:spcAft>
                      </a:pPr>
                      <a:r>
                        <a:rPr lang="en-US" sz="1600" dirty="0">
                          <a:effectLst/>
                          <a:latin typeface="+mj-lt"/>
                        </a:rPr>
                        <a:t>Guided</a:t>
                      </a:r>
                      <a:endParaRPr lang="en-US" sz="1600" dirty="0">
                        <a:effectLst/>
                        <a:latin typeface="+mj-lt"/>
                        <a:ea typeface="Calibri"/>
                        <a:cs typeface="Calibri"/>
                      </a:endParaRPr>
                    </a:p>
                  </a:txBody>
                  <a:tcPr marL="50849" marR="50849" marT="0" marB="0" anchor="ctr">
                    <a:lnB w="12700" cap="flat" cmpd="sng" algn="ctr">
                      <a:solidFill>
                        <a:srgbClr val="6D7331">
                          <a:lumMod val="50000"/>
                        </a:srgbClr>
                      </a:solidFill>
                      <a:prstDash val="solid"/>
                      <a:round/>
                      <a:headEnd type="none" w="med" len="med"/>
                      <a:tailEnd type="none" w="med" len="med"/>
                    </a:lnB>
                    <a:solidFill>
                      <a:srgbClr val="6D7331"/>
                    </a:solidFill>
                  </a:tcPr>
                </a:tc>
                <a:tc>
                  <a:txBody>
                    <a:bodyPr/>
                    <a:lstStyle/>
                    <a:p>
                      <a:pPr marL="0" marR="0" algn="ctr">
                        <a:spcBef>
                          <a:spcPts val="0"/>
                        </a:spcBef>
                        <a:spcAft>
                          <a:spcPts val="0"/>
                        </a:spcAft>
                      </a:pPr>
                      <a:r>
                        <a:rPr lang="en-US" sz="1600" dirty="0">
                          <a:effectLst/>
                          <a:latin typeface="+mj-lt"/>
                        </a:rPr>
                        <a:t>Assisted</a:t>
                      </a:r>
                      <a:endParaRPr lang="en-US" sz="1600" dirty="0">
                        <a:effectLst/>
                        <a:latin typeface="+mj-lt"/>
                        <a:ea typeface="Calibri"/>
                        <a:cs typeface="Calibri"/>
                      </a:endParaRPr>
                    </a:p>
                  </a:txBody>
                  <a:tcPr marL="50849" marR="50849" marT="0" marB="0" anchor="ctr">
                    <a:lnB w="12700" cap="flat" cmpd="sng" algn="ctr">
                      <a:solidFill>
                        <a:srgbClr val="6D7331">
                          <a:lumMod val="50000"/>
                        </a:srgbClr>
                      </a:solidFill>
                      <a:prstDash val="solid"/>
                      <a:round/>
                      <a:headEnd type="none" w="med" len="med"/>
                      <a:tailEnd type="none" w="med" len="med"/>
                    </a:lnB>
                    <a:solidFill>
                      <a:srgbClr val="6D7331"/>
                    </a:solidFill>
                  </a:tcPr>
                </a:tc>
                <a:tc>
                  <a:txBody>
                    <a:bodyPr/>
                    <a:lstStyle/>
                    <a:p>
                      <a:pPr marL="0" marR="0" algn="ctr">
                        <a:spcBef>
                          <a:spcPts val="0"/>
                        </a:spcBef>
                        <a:spcAft>
                          <a:spcPts val="0"/>
                        </a:spcAft>
                      </a:pPr>
                      <a:r>
                        <a:rPr lang="en-US" sz="1600" dirty="0">
                          <a:effectLst/>
                          <a:latin typeface="+mj-lt"/>
                        </a:rPr>
                        <a:t>Independent</a:t>
                      </a:r>
                      <a:endParaRPr lang="en-US" sz="1600" dirty="0">
                        <a:effectLst/>
                        <a:latin typeface="+mj-lt"/>
                        <a:ea typeface="Calibri"/>
                        <a:cs typeface="Calibri"/>
                      </a:endParaRPr>
                    </a:p>
                  </a:txBody>
                  <a:tcPr marL="50849" marR="50849" marT="0" marB="0" anchor="ctr">
                    <a:lnB w="12700" cap="flat" cmpd="sng" algn="ctr">
                      <a:solidFill>
                        <a:srgbClr val="6D7331">
                          <a:lumMod val="50000"/>
                        </a:srgbClr>
                      </a:solidFill>
                      <a:prstDash val="solid"/>
                      <a:round/>
                      <a:headEnd type="none" w="med" len="med"/>
                      <a:tailEnd type="none" w="med" len="med"/>
                    </a:lnB>
                    <a:solidFill>
                      <a:srgbClr val="6D7331"/>
                    </a:solidFill>
                  </a:tcPr>
                </a:tc>
              </a:tr>
              <a:tr h="381000">
                <a:tc rowSpan="2">
                  <a:txBody>
                    <a:bodyPr/>
                    <a:lstStyle/>
                    <a:p>
                      <a:pPr marL="0" marR="0">
                        <a:spcBef>
                          <a:spcPts val="0"/>
                        </a:spcBef>
                        <a:spcAft>
                          <a:spcPts val="0"/>
                        </a:spcAft>
                      </a:pPr>
                      <a:r>
                        <a:rPr lang="en-US" sz="1600" dirty="0">
                          <a:effectLst/>
                          <a:latin typeface="+mj-lt"/>
                        </a:rPr>
                        <a:t>Level of </a:t>
                      </a:r>
                      <a:r>
                        <a:rPr lang="en-US" sz="1600" dirty="0" smtClean="0">
                          <a:effectLst/>
                          <a:latin typeface="+mj-lt"/>
                        </a:rPr>
                        <a:t>project </a:t>
                      </a:r>
                      <a:r>
                        <a:rPr lang="en-US" sz="1600" dirty="0">
                          <a:effectLst/>
                          <a:latin typeface="+mj-lt"/>
                        </a:rPr>
                        <a:t>support</a:t>
                      </a:r>
                      <a:endParaRPr lang="en-US" sz="1600" dirty="0">
                        <a:effectLst/>
                        <a:latin typeface="+mj-lt"/>
                        <a:ea typeface="Calibri"/>
                        <a:cs typeface="Calibri"/>
                      </a:endParaRPr>
                    </a:p>
                  </a:txBody>
                  <a:tcPr marL="50849" marR="50849" marT="0" marB="0" anchor="ctr">
                    <a:lnR w="12700" cap="flat" cmpd="sng" algn="ctr">
                      <a:solidFill>
                        <a:srgbClr val="6D7331">
                          <a:lumMod val="50000"/>
                        </a:srgbClr>
                      </a:solidFill>
                      <a:prstDash val="solid"/>
                      <a:round/>
                      <a:headEnd type="none" w="med" len="med"/>
                      <a:tailEnd type="none" w="med" len="med"/>
                    </a:lnR>
                    <a:lnB w="12700" cap="flat" cmpd="sng" algn="ctr">
                      <a:solidFill>
                        <a:srgbClr val="363A18"/>
                      </a:solidFill>
                      <a:prstDash val="solid"/>
                      <a:round/>
                      <a:headEnd type="none" w="med" len="med"/>
                      <a:tailEnd type="none" w="med" len="med"/>
                    </a:lnB>
                  </a:tcPr>
                </a:tc>
                <a:tc>
                  <a:txBody>
                    <a:bodyPr/>
                    <a:lstStyle/>
                    <a:p>
                      <a:pPr marL="0" marR="0" algn="ctr">
                        <a:spcBef>
                          <a:spcPts val="0"/>
                        </a:spcBef>
                        <a:spcAft>
                          <a:spcPts val="0"/>
                        </a:spcAft>
                      </a:pPr>
                      <a:r>
                        <a:rPr lang="en-US" sz="1600" b="1" dirty="0">
                          <a:effectLst/>
                          <a:latin typeface="+mj-lt"/>
                        </a:rPr>
                        <a:t>High</a:t>
                      </a:r>
                      <a:endParaRPr lang="en-US" sz="1600" b="1"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lgn="ctr">
                        <a:spcBef>
                          <a:spcPts val="0"/>
                        </a:spcBef>
                        <a:spcAft>
                          <a:spcPts val="0"/>
                        </a:spcAft>
                      </a:pPr>
                      <a:r>
                        <a:rPr lang="en-US" sz="1600" b="1" dirty="0">
                          <a:effectLst/>
                          <a:latin typeface="+mj-lt"/>
                        </a:rPr>
                        <a:t>Medium</a:t>
                      </a:r>
                      <a:endParaRPr lang="en-US" sz="1600" b="1"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lgn="ctr">
                        <a:spcBef>
                          <a:spcPts val="0"/>
                        </a:spcBef>
                        <a:spcAft>
                          <a:spcPts val="0"/>
                        </a:spcAft>
                      </a:pPr>
                      <a:r>
                        <a:rPr lang="en-US" sz="1600" b="1">
                          <a:effectLst/>
                          <a:latin typeface="+mj-lt"/>
                        </a:rPr>
                        <a:t>Low</a:t>
                      </a:r>
                      <a:endParaRPr lang="en-US" sz="1600" b="1">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lgn="ctr">
                        <a:spcBef>
                          <a:spcPts val="0"/>
                        </a:spcBef>
                        <a:spcAft>
                          <a:spcPts val="0"/>
                        </a:spcAft>
                      </a:pPr>
                      <a:r>
                        <a:rPr lang="en-US" sz="1600" b="1" dirty="0">
                          <a:effectLst/>
                          <a:latin typeface="+mj-lt"/>
                        </a:rPr>
                        <a:t>Occasional or none</a:t>
                      </a:r>
                      <a:endParaRPr lang="en-US" sz="1600" b="1"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r>
              <a:tr h="685800">
                <a:tc vMerge="1">
                  <a:txBody>
                    <a:bodyPr/>
                    <a:lstStyle/>
                    <a:p>
                      <a:endParaRPr lang="en-US"/>
                    </a:p>
                  </a:txBody>
                  <a:tcPr/>
                </a:tc>
                <a:tc gridSpan="2">
                  <a:txBody>
                    <a:bodyPr/>
                    <a:lstStyle/>
                    <a:p>
                      <a:pPr marL="0" marR="0" algn="ctr">
                        <a:spcBef>
                          <a:spcPts val="0"/>
                        </a:spcBef>
                        <a:spcAft>
                          <a:spcPts val="0"/>
                        </a:spcAft>
                      </a:pPr>
                      <a:r>
                        <a:rPr lang="en-US" sz="1600" b="1" dirty="0">
                          <a:effectLst/>
                          <a:latin typeface="+mj-lt"/>
                        </a:rPr>
                        <a:t>Primary ownership of work by </a:t>
                      </a:r>
                      <a:r>
                        <a:rPr lang="en-US" sz="1600" b="1" dirty="0" smtClean="0">
                          <a:effectLst/>
                          <a:latin typeface="+mj-lt"/>
                        </a:rPr>
                        <a:t>project</a:t>
                      </a:r>
                      <a:endParaRPr lang="en-US" sz="1600" b="1"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hMerge="1">
                  <a:txBody>
                    <a:bodyPr/>
                    <a:lstStyle/>
                    <a:p>
                      <a:endParaRPr lang="en-US"/>
                    </a:p>
                  </a:txBody>
                  <a:tcPr>
                    <a:solidFill>
                      <a:schemeClr val="bg2">
                        <a:lumMod val="75000"/>
                      </a:schemeClr>
                    </a:solidFill>
                  </a:tcPr>
                </a:tc>
                <a:tc gridSpan="2">
                  <a:txBody>
                    <a:bodyPr/>
                    <a:lstStyle/>
                    <a:p>
                      <a:pPr marL="0" marR="0" algn="ctr">
                        <a:spcBef>
                          <a:spcPts val="0"/>
                        </a:spcBef>
                        <a:spcAft>
                          <a:spcPts val="0"/>
                        </a:spcAft>
                      </a:pPr>
                      <a:r>
                        <a:rPr lang="en-US" sz="1600" b="1" dirty="0">
                          <a:effectLst/>
                          <a:latin typeface="+mj-lt"/>
                        </a:rPr>
                        <a:t>Primary ownership of work by </a:t>
                      </a:r>
                      <a:r>
                        <a:rPr lang="en-US" sz="1600" b="1" dirty="0" smtClean="0">
                          <a:effectLst/>
                          <a:latin typeface="+mj-lt"/>
                        </a:rPr>
                        <a:t>government </a:t>
                      </a:r>
                      <a:r>
                        <a:rPr lang="en-US" sz="1600" b="1" dirty="0">
                          <a:effectLst/>
                          <a:latin typeface="+mj-lt"/>
                        </a:rPr>
                        <a:t>counterparts</a:t>
                      </a:r>
                      <a:endParaRPr lang="en-US" sz="1600" b="1"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hMerge="1">
                  <a:txBody>
                    <a:bodyPr/>
                    <a:lstStyle/>
                    <a:p>
                      <a:endParaRPr lang="en-US"/>
                    </a:p>
                  </a:txBody>
                  <a:tcPr>
                    <a:solidFill>
                      <a:schemeClr val="bg2">
                        <a:lumMod val="75000"/>
                      </a:schemeClr>
                    </a:solidFill>
                  </a:tcPr>
                </a:tc>
              </a:tr>
              <a:tr h="1493520">
                <a:tc>
                  <a:txBody>
                    <a:bodyPr/>
                    <a:lstStyle/>
                    <a:p>
                      <a:pPr marL="0" marR="0" algn="ctr">
                        <a:spcBef>
                          <a:spcPts val="0"/>
                        </a:spcBef>
                        <a:spcAft>
                          <a:spcPts val="0"/>
                        </a:spcAft>
                      </a:pPr>
                      <a:r>
                        <a:rPr lang="en-US" sz="1600" dirty="0">
                          <a:solidFill>
                            <a:srgbClr val="000000"/>
                          </a:solidFill>
                          <a:effectLst/>
                          <a:latin typeface="+mj-lt"/>
                        </a:rPr>
                        <a:t>Quality control</a:t>
                      </a:r>
                    </a:p>
                    <a:p>
                      <a:pPr marL="0" marR="0" algn="ctr">
                        <a:spcBef>
                          <a:spcPts val="0"/>
                        </a:spcBef>
                        <a:spcAft>
                          <a:spcPts val="0"/>
                        </a:spcAft>
                      </a:pPr>
                      <a:r>
                        <a:rPr lang="en-US" sz="1600" dirty="0">
                          <a:solidFill>
                            <a:srgbClr val="000000"/>
                          </a:solidFill>
                          <a:effectLst/>
                          <a:latin typeface="+mj-lt"/>
                        </a:rPr>
                        <a:t> </a:t>
                      </a:r>
                      <a:endParaRPr lang="en-US" sz="1600" dirty="0">
                        <a:solidFill>
                          <a:srgbClr val="000000"/>
                        </a:solidFill>
                        <a:effectLst/>
                        <a:latin typeface="+mj-lt"/>
                        <a:ea typeface="Calibri"/>
                        <a:cs typeface="Calibri"/>
                      </a:endParaRPr>
                    </a:p>
                  </a:txBody>
                  <a:tcPr marL="50849" marR="50849" marT="0" marB="0" anchor="ctr">
                    <a:lnL w="12700" cap="flat" cmpd="sng" algn="ctr">
                      <a:solidFill>
                        <a:srgbClr val="363A18"/>
                      </a:solidFill>
                      <a:prstDash val="solid"/>
                      <a:round/>
                      <a:headEnd type="none" w="med" len="med"/>
                      <a:tailEnd type="none" w="med" len="med"/>
                    </a:lnL>
                    <a:lnR w="12700" cap="flat" cmpd="sng" algn="ctr">
                      <a:solidFill>
                        <a:srgbClr val="363A18"/>
                      </a:solidFill>
                      <a:prstDash val="solid"/>
                      <a:round/>
                      <a:headEnd type="none" w="med" len="med"/>
                      <a:tailEnd type="none" w="med" len="med"/>
                    </a:lnR>
                    <a:lnT w="12700" cap="flat" cmpd="sng" algn="ctr">
                      <a:solidFill>
                        <a:srgbClr val="363A18"/>
                      </a:solidFill>
                      <a:prstDash val="solid"/>
                      <a:round/>
                      <a:headEnd type="none" w="med" len="med"/>
                      <a:tailEnd type="none" w="med" len="med"/>
                    </a:lnT>
                    <a:lnB w="12700" cap="flat" cmpd="sng" algn="ctr">
                      <a:solidFill>
                        <a:srgbClr val="363A18"/>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400" dirty="0">
                          <a:effectLst/>
                          <a:latin typeface="+mj-lt"/>
                        </a:rPr>
                        <a:t>The </a:t>
                      </a:r>
                      <a:r>
                        <a:rPr lang="en-US" sz="1400" dirty="0" smtClean="0">
                          <a:effectLst/>
                          <a:latin typeface="+mj-lt"/>
                        </a:rPr>
                        <a:t>project </a:t>
                      </a:r>
                      <a:r>
                        <a:rPr lang="en-US" sz="1400" dirty="0">
                          <a:effectLst/>
                          <a:latin typeface="+mj-lt"/>
                        </a:rPr>
                        <a:t>controls the quality of work by checking all outputs</a:t>
                      </a:r>
                    </a:p>
                    <a:p>
                      <a:pPr marL="0" marR="0">
                        <a:spcBef>
                          <a:spcPts val="0"/>
                        </a:spcBef>
                        <a:spcAft>
                          <a:spcPts val="0"/>
                        </a:spcAft>
                      </a:pPr>
                      <a:r>
                        <a:rPr lang="en-US" sz="1400" dirty="0">
                          <a:effectLst/>
                          <a:latin typeface="+mj-lt"/>
                        </a:rPr>
                        <a:t> </a:t>
                      </a:r>
                      <a:endParaRPr lang="en-US" sz="1400" dirty="0">
                        <a:effectLst/>
                        <a:latin typeface="+mj-lt"/>
                        <a:ea typeface="Calibri"/>
                        <a:cs typeface="Calibri"/>
                      </a:endParaRPr>
                    </a:p>
                  </a:txBody>
                  <a:tcPr marL="50849" marR="50849" marT="0" marB="0" anchor="ctr">
                    <a:lnL w="12700" cap="flat" cmpd="sng" algn="ctr">
                      <a:solidFill>
                        <a:srgbClr val="363A18"/>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spcBef>
                          <a:spcPts val="0"/>
                        </a:spcBef>
                        <a:spcAft>
                          <a:spcPts val="0"/>
                        </a:spcAft>
                      </a:pPr>
                      <a:r>
                        <a:rPr lang="en-US" sz="1400" dirty="0">
                          <a:effectLst/>
                          <a:latin typeface="+mj-lt"/>
                        </a:rPr>
                        <a:t>The </a:t>
                      </a:r>
                      <a:r>
                        <a:rPr lang="en-US" sz="1400" dirty="0" smtClean="0">
                          <a:effectLst/>
                          <a:latin typeface="+mj-lt"/>
                        </a:rPr>
                        <a:t>project </a:t>
                      </a:r>
                      <a:r>
                        <a:rPr lang="en-US" sz="1400" dirty="0">
                          <a:effectLst/>
                          <a:latin typeface="+mj-lt"/>
                        </a:rPr>
                        <a:t>checks most work to ensure quality</a:t>
                      </a:r>
                      <a:endParaRPr lang="en-US" sz="1400"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spcBef>
                          <a:spcPts val="0"/>
                        </a:spcBef>
                        <a:spcAft>
                          <a:spcPts val="0"/>
                        </a:spcAft>
                      </a:pPr>
                      <a:r>
                        <a:rPr lang="en-US" sz="1400" dirty="0">
                          <a:effectLst/>
                          <a:latin typeface="+mj-lt"/>
                        </a:rPr>
                        <a:t>Government counterparts take responsibility for work quality with sample checking by </a:t>
                      </a:r>
                      <a:r>
                        <a:rPr lang="en-US" sz="1400" dirty="0" smtClean="0">
                          <a:effectLst/>
                          <a:latin typeface="+mj-lt"/>
                        </a:rPr>
                        <a:t>project</a:t>
                      </a:r>
                      <a:endParaRPr lang="en-US" sz="1400"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spcBef>
                          <a:spcPts val="0"/>
                        </a:spcBef>
                        <a:spcAft>
                          <a:spcPts val="0"/>
                        </a:spcAft>
                      </a:pPr>
                      <a:r>
                        <a:rPr lang="en-US" sz="1400" dirty="0">
                          <a:effectLst/>
                          <a:latin typeface="+mj-lt"/>
                        </a:rPr>
                        <a:t>Government counterparts take full responsibility for work </a:t>
                      </a:r>
                      <a:r>
                        <a:rPr lang="en-US" sz="1400" dirty="0" smtClean="0">
                          <a:effectLst/>
                          <a:latin typeface="+mj-lt"/>
                        </a:rPr>
                        <a:t>quality; no </a:t>
                      </a:r>
                      <a:r>
                        <a:rPr lang="en-US" sz="1400" dirty="0">
                          <a:effectLst/>
                          <a:latin typeface="+mj-lt"/>
                        </a:rPr>
                        <a:t>checking is done by the </a:t>
                      </a:r>
                      <a:r>
                        <a:rPr lang="en-US" sz="1400" dirty="0" smtClean="0">
                          <a:effectLst/>
                          <a:latin typeface="+mj-lt"/>
                        </a:rPr>
                        <a:t>project</a:t>
                      </a:r>
                      <a:endParaRPr lang="en-US" sz="1400"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r>
              <a:tr h="1828800">
                <a:tc>
                  <a:txBody>
                    <a:bodyPr/>
                    <a:lstStyle/>
                    <a:p>
                      <a:pPr marL="0" marR="0" algn="ctr">
                        <a:spcBef>
                          <a:spcPts val="0"/>
                        </a:spcBef>
                        <a:spcAft>
                          <a:spcPts val="0"/>
                        </a:spcAft>
                      </a:pPr>
                      <a:r>
                        <a:rPr lang="en-US" sz="1600">
                          <a:solidFill>
                            <a:srgbClr val="000000"/>
                          </a:solidFill>
                          <a:effectLst/>
                          <a:latin typeface="+mj-lt"/>
                        </a:rPr>
                        <a:t>Responsibility for outcomes and results</a:t>
                      </a:r>
                      <a:endParaRPr lang="en-US" sz="1600">
                        <a:solidFill>
                          <a:srgbClr val="000000"/>
                        </a:solidFill>
                        <a:effectLst/>
                        <a:latin typeface="+mj-lt"/>
                        <a:ea typeface="Calibri"/>
                        <a:cs typeface="Calibri"/>
                      </a:endParaRPr>
                    </a:p>
                  </a:txBody>
                  <a:tcPr marL="50849" marR="50849" marT="0" marB="0" anchor="ctr">
                    <a:lnL w="12700" cap="flat" cmpd="sng" algn="ctr">
                      <a:solidFill>
                        <a:srgbClr val="363A18"/>
                      </a:solidFill>
                      <a:prstDash val="solid"/>
                      <a:round/>
                      <a:headEnd type="none" w="med" len="med"/>
                      <a:tailEnd type="none" w="med" len="med"/>
                    </a:lnL>
                    <a:lnR w="12700" cap="flat" cmpd="sng" algn="ctr">
                      <a:solidFill>
                        <a:srgbClr val="363A18"/>
                      </a:solidFill>
                      <a:prstDash val="solid"/>
                      <a:round/>
                      <a:headEnd type="none" w="med" len="med"/>
                      <a:tailEnd type="none" w="med" len="med"/>
                    </a:lnR>
                    <a:lnT w="12700" cap="flat" cmpd="sng" algn="ctr">
                      <a:solidFill>
                        <a:srgbClr val="363A18"/>
                      </a:solidFill>
                      <a:prstDash val="solid"/>
                      <a:round/>
                      <a:headEnd type="none" w="med" len="med"/>
                      <a:tailEnd type="none" w="med" len="med"/>
                    </a:lnT>
                    <a:lnB w="12700" cap="flat" cmpd="sng" algn="ctr">
                      <a:solidFill>
                        <a:srgbClr val="363A18"/>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400" dirty="0">
                          <a:effectLst/>
                          <a:latin typeface="+mj-lt"/>
                        </a:rPr>
                        <a:t>The </a:t>
                      </a:r>
                      <a:r>
                        <a:rPr lang="en-US" sz="1400" dirty="0" smtClean="0">
                          <a:effectLst/>
                          <a:latin typeface="+mj-lt"/>
                        </a:rPr>
                        <a:t>project </a:t>
                      </a:r>
                      <a:r>
                        <a:rPr lang="en-US" sz="1400" dirty="0">
                          <a:effectLst/>
                          <a:latin typeface="+mj-lt"/>
                        </a:rPr>
                        <a:t>is responsible for achieving the outcomes, and will do whatever is necessary to achieve them</a:t>
                      </a:r>
                      <a:endParaRPr lang="en-US" sz="1400" dirty="0">
                        <a:effectLst/>
                        <a:latin typeface="+mj-lt"/>
                        <a:ea typeface="Calibri"/>
                        <a:cs typeface="Calibri"/>
                      </a:endParaRPr>
                    </a:p>
                  </a:txBody>
                  <a:tcPr marL="50849" marR="50849" marT="0" marB="0" anchor="ctr">
                    <a:lnL w="12700" cap="flat" cmpd="sng" algn="ctr">
                      <a:solidFill>
                        <a:srgbClr val="363A18"/>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spcBef>
                          <a:spcPts val="0"/>
                        </a:spcBef>
                        <a:spcAft>
                          <a:spcPts val="0"/>
                        </a:spcAft>
                      </a:pPr>
                      <a:r>
                        <a:rPr lang="en-US" sz="1400" dirty="0">
                          <a:effectLst/>
                          <a:latin typeface="+mj-lt"/>
                        </a:rPr>
                        <a:t>The </a:t>
                      </a:r>
                      <a:r>
                        <a:rPr lang="en-US" sz="1400" dirty="0" smtClean="0">
                          <a:effectLst/>
                          <a:latin typeface="+mj-lt"/>
                        </a:rPr>
                        <a:t>project </a:t>
                      </a:r>
                      <a:r>
                        <a:rPr lang="en-US" sz="1400" dirty="0">
                          <a:effectLst/>
                          <a:latin typeface="+mj-lt"/>
                        </a:rPr>
                        <a:t>works with </a:t>
                      </a:r>
                      <a:r>
                        <a:rPr lang="en-US" sz="1400" dirty="0" smtClean="0">
                          <a:effectLst/>
                          <a:latin typeface="+mj-lt"/>
                        </a:rPr>
                        <a:t>government </a:t>
                      </a:r>
                      <a:r>
                        <a:rPr lang="en-US" sz="1400" dirty="0">
                          <a:effectLst/>
                          <a:latin typeface="+mj-lt"/>
                        </a:rPr>
                        <a:t>counterparts to help them understand their responsibility for achieving outcomes</a:t>
                      </a:r>
                      <a:endParaRPr lang="en-US" sz="1400"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spcBef>
                          <a:spcPts val="0"/>
                        </a:spcBef>
                        <a:spcAft>
                          <a:spcPts val="0"/>
                        </a:spcAft>
                      </a:pPr>
                      <a:r>
                        <a:rPr lang="en-US" sz="1400" dirty="0">
                          <a:effectLst/>
                          <a:latin typeface="+mj-lt"/>
                        </a:rPr>
                        <a:t>Government counterparts understand they are responsible for achieving outcomes but may sometimes need to be prompted</a:t>
                      </a:r>
                      <a:endParaRPr lang="en-US" sz="1400"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spcBef>
                          <a:spcPts val="0"/>
                        </a:spcBef>
                        <a:spcAft>
                          <a:spcPts val="0"/>
                        </a:spcAft>
                      </a:pPr>
                      <a:r>
                        <a:rPr lang="en-US" sz="1400" dirty="0">
                          <a:effectLst/>
                          <a:latin typeface="+mj-lt"/>
                        </a:rPr>
                        <a:t>Government counterparts are responsible for achieving the outcomes, and will do whatever is necessary to achieve them</a:t>
                      </a:r>
                      <a:endParaRPr lang="en-US" sz="1400"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r>
              <a:tr h="1447800">
                <a:tc>
                  <a:txBody>
                    <a:bodyPr/>
                    <a:lstStyle/>
                    <a:p>
                      <a:pPr marL="0" marR="0" algn="ctr">
                        <a:spcBef>
                          <a:spcPts val="0"/>
                        </a:spcBef>
                        <a:spcAft>
                          <a:spcPts val="0"/>
                        </a:spcAft>
                      </a:pPr>
                      <a:r>
                        <a:rPr lang="en-US" sz="1600" dirty="0">
                          <a:solidFill>
                            <a:srgbClr val="000000"/>
                          </a:solidFill>
                          <a:effectLst/>
                          <a:latin typeface="+mj-lt"/>
                        </a:rPr>
                        <a:t>In </a:t>
                      </a:r>
                      <a:r>
                        <a:rPr lang="en-US" sz="1600" dirty="0" smtClean="0">
                          <a:solidFill>
                            <a:srgbClr val="000000"/>
                          </a:solidFill>
                          <a:effectLst/>
                          <a:latin typeface="+mj-lt"/>
                        </a:rPr>
                        <a:t>summary</a:t>
                      </a:r>
                      <a:endParaRPr lang="en-US" sz="1600" dirty="0">
                        <a:solidFill>
                          <a:srgbClr val="000000"/>
                        </a:solidFill>
                        <a:effectLst/>
                        <a:latin typeface="+mj-lt"/>
                        <a:ea typeface="Calibri"/>
                        <a:cs typeface="Calibri"/>
                      </a:endParaRPr>
                    </a:p>
                  </a:txBody>
                  <a:tcPr marL="50849" marR="50849" marT="0" marB="0" anchor="ctr">
                    <a:lnL w="12700" cap="flat" cmpd="sng" algn="ctr">
                      <a:solidFill>
                        <a:srgbClr val="363A18"/>
                      </a:solidFill>
                      <a:prstDash val="solid"/>
                      <a:round/>
                      <a:headEnd type="none" w="med" len="med"/>
                      <a:tailEnd type="none" w="med" len="med"/>
                    </a:lnL>
                    <a:lnR w="12700" cap="flat" cmpd="sng" algn="ctr">
                      <a:solidFill>
                        <a:srgbClr val="363A18"/>
                      </a:solidFill>
                      <a:prstDash val="solid"/>
                      <a:round/>
                      <a:headEnd type="none" w="med" len="med"/>
                      <a:tailEnd type="none" w="med" len="med"/>
                    </a:lnR>
                    <a:lnT w="12700" cap="flat" cmpd="sng" algn="ctr">
                      <a:solidFill>
                        <a:srgbClr val="363A18"/>
                      </a:solidFill>
                      <a:prstDash val="solid"/>
                      <a:round/>
                      <a:headEnd type="none" w="med" len="med"/>
                      <a:tailEnd type="none" w="med" len="med"/>
                    </a:lnT>
                    <a:lnB w="12700" cap="flat" cmpd="sng" algn="ctr">
                      <a:solidFill>
                        <a:srgbClr val="363A18"/>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400" dirty="0">
                          <a:effectLst/>
                          <a:latin typeface="+mj-lt"/>
                        </a:rPr>
                        <a:t>The </a:t>
                      </a:r>
                      <a:r>
                        <a:rPr lang="en-US" sz="1400" dirty="0" smtClean="0">
                          <a:effectLst/>
                          <a:latin typeface="+mj-lt"/>
                        </a:rPr>
                        <a:t>project </a:t>
                      </a:r>
                      <a:r>
                        <a:rPr lang="en-US" sz="1400" dirty="0">
                          <a:effectLst/>
                          <a:latin typeface="+mj-lt"/>
                        </a:rPr>
                        <a:t>makes things happen</a:t>
                      </a:r>
                    </a:p>
                    <a:p>
                      <a:pPr marL="0" marR="0">
                        <a:spcBef>
                          <a:spcPts val="0"/>
                        </a:spcBef>
                        <a:spcAft>
                          <a:spcPts val="0"/>
                        </a:spcAft>
                      </a:pPr>
                      <a:r>
                        <a:rPr lang="en-US" sz="1400" dirty="0">
                          <a:effectLst/>
                          <a:latin typeface="+mj-lt"/>
                        </a:rPr>
                        <a:t> </a:t>
                      </a:r>
                      <a:endParaRPr lang="en-US" sz="1400" dirty="0">
                        <a:effectLst/>
                        <a:latin typeface="+mj-lt"/>
                        <a:ea typeface="Calibri"/>
                        <a:cs typeface="Calibri"/>
                      </a:endParaRPr>
                    </a:p>
                  </a:txBody>
                  <a:tcPr marL="50849" marR="50849" marT="0" marB="0" anchor="ctr">
                    <a:lnL w="12700" cap="flat" cmpd="sng" algn="ctr">
                      <a:solidFill>
                        <a:srgbClr val="363A18"/>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spcBef>
                          <a:spcPts val="0"/>
                        </a:spcBef>
                        <a:spcAft>
                          <a:spcPts val="0"/>
                        </a:spcAft>
                      </a:pPr>
                      <a:r>
                        <a:rPr lang="en-US" sz="1400" dirty="0">
                          <a:effectLst/>
                          <a:latin typeface="+mj-lt"/>
                        </a:rPr>
                        <a:t>The </a:t>
                      </a:r>
                      <a:r>
                        <a:rPr lang="en-US" sz="1400" dirty="0" smtClean="0">
                          <a:effectLst/>
                          <a:latin typeface="+mj-lt"/>
                        </a:rPr>
                        <a:t>project </a:t>
                      </a:r>
                      <a:r>
                        <a:rPr lang="en-US" sz="1400" dirty="0">
                          <a:effectLst/>
                          <a:latin typeface="+mj-lt"/>
                        </a:rPr>
                        <a:t>works with </a:t>
                      </a:r>
                      <a:r>
                        <a:rPr lang="en-US" sz="1400" dirty="0" smtClean="0">
                          <a:effectLst/>
                          <a:latin typeface="+mj-lt"/>
                        </a:rPr>
                        <a:t>government </a:t>
                      </a:r>
                      <a:r>
                        <a:rPr lang="en-US" sz="1400" dirty="0">
                          <a:effectLst/>
                          <a:latin typeface="+mj-lt"/>
                        </a:rPr>
                        <a:t>counterparts to make things happen</a:t>
                      </a:r>
                      <a:endParaRPr lang="en-US" sz="1400"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spcBef>
                          <a:spcPts val="0"/>
                        </a:spcBef>
                        <a:spcAft>
                          <a:spcPts val="0"/>
                        </a:spcAft>
                      </a:pPr>
                      <a:r>
                        <a:rPr lang="en-US" sz="1400" dirty="0">
                          <a:effectLst/>
                          <a:latin typeface="+mj-lt"/>
                        </a:rPr>
                        <a:t>Government counterparts make things happen with the occasional prompt from the </a:t>
                      </a:r>
                      <a:r>
                        <a:rPr lang="en-US" sz="1400" dirty="0" smtClean="0">
                          <a:effectLst/>
                          <a:latin typeface="+mj-lt"/>
                        </a:rPr>
                        <a:t>project</a:t>
                      </a:r>
                      <a:endParaRPr lang="en-US" sz="1400"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spcBef>
                          <a:spcPts val="0"/>
                        </a:spcBef>
                        <a:spcAft>
                          <a:spcPts val="0"/>
                        </a:spcAft>
                      </a:pPr>
                      <a:r>
                        <a:rPr lang="en-US" sz="1400" dirty="0">
                          <a:effectLst/>
                          <a:latin typeface="+mj-lt"/>
                        </a:rPr>
                        <a:t>Government counterparts make things happen</a:t>
                      </a:r>
                      <a:endParaRPr lang="en-US" sz="1400"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51115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953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itle 66"/>
          <p:cNvSpPr>
            <a:spLocks noGrp="1"/>
          </p:cNvSpPr>
          <p:nvPr>
            <p:ph type="title"/>
          </p:nvPr>
        </p:nvSpPr>
        <p:spPr/>
        <p:txBody>
          <a:bodyPr/>
          <a:lstStyle/>
          <a:p>
            <a:r>
              <a:rPr lang="en-GB" dirty="0"/>
              <a:t>Staged Capacity Building Model</a:t>
            </a:r>
            <a:endParaRPr lang="en-US" dirty="0"/>
          </a:p>
        </p:txBody>
      </p:sp>
      <p:sp>
        <p:nvSpPr>
          <p:cNvPr id="68" name="Text Placeholder 67"/>
          <p:cNvSpPr>
            <a:spLocks noGrp="1"/>
          </p:cNvSpPr>
          <p:nvPr>
            <p:ph type="body" sz="quarter" idx="17"/>
          </p:nvPr>
        </p:nvSpPr>
        <p:spPr/>
        <p:txBody>
          <a:bodyPr/>
          <a:lstStyle/>
          <a:p>
            <a:r>
              <a:rPr lang="en-GB" dirty="0">
                <a:solidFill>
                  <a:srgbClr val="6D7331"/>
                </a:solidFill>
              </a:rPr>
              <a:t>A Staged Approach to Assess, Plan and Monitor Capacity Building (Australian AID, 2006</a:t>
            </a:r>
            <a:r>
              <a:rPr lang="en-GB" dirty="0" smtClean="0">
                <a:solidFill>
                  <a:srgbClr val="6D7331"/>
                </a:solidFill>
              </a:rPr>
              <a:t>)</a:t>
            </a:r>
            <a:endParaRPr lang="en-IN" dirty="0">
              <a:solidFill>
                <a:srgbClr val="6D7331"/>
              </a:solidFill>
            </a:endParaRPr>
          </a:p>
        </p:txBody>
      </p:sp>
      <p:sp>
        <p:nvSpPr>
          <p:cNvPr id="69" name="Text Placeholder 68"/>
          <p:cNvSpPr>
            <a:spLocks noGrp="1"/>
          </p:cNvSpPr>
          <p:nvPr>
            <p:ph type="body" sz="quarter" idx="18"/>
          </p:nvPr>
        </p:nvSpPr>
        <p:spPr/>
        <p:txBody>
          <a:bodyPr/>
          <a:lstStyle/>
          <a:p>
            <a:r>
              <a:rPr lang="en-AU" dirty="0"/>
              <a:t>A methodology for planning and monitoring capacity </a:t>
            </a:r>
            <a:r>
              <a:rPr lang="en-AU" dirty="0" smtClean="0"/>
              <a:t>building</a:t>
            </a:r>
            <a:endParaRPr lang="en-AU" dirty="0"/>
          </a:p>
          <a:p>
            <a:r>
              <a:rPr lang="en-AU" dirty="0"/>
              <a:t>A systematic approach to assess the capacity of groups and individuals, identify needs, develop strategies to build capacity and assess the </a:t>
            </a:r>
            <a:r>
              <a:rPr lang="en-AU" dirty="0" smtClean="0"/>
              <a:t>results</a:t>
            </a:r>
            <a:endParaRPr lang="en-AU" dirty="0"/>
          </a:p>
          <a:p>
            <a:r>
              <a:rPr lang="en-AU" dirty="0"/>
              <a:t>A practical tool for use by development partners and government staff to work together to improve health systems in support of the FP </a:t>
            </a:r>
            <a:r>
              <a:rPr lang="en-AU" dirty="0" smtClean="0"/>
              <a:t>programmes</a:t>
            </a:r>
            <a:endParaRPr lang="en-AU" dirty="0"/>
          </a:p>
          <a:p>
            <a:r>
              <a:rPr lang="en-AU" dirty="0"/>
              <a:t>A model to enhance sustainability and local ownership of </a:t>
            </a:r>
            <a:r>
              <a:rPr lang="en-AU" dirty="0" smtClean="0"/>
              <a:t>donor-funded activities</a:t>
            </a:r>
            <a:endParaRPr lang="en-IN" dirty="0"/>
          </a:p>
          <a:p>
            <a:pPr marL="0" indent="0">
              <a:buNone/>
            </a:pPr>
            <a:endParaRPr lang="en-US" dirty="0"/>
          </a:p>
        </p:txBody>
      </p:sp>
    </p:spTree>
    <p:extLst>
      <p:ext uri="{BB962C8B-B14F-4D97-AF65-F5344CB8AC3E}">
        <p14:creationId xmlns:p14="http://schemas.microsoft.com/office/powerpoint/2010/main" val="2960650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AU" dirty="0"/>
              <a:t>The four stages reflect the degree of reliance on and involvement of the donor/adviser, and the degree of ‘ownership’ or responsibility by government. </a:t>
            </a:r>
            <a:endParaRPr lang="en-AU" dirty="0" smtClean="0"/>
          </a:p>
          <a:p>
            <a:r>
              <a:rPr lang="en-AU" dirty="0" smtClean="0"/>
              <a:t>The </a:t>
            </a:r>
            <a:r>
              <a:rPr lang="en-AU" dirty="0"/>
              <a:t>four stages </a:t>
            </a:r>
            <a:r>
              <a:rPr lang="en-AU" dirty="0" smtClean="0"/>
              <a:t>are</a:t>
            </a:r>
            <a:endParaRPr lang="en-AU" dirty="0" smtClean="0"/>
          </a:p>
          <a:p>
            <a:pPr lvl="1"/>
            <a:r>
              <a:rPr lang="en-IN" dirty="0" smtClean="0"/>
              <a:t>Dependent</a:t>
            </a:r>
          </a:p>
          <a:p>
            <a:pPr lvl="1"/>
            <a:r>
              <a:rPr lang="en-IN" dirty="0" smtClean="0"/>
              <a:t>Guided</a:t>
            </a:r>
          </a:p>
          <a:p>
            <a:pPr lvl="1"/>
            <a:r>
              <a:rPr lang="en-IN" dirty="0" smtClean="0"/>
              <a:t>Assisted</a:t>
            </a:r>
            <a:endParaRPr lang="en-IN" dirty="0" smtClean="0"/>
          </a:p>
          <a:p>
            <a:pPr lvl="1"/>
            <a:r>
              <a:rPr lang="en-IN" dirty="0" smtClean="0"/>
              <a:t>Independent</a:t>
            </a:r>
            <a:endParaRPr lang="en-IN" dirty="0"/>
          </a:p>
          <a:p>
            <a:endParaRPr lang="en-US" dirty="0"/>
          </a:p>
        </p:txBody>
      </p:sp>
      <p:sp>
        <p:nvSpPr>
          <p:cNvPr id="4" name="Title 3"/>
          <p:cNvSpPr>
            <a:spLocks noGrp="1"/>
          </p:cNvSpPr>
          <p:nvPr>
            <p:ph type="title"/>
          </p:nvPr>
        </p:nvSpPr>
        <p:spPr/>
        <p:txBody>
          <a:bodyPr/>
          <a:lstStyle/>
          <a:p>
            <a:r>
              <a:rPr lang="en-US" dirty="0" smtClean="0"/>
              <a:t>Simple Model</a:t>
            </a:r>
            <a:endParaRPr lang="en-US" dirty="0"/>
          </a:p>
        </p:txBody>
      </p:sp>
    </p:spTree>
    <p:extLst>
      <p:ext uri="{BB962C8B-B14F-4D97-AF65-F5344CB8AC3E}">
        <p14:creationId xmlns:p14="http://schemas.microsoft.com/office/powerpoint/2010/main" val="2756586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marL="0" indent="0">
              <a:buNone/>
            </a:pPr>
            <a:r>
              <a:rPr lang="en-AU" dirty="0"/>
              <a:t>The adviser controls the particular work function and may do most of the work, </a:t>
            </a:r>
            <a:r>
              <a:rPr lang="en-AU" dirty="0" smtClean="0"/>
              <a:t>makes </a:t>
            </a:r>
            <a:r>
              <a:rPr lang="en-AU" dirty="0"/>
              <a:t>the </a:t>
            </a:r>
            <a:r>
              <a:rPr lang="en-AU" dirty="0" smtClean="0"/>
              <a:t>decisions, </a:t>
            </a:r>
            <a:r>
              <a:rPr lang="en-AU" dirty="0"/>
              <a:t>or is highly influential in the decision-making process. This is typically the case when an adviser is appointed to an in-line position, or where capacity for particular functions is very low.</a:t>
            </a:r>
            <a:endParaRPr lang="en-IN" dirty="0">
              <a:ea typeface="Times New Roman"/>
              <a:cs typeface="Times New Roman"/>
            </a:endParaRPr>
          </a:p>
          <a:p>
            <a:pPr marL="0" indent="0">
              <a:buNone/>
            </a:pPr>
            <a:endParaRPr lang="en-US" dirty="0"/>
          </a:p>
        </p:txBody>
      </p:sp>
      <p:sp>
        <p:nvSpPr>
          <p:cNvPr id="4" name="Title 3"/>
          <p:cNvSpPr>
            <a:spLocks noGrp="1"/>
          </p:cNvSpPr>
          <p:nvPr>
            <p:ph type="title"/>
          </p:nvPr>
        </p:nvSpPr>
        <p:spPr/>
        <p:txBody>
          <a:bodyPr/>
          <a:lstStyle/>
          <a:p>
            <a:r>
              <a:rPr lang="en-US" dirty="0" smtClean="0"/>
              <a:t>Dependent</a:t>
            </a:r>
            <a:endParaRPr lang="en-US" dirty="0"/>
          </a:p>
        </p:txBody>
      </p:sp>
    </p:spTree>
    <p:extLst>
      <p:ext uri="{BB962C8B-B14F-4D97-AF65-F5344CB8AC3E}">
        <p14:creationId xmlns:p14="http://schemas.microsoft.com/office/powerpoint/2010/main" val="2288691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marL="0" indent="0">
              <a:buNone/>
            </a:pPr>
            <a:r>
              <a:rPr lang="en-AU" dirty="0"/>
              <a:t>The adviser still has a high level of control, but counterparts can undertake the straightforward elements of the function under supervision or guidance. Staff may not be fully aware of the full </a:t>
            </a:r>
            <a:r>
              <a:rPr lang="en-AU" dirty="0" smtClean="0"/>
              <a:t>function–they may ‘not </a:t>
            </a:r>
            <a:r>
              <a:rPr lang="en-AU" dirty="0"/>
              <a:t>know what they don’t know</a:t>
            </a:r>
            <a:r>
              <a:rPr lang="en-AU" dirty="0" smtClean="0"/>
              <a:t>’–and </a:t>
            </a:r>
            <a:r>
              <a:rPr lang="en-AU" dirty="0"/>
              <a:t>may </a:t>
            </a:r>
            <a:r>
              <a:rPr lang="en-AU" dirty="0" smtClean="0"/>
              <a:t>be unaware </a:t>
            </a:r>
            <a:r>
              <a:rPr lang="en-AU" dirty="0"/>
              <a:t>of the need to follow through and take responsibility for ensuring the process or function is </a:t>
            </a:r>
            <a:r>
              <a:rPr lang="en-AU" dirty="0" smtClean="0"/>
              <a:t>completed</a:t>
            </a:r>
            <a:r>
              <a:rPr lang="en-AU" dirty="0"/>
              <a:t>.</a:t>
            </a:r>
            <a:endParaRPr lang="en-IN" sz="3200" dirty="0">
              <a:latin typeface="Times New Roman"/>
              <a:ea typeface="Times New Roman"/>
              <a:cs typeface="Times New Roman"/>
            </a:endParaRPr>
          </a:p>
          <a:p>
            <a:endParaRPr lang="en-US" dirty="0"/>
          </a:p>
        </p:txBody>
      </p:sp>
      <p:sp>
        <p:nvSpPr>
          <p:cNvPr id="4" name="Title 3"/>
          <p:cNvSpPr>
            <a:spLocks noGrp="1"/>
          </p:cNvSpPr>
          <p:nvPr>
            <p:ph type="title"/>
          </p:nvPr>
        </p:nvSpPr>
        <p:spPr/>
        <p:txBody>
          <a:bodyPr/>
          <a:lstStyle/>
          <a:p>
            <a:r>
              <a:rPr lang="en-US" dirty="0" smtClean="0"/>
              <a:t>Guided</a:t>
            </a:r>
            <a:endParaRPr lang="en-US" dirty="0"/>
          </a:p>
        </p:txBody>
      </p:sp>
    </p:spTree>
    <p:extLst>
      <p:ext uri="{BB962C8B-B14F-4D97-AF65-F5344CB8AC3E}">
        <p14:creationId xmlns:p14="http://schemas.microsoft.com/office/powerpoint/2010/main" val="215943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marL="0" indent="0">
              <a:buNone/>
            </a:pPr>
            <a:r>
              <a:rPr lang="en-AU" dirty="0"/>
              <a:t>Counterparts </a:t>
            </a:r>
            <a:r>
              <a:rPr lang="en-AU" dirty="0" smtClean="0"/>
              <a:t>now take </a:t>
            </a:r>
            <a:r>
              <a:rPr lang="en-AU" dirty="0"/>
              <a:t>prime responsibility for the function, can handle most of the complex </a:t>
            </a:r>
            <a:r>
              <a:rPr lang="en-AU" dirty="0" smtClean="0"/>
              <a:t>aspects, </a:t>
            </a:r>
            <a:r>
              <a:rPr lang="en-AU" dirty="0"/>
              <a:t>and know when they need to ask for assistance. The adviser’s role is more one of support, with occasional reminders and prompts to follow through, and occasional higher levels of support for new situations or for infrequent events (such as preparing an annual budget).</a:t>
            </a:r>
            <a:endParaRPr lang="en-IN" sz="3200" dirty="0">
              <a:latin typeface="Times New Roman"/>
              <a:ea typeface="Times New Roman"/>
              <a:cs typeface="Times New Roman"/>
            </a:endParaRPr>
          </a:p>
          <a:p>
            <a:endParaRPr lang="en-US" dirty="0"/>
          </a:p>
        </p:txBody>
      </p:sp>
      <p:sp>
        <p:nvSpPr>
          <p:cNvPr id="4" name="Title 3"/>
          <p:cNvSpPr>
            <a:spLocks noGrp="1"/>
          </p:cNvSpPr>
          <p:nvPr>
            <p:ph type="title"/>
          </p:nvPr>
        </p:nvSpPr>
        <p:spPr/>
        <p:txBody>
          <a:bodyPr/>
          <a:lstStyle/>
          <a:p>
            <a:r>
              <a:rPr lang="en-AU" sz="4000" dirty="0" smtClean="0"/>
              <a:t>Assisted</a:t>
            </a:r>
            <a:endParaRPr lang="en-US" dirty="0"/>
          </a:p>
        </p:txBody>
      </p:sp>
    </p:spTree>
    <p:extLst>
      <p:ext uri="{BB962C8B-B14F-4D97-AF65-F5344CB8AC3E}">
        <p14:creationId xmlns:p14="http://schemas.microsoft.com/office/powerpoint/2010/main" val="2626932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marL="0" indent="0">
              <a:buNone/>
            </a:pPr>
            <a:r>
              <a:rPr lang="en-AU" dirty="0"/>
              <a:t>Counterparts are now fully competent to </a:t>
            </a:r>
            <a:r>
              <a:rPr lang="en-AU" dirty="0" smtClean="0"/>
              <a:t>perform </a:t>
            </a:r>
            <a:r>
              <a:rPr lang="en-AU" dirty="0"/>
              <a:t>the </a:t>
            </a:r>
            <a:r>
              <a:rPr lang="en-AU" dirty="0" smtClean="0"/>
              <a:t>function</a:t>
            </a:r>
            <a:r>
              <a:rPr lang="en-AU" dirty="0"/>
              <a:t>. They may still use an external adviser for highly technical work that occurs only once a year or on an ad hoc basis. This is similar to bringing in external consultants as needed, a common practice in developed countries if it is more cost-effective to ‘buy in’ the capacity rather than develop it in-house.</a:t>
            </a:r>
            <a:endParaRPr lang="en-IN" sz="3200" dirty="0">
              <a:latin typeface="Times New Roman"/>
              <a:ea typeface="Times New Roman"/>
              <a:cs typeface="Times New Roman"/>
            </a:endParaRPr>
          </a:p>
          <a:p>
            <a:endParaRPr lang="en-US" dirty="0"/>
          </a:p>
        </p:txBody>
      </p:sp>
      <p:sp>
        <p:nvSpPr>
          <p:cNvPr id="4" name="Title 3"/>
          <p:cNvSpPr>
            <a:spLocks noGrp="1"/>
          </p:cNvSpPr>
          <p:nvPr>
            <p:ph type="title"/>
          </p:nvPr>
        </p:nvSpPr>
        <p:spPr/>
        <p:txBody>
          <a:bodyPr/>
          <a:lstStyle/>
          <a:p>
            <a:r>
              <a:rPr lang="en-US" dirty="0" smtClean="0"/>
              <a:t>Independent</a:t>
            </a:r>
            <a:endParaRPr lang="en-US" dirty="0"/>
          </a:p>
        </p:txBody>
      </p:sp>
    </p:spTree>
    <p:extLst>
      <p:ext uri="{BB962C8B-B14F-4D97-AF65-F5344CB8AC3E}">
        <p14:creationId xmlns:p14="http://schemas.microsoft.com/office/powerpoint/2010/main" val="1991250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828800"/>
            <a:ext cx="7391400" cy="4236720"/>
          </a:xfrm>
        </p:spPr>
        <p:txBody>
          <a:bodyPr/>
          <a:lstStyle/>
          <a:p>
            <a:r>
              <a:rPr lang="en-GB" dirty="0"/>
              <a:t>Type of support</a:t>
            </a:r>
          </a:p>
          <a:p>
            <a:r>
              <a:rPr lang="en-GB" dirty="0"/>
              <a:t>Planning</a:t>
            </a:r>
          </a:p>
          <a:p>
            <a:r>
              <a:rPr lang="en-GB" dirty="0"/>
              <a:t>Doing the work</a:t>
            </a:r>
          </a:p>
          <a:p>
            <a:r>
              <a:rPr lang="en-GB" dirty="0"/>
              <a:t>Quality control</a:t>
            </a:r>
            <a:endParaRPr lang="en-IN" dirty="0"/>
          </a:p>
          <a:p>
            <a:r>
              <a:rPr lang="en-GB" dirty="0"/>
              <a:t>Responsibility for outcomes and results</a:t>
            </a:r>
            <a:endParaRPr lang="en-IN" dirty="0"/>
          </a:p>
          <a:p>
            <a:endParaRPr lang="en-US" dirty="0"/>
          </a:p>
        </p:txBody>
      </p:sp>
      <p:sp>
        <p:nvSpPr>
          <p:cNvPr id="4" name="Title 3"/>
          <p:cNvSpPr>
            <a:spLocks noGrp="1"/>
          </p:cNvSpPr>
          <p:nvPr>
            <p:ph type="title"/>
          </p:nvPr>
        </p:nvSpPr>
        <p:spPr/>
        <p:txBody>
          <a:bodyPr/>
          <a:lstStyle/>
          <a:p>
            <a:r>
              <a:rPr lang="en-IN" dirty="0"/>
              <a:t>Assess and Review Capacity Stages</a:t>
            </a:r>
            <a:endParaRPr lang="en-US" dirty="0"/>
          </a:p>
        </p:txBody>
      </p:sp>
    </p:spTree>
    <p:extLst>
      <p:ext uri="{BB962C8B-B14F-4D97-AF65-F5344CB8AC3E}">
        <p14:creationId xmlns:p14="http://schemas.microsoft.com/office/powerpoint/2010/main" val="796971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703094427"/>
              </p:ext>
            </p:extLst>
          </p:nvPr>
        </p:nvGraphicFramePr>
        <p:xfrm>
          <a:off x="152400" y="609600"/>
          <a:ext cx="8763001" cy="6138565"/>
        </p:xfrm>
        <a:graphic>
          <a:graphicData uri="http://schemas.openxmlformats.org/drawingml/2006/table">
            <a:tbl>
              <a:tblPr firstRow="1" firstCol="1" bandRow="1" bandCol="1">
                <a:tableStyleId>{93296810-A885-4BE3-A3E7-6D5BEEA58F35}</a:tableStyleId>
              </a:tblPr>
              <a:tblGrid>
                <a:gridCol w="1106815"/>
                <a:gridCol w="1896168"/>
                <a:gridCol w="2234833"/>
                <a:gridCol w="1876892"/>
                <a:gridCol w="1648293"/>
              </a:tblGrid>
              <a:tr h="457200">
                <a:tc>
                  <a:txBody>
                    <a:bodyPr/>
                    <a:lstStyle/>
                    <a:p>
                      <a:pPr marL="0" marR="0">
                        <a:spcBef>
                          <a:spcPts val="300"/>
                        </a:spcBef>
                        <a:spcAft>
                          <a:spcPts val="300"/>
                        </a:spcAft>
                      </a:pPr>
                      <a:r>
                        <a:rPr lang="en-US" sz="1600" dirty="0">
                          <a:effectLst/>
                          <a:latin typeface="+mj-lt"/>
                        </a:rPr>
                        <a:t> </a:t>
                      </a:r>
                      <a:endParaRPr lang="en-US" sz="1600" dirty="0">
                        <a:effectLst/>
                        <a:latin typeface="+mj-lt"/>
                        <a:ea typeface="Calibri"/>
                        <a:cs typeface="Calibri"/>
                      </a:endParaRPr>
                    </a:p>
                  </a:txBody>
                  <a:tcPr marL="50849" marR="50849" marT="0" marB="0" anchor="ctr"/>
                </a:tc>
                <a:tc>
                  <a:txBody>
                    <a:bodyPr/>
                    <a:lstStyle/>
                    <a:p>
                      <a:pPr marL="0" marR="0" algn="ctr">
                        <a:spcBef>
                          <a:spcPts val="300"/>
                        </a:spcBef>
                        <a:spcAft>
                          <a:spcPts val="300"/>
                        </a:spcAft>
                      </a:pPr>
                      <a:r>
                        <a:rPr lang="en-US" sz="1600" b="1" dirty="0">
                          <a:effectLst/>
                          <a:latin typeface="+mj-lt"/>
                        </a:rPr>
                        <a:t>Dependent</a:t>
                      </a:r>
                      <a:endParaRPr lang="en-US" sz="1600" b="1" dirty="0">
                        <a:effectLst/>
                        <a:latin typeface="+mj-lt"/>
                        <a:ea typeface="Calibri"/>
                        <a:cs typeface="Calibri"/>
                      </a:endParaRPr>
                    </a:p>
                  </a:txBody>
                  <a:tcPr marL="50849" marR="50849" marT="0" marB="0" anchor="ctr">
                    <a:lnB w="12700" cap="flat" cmpd="sng" algn="ctr">
                      <a:solidFill>
                        <a:scrgbClr r="0" g="0" b="0"/>
                      </a:solidFill>
                      <a:prstDash val="solid"/>
                      <a:round/>
                      <a:headEnd type="none" w="med" len="med"/>
                      <a:tailEnd type="none" w="med" len="med"/>
                    </a:lnB>
                  </a:tcPr>
                </a:tc>
                <a:tc>
                  <a:txBody>
                    <a:bodyPr/>
                    <a:lstStyle/>
                    <a:p>
                      <a:pPr marL="0" marR="0" algn="ctr">
                        <a:spcBef>
                          <a:spcPts val="300"/>
                        </a:spcBef>
                        <a:spcAft>
                          <a:spcPts val="300"/>
                        </a:spcAft>
                      </a:pPr>
                      <a:r>
                        <a:rPr lang="en-US" sz="1600" b="1" dirty="0">
                          <a:effectLst/>
                          <a:latin typeface="+mj-lt"/>
                        </a:rPr>
                        <a:t>Guided</a:t>
                      </a:r>
                      <a:endParaRPr lang="en-US" sz="1600" b="1" dirty="0">
                        <a:effectLst/>
                        <a:latin typeface="+mj-lt"/>
                        <a:ea typeface="Calibri"/>
                        <a:cs typeface="Calibri"/>
                      </a:endParaRPr>
                    </a:p>
                  </a:txBody>
                  <a:tcPr marL="50849" marR="50849" marT="0" marB="0" anchor="ctr">
                    <a:lnB w="12700" cap="flat" cmpd="sng" algn="ctr">
                      <a:solidFill>
                        <a:scrgbClr r="0" g="0" b="0"/>
                      </a:solidFill>
                      <a:prstDash val="solid"/>
                      <a:round/>
                      <a:headEnd type="none" w="med" len="med"/>
                      <a:tailEnd type="none" w="med" len="med"/>
                    </a:lnB>
                  </a:tcPr>
                </a:tc>
                <a:tc>
                  <a:txBody>
                    <a:bodyPr/>
                    <a:lstStyle/>
                    <a:p>
                      <a:pPr marL="0" marR="0" algn="ctr">
                        <a:spcBef>
                          <a:spcPts val="300"/>
                        </a:spcBef>
                        <a:spcAft>
                          <a:spcPts val="300"/>
                        </a:spcAft>
                      </a:pPr>
                      <a:r>
                        <a:rPr lang="en-US" sz="1600" b="1" dirty="0">
                          <a:effectLst/>
                          <a:latin typeface="+mj-lt"/>
                        </a:rPr>
                        <a:t>Assisted</a:t>
                      </a:r>
                      <a:endParaRPr lang="en-US" sz="1600" b="1" dirty="0">
                        <a:effectLst/>
                        <a:latin typeface="+mj-lt"/>
                        <a:ea typeface="Calibri"/>
                        <a:cs typeface="Calibri"/>
                      </a:endParaRPr>
                    </a:p>
                  </a:txBody>
                  <a:tcPr marL="50849" marR="50849" marT="0" marB="0" anchor="ctr">
                    <a:lnB w="12700" cap="flat" cmpd="sng" algn="ctr">
                      <a:solidFill>
                        <a:scrgbClr r="0" g="0" b="0"/>
                      </a:solidFill>
                      <a:prstDash val="solid"/>
                      <a:round/>
                      <a:headEnd type="none" w="med" len="med"/>
                      <a:tailEnd type="none" w="med" len="med"/>
                    </a:lnB>
                  </a:tcPr>
                </a:tc>
                <a:tc>
                  <a:txBody>
                    <a:bodyPr/>
                    <a:lstStyle/>
                    <a:p>
                      <a:pPr marL="0" marR="0" algn="ctr">
                        <a:spcBef>
                          <a:spcPts val="300"/>
                        </a:spcBef>
                        <a:spcAft>
                          <a:spcPts val="300"/>
                        </a:spcAft>
                      </a:pPr>
                      <a:r>
                        <a:rPr lang="en-US" sz="1600" b="1" dirty="0">
                          <a:effectLst/>
                          <a:latin typeface="+mj-lt"/>
                        </a:rPr>
                        <a:t>Independent</a:t>
                      </a:r>
                      <a:endParaRPr lang="en-US" sz="1600" b="1" dirty="0">
                        <a:effectLst/>
                        <a:latin typeface="+mj-lt"/>
                        <a:ea typeface="Calibri"/>
                        <a:cs typeface="Calibri"/>
                      </a:endParaRPr>
                    </a:p>
                  </a:txBody>
                  <a:tcPr marL="50849" marR="50849" marT="0" marB="0" anchor="ctr">
                    <a:lnB w="12700" cap="flat" cmpd="sng" algn="ctr">
                      <a:solidFill>
                        <a:scrgbClr r="0" g="0" b="0"/>
                      </a:solidFill>
                      <a:prstDash val="solid"/>
                      <a:round/>
                      <a:headEnd type="none" w="med" len="med"/>
                      <a:tailEnd type="none" w="med" len="med"/>
                    </a:lnB>
                  </a:tcPr>
                </a:tc>
              </a:tr>
              <a:tr h="502278">
                <a:tc rowSpan="2">
                  <a:txBody>
                    <a:bodyPr/>
                    <a:lstStyle/>
                    <a:p>
                      <a:pPr marL="0" marR="0" algn="ctr">
                        <a:spcBef>
                          <a:spcPts val="300"/>
                        </a:spcBef>
                        <a:spcAft>
                          <a:spcPts val="300"/>
                        </a:spcAft>
                      </a:pPr>
                      <a:r>
                        <a:rPr lang="en-US" sz="1600" dirty="0">
                          <a:effectLst/>
                          <a:latin typeface="+mj-lt"/>
                        </a:rPr>
                        <a:t>Level of </a:t>
                      </a:r>
                      <a:r>
                        <a:rPr lang="en-US" sz="1600" dirty="0" smtClean="0">
                          <a:effectLst/>
                          <a:latin typeface="+mj-lt"/>
                        </a:rPr>
                        <a:t>project </a:t>
                      </a:r>
                      <a:r>
                        <a:rPr lang="en-US" sz="1600" dirty="0">
                          <a:effectLst/>
                          <a:latin typeface="+mj-lt"/>
                        </a:rPr>
                        <a:t>support</a:t>
                      </a:r>
                      <a:endParaRPr lang="en-US" sz="1600" dirty="0">
                        <a:effectLst/>
                        <a:latin typeface="+mj-lt"/>
                        <a:ea typeface="Calibri"/>
                        <a:cs typeface="Calibri"/>
                      </a:endParaRPr>
                    </a:p>
                  </a:txBody>
                  <a:tcPr marL="50849" marR="50849" marT="0" marB="0" anchor="ctr">
                    <a:lnR w="12700" cap="flat" cmpd="sng" algn="ctr">
                      <a:solidFill>
                        <a:scrgbClr r="0" g="0" b="0"/>
                      </a:solidFill>
                      <a:prstDash val="solid"/>
                      <a:round/>
                      <a:headEnd type="none" w="med" len="med"/>
                      <a:tailEnd type="none" w="med" len="med"/>
                    </a:lnR>
                    <a:lnB w="12700" cap="flat" cmpd="sng" algn="ctr">
                      <a:solidFill>
                        <a:srgbClr val="6D7331">
                          <a:lumMod val="50000"/>
                        </a:srgbClr>
                      </a:solidFill>
                      <a:prstDash val="solid"/>
                      <a:round/>
                      <a:headEnd type="none" w="med" len="med"/>
                      <a:tailEnd type="none" w="med" len="med"/>
                    </a:lnB>
                  </a:tcPr>
                </a:tc>
                <a:tc>
                  <a:txBody>
                    <a:bodyPr/>
                    <a:lstStyle/>
                    <a:p>
                      <a:pPr marL="0" marR="0" algn="ctr">
                        <a:spcBef>
                          <a:spcPts val="300"/>
                        </a:spcBef>
                        <a:spcAft>
                          <a:spcPts val="300"/>
                        </a:spcAft>
                      </a:pPr>
                      <a:r>
                        <a:rPr lang="en-US" sz="1600" b="1" dirty="0">
                          <a:effectLst/>
                          <a:latin typeface="+mj-lt"/>
                        </a:rPr>
                        <a:t>High</a:t>
                      </a:r>
                      <a:endParaRPr lang="en-US" sz="1600" b="1" dirty="0">
                        <a:effectLst/>
                        <a:latin typeface="+mj-lt"/>
                        <a:ea typeface="Calibri"/>
                        <a:cs typeface="Calibri"/>
                      </a:endParaRPr>
                    </a:p>
                  </a:txBody>
                  <a:tcPr marL="50849" marR="5084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algn="ctr">
                        <a:spcBef>
                          <a:spcPts val="300"/>
                        </a:spcBef>
                        <a:spcAft>
                          <a:spcPts val="300"/>
                        </a:spcAft>
                      </a:pPr>
                      <a:r>
                        <a:rPr lang="en-US" sz="1600" b="1" dirty="0">
                          <a:effectLst/>
                          <a:latin typeface="+mj-lt"/>
                        </a:rPr>
                        <a:t>Medium</a:t>
                      </a:r>
                      <a:endParaRPr lang="en-US" sz="1600" b="1" dirty="0">
                        <a:effectLst/>
                        <a:latin typeface="+mj-lt"/>
                        <a:ea typeface="Calibri"/>
                        <a:cs typeface="Calibri"/>
                      </a:endParaRPr>
                    </a:p>
                  </a:txBody>
                  <a:tcPr marL="50849" marR="5084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algn="ctr">
                        <a:spcBef>
                          <a:spcPts val="300"/>
                        </a:spcBef>
                        <a:spcAft>
                          <a:spcPts val="300"/>
                        </a:spcAft>
                      </a:pPr>
                      <a:r>
                        <a:rPr lang="en-US" sz="1600" b="1" dirty="0">
                          <a:effectLst/>
                          <a:latin typeface="+mj-lt"/>
                        </a:rPr>
                        <a:t>Low</a:t>
                      </a:r>
                      <a:endParaRPr lang="en-US" sz="1600" b="1" dirty="0">
                        <a:effectLst/>
                        <a:latin typeface="+mj-lt"/>
                        <a:ea typeface="Calibri"/>
                        <a:cs typeface="Calibri"/>
                      </a:endParaRPr>
                    </a:p>
                  </a:txBody>
                  <a:tcPr marL="50849" marR="5084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algn="ctr">
                        <a:spcBef>
                          <a:spcPts val="300"/>
                        </a:spcBef>
                        <a:spcAft>
                          <a:spcPts val="300"/>
                        </a:spcAft>
                      </a:pPr>
                      <a:r>
                        <a:rPr lang="en-US" sz="1600" b="1" dirty="0">
                          <a:effectLst/>
                          <a:latin typeface="+mj-lt"/>
                        </a:rPr>
                        <a:t>Occasional or none</a:t>
                      </a:r>
                      <a:endParaRPr lang="en-US" sz="1600" b="1" dirty="0">
                        <a:effectLst/>
                        <a:latin typeface="+mj-lt"/>
                        <a:ea typeface="Calibri"/>
                        <a:cs typeface="Calibri"/>
                      </a:endParaRPr>
                    </a:p>
                  </a:txBody>
                  <a:tcPr marL="50849" marR="5084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622327">
                <a:tc vMerge="1">
                  <a:txBody>
                    <a:bodyPr/>
                    <a:lstStyle/>
                    <a:p>
                      <a:endParaRPr lang="en-US"/>
                    </a:p>
                  </a:txBody>
                  <a:tcPr/>
                </a:tc>
                <a:tc gridSpan="2">
                  <a:txBody>
                    <a:bodyPr/>
                    <a:lstStyle/>
                    <a:p>
                      <a:pPr marL="0" marR="0" algn="ctr">
                        <a:spcBef>
                          <a:spcPts val="300"/>
                        </a:spcBef>
                        <a:spcAft>
                          <a:spcPts val="300"/>
                        </a:spcAft>
                      </a:pPr>
                      <a:r>
                        <a:rPr lang="en-US" sz="1600" b="1" dirty="0">
                          <a:effectLst/>
                          <a:latin typeface="+mj-lt"/>
                        </a:rPr>
                        <a:t>Primary ownership of work by </a:t>
                      </a:r>
                      <a:r>
                        <a:rPr lang="en-US" sz="1600" b="1" dirty="0" smtClean="0">
                          <a:effectLst/>
                          <a:latin typeface="+mj-lt"/>
                        </a:rPr>
                        <a:t>project</a:t>
                      </a:r>
                      <a:endParaRPr lang="en-US" sz="1600" b="1" dirty="0">
                        <a:effectLst/>
                        <a:latin typeface="+mj-lt"/>
                        <a:ea typeface="Calibri"/>
                        <a:cs typeface="Calibri"/>
                      </a:endParaRPr>
                    </a:p>
                  </a:txBody>
                  <a:tcPr marL="50849" marR="5084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c gridSpan="2">
                  <a:txBody>
                    <a:bodyPr/>
                    <a:lstStyle/>
                    <a:p>
                      <a:pPr marL="0" marR="0" algn="ctr">
                        <a:spcBef>
                          <a:spcPts val="300"/>
                        </a:spcBef>
                        <a:spcAft>
                          <a:spcPts val="300"/>
                        </a:spcAft>
                      </a:pPr>
                      <a:r>
                        <a:rPr lang="en-US" sz="1600" b="1" dirty="0">
                          <a:effectLst/>
                          <a:latin typeface="+mj-lt"/>
                        </a:rPr>
                        <a:t>Primary ownership of work by </a:t>
                      </a:r>
                      <a:r>
                        <a:rPr lang="en-US" sz="1600" b="1" dirty="0" smtClean="0">
                          <a:effectLst/>
                          <a:latin typeface="+mj-lt"/>
                        </a:rPr>
                        <a:t>government </a:t>
                      </a:r>
                      <a:r>
                        <a:rPr lang="en-US" sz="1600" b="1" dirty="0">
                          <a:effectLst/>
                          <a:latin typeface="+mj-lt"/>
                        </a:rPr>
                        <a:t>counterparts</a:t>
                      </a:r>
                      <a:endParaRPr lang="en-US" sz="1600" b="1" dirty="0">
                        <a:effectLst/>
                        <a:latin typeface="+mj-lt"/>
                        <a:ea typeface="Calibri"/>
                        <a:cs typeface="Calibri"/>
                      </a:endParaRPr>
                    </a:p>
                  </a:txBody>
                  <a:tcPr marL="50849" marR="5084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hMerge="1">
                  <a:txBody>
                    <a:bodyPr/>
                    <a:lstStyle/>
                    <a:p>
                      <a:endParaRPr lang="en-US"/>
                    </a:p>
                  </a:txBody>
                  <a:tcPr/>
                </a:tc>
              </a:tr>
              <a:tr h="1547838">
                <a:tc>
                  <a:txBody>
                    <a:bodyPr/>
                    <a:lstStyle/>
                    <a:p>
                      <a:pPr marL="0" marR="0" algn="ctr">
                        <a:spcBef>
                          <a:spcPts val="300"/>
                        </a:spcBef>
                        <a:spcAft>
                          <a:spcPts val="300"/>
                        </a:spcAft>
                      </a:pPr>
                      <a:r>
                        <a:rPr lang="en-US" sz="1600" dirty="0">
                          <a:solidFill>
                            <a:srgbClr val="000000"/>
                          </a:solidFill>
                          <a:effectLst/>
                          <a:latin typeface="+mj-lt"/>
                        </a:rPr>
                        <a:t>Planning</a:t>
                      </a:r>
                      <a:endParaRPr lang="en-US" sz="1600" dirty="0">
                        <a:solidFill>
                          <a:srgbClr val="000000"/>
                        </a:solidFill>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spcBef>
                          <a:spcPts val="300"/>
                        </a:spcBef>
                        <a:spcAft>
                          <a:spcPts val="300"/>
                        </a:spcAft>
                      </a:pPr>
                      <a:r>
                        <a:rPr lang="en-US" sz="1400" dirty="0">
                          <a:effectLst/>
                          <a:latin typeface="+mj-lt"/>
                        </a:rPr>
                        <a:t>Planning for capacity building is done by the project, often within the context of a wider strategic plan</a:t>
                      </a:r>
                      <a:endParaRPr lang="en-US" sz="1400"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a:spcBef>
                          <a:spcPts val="300"/>
                        </a:spcBef>
                        <a:spcAft>
                          <a:spcPts val="300"/>
                        </a:spcAft>
                      </a:pPr>
                      <a:r>
                        <a:rPr lang="en-US" sz="1400" dirty="0">
                          <a:effectLst/>
                          <a:latin typeface="+mj-lt"/>
                        </a:rPr>
                        <a:t>Planning is done by project and </a:t>
                      </a:r>
                      <a:r>
                        <a:rPr lang="en-US" sz="1400" dirty="0" smtClean="0">
                          <a:effectLst/>
                          <a:latin typeface="+mj-lt"/>
                        </a:rPr>
                        <a:t>capacity-building </a:t>
                      </a:r>
                      <a:r>
                        <a:rPr lang="en-US" sz="1400" dirty="0">
                          <a:effectLst/>
                          <a:latin typeface="+mj-lt"/>
                        </a:rPr>
                        <a:t>partners, in consultation with government counterparts</a:t>
                      </a:r>
                      <a:endParaRPr lang="en-US" sz="1400" dirty="0">
                        <a:effectLst/>
                        <a:latin typeface="+mj-lt"/>
                        <a:ea typeface="Calibri"/>
                        <a:cs typeface="Calibri"/>
                      </a:endParaRPr>
                    </a:p>
                  </a:txBody>
                  <a:tcPr marL="50849" marR="5084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a:spcBef>
                          <a:spcPts val="300"/>
                        </a:spcBef>
                        <a:spcAft>
                          <a:spcPts val="300"/>
                        </a:spcAft>
                      </a:pPr>
                      <a:r>
                        <a:rPr lang="en-US" sz="1400" dirty="0">
                          <a:effectLst/>
                          <a:latin typeface="+mj-lt"/>
                        </a:rPr>
                        <a:t>Project and partners assists government counterparts  to plan their work</a:t>
                      </a:r>
                      <a:endParaRPr lang="en-US" sz="1400" dirty="0">
                        <a:effectLst/>
                        <a:latin typeface="+mj-lt"/>
                        <a:ea typeface="Calibri"/>
                        <a:cs typeface="Calibri"/>
                      </a:endParaRPr>
                    </a:p>
                  </a:txBody>
                  <a:tcPr marL="50849" marR="5084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a:spcBef>
                          <a:spcPts val="300"/>
                        </a:spcBef>
                        <a:spcAft>
                          <a:spcPts val="300"/>
                        </a:spcAft>
                      </a:pPr>
                      <a:r>
                        <a:rPr lang="en-US" sz="1400" dirty="0">
                          <a:effectLst/>
                          <a:latin typeface="+mj-lt"/>
                        </a:rPr>
                        <a:t>Planning for </a:t>
                      </a:r>
                      <a:r>
                        <a:rPr lang="en-US" sz="1400" dirty="0" smtClean="0">
                          <a:effectLst/>
                          <a:latin typeface="+mj-lt"/>
                        </a:rPr>
                        <a:t>day-to-day </a:t>
                      </a:r>
                      <a:r>
                        <a:rPr lang="en-US" sz="1400" dirty="0">
                          <a:effectLst/>
                          <a:latin typeface="+mj-lt"/>
                        </a:rPr>
                        <a:t>work is done by government counterparts, within the context of a wider strategic plan</a:t>
                      </a:r>
                      <a:endParaRPr lang="en-US" sz="1400" dirty="0">
                        <a:effectLst/>
                        <a:latin typeface="+mj-lt"/>
                        <a:ea typeface="Calibri"/>
                        <a:cs typeface="Calibri"/>
                      </a:endParaRPr>
                    </a:p>
                  </a:txBody>
                  <a:tcPr marL="50849" marR="5084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r h="2638792">
                <a:tc>
                  <a:txBody>
                    <a:bodyPr/>
                    <a:lstStyle/>
                    <a:p>
                      <a:pPr marL="0" marR="0" algn="ctr">
                        <a:spcBef>
                          <a:spcPts val="300"/>
                        </a:spcBef>
                        <a:spcAft>
                          <a:spcPts val="300"/>
                        </a:spcAft>
                      </a:pPr>
                      <a:r>
                        <a:rPr lang="en-US" sz="1600" dirty="0">
                          <a:solidFill>
                            <a:srgbClr val="000000"/>
                          </a:solidFill>
                          <a:effectLst/>
                          <a:latin typeface="+mj-lt"/>
                        </a:rPr>
                        <a:t>Doing the work</a:t>
                      </a:r>
                      <a:endParaRPr lang="en-US" sz="1600" dirty="0">
                        <a:solidFill>
                          <a:srgbClr val="000000"/>
                        </a:solidFill>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rgbClr val="6D7331">
                          <a:lumMod val="50000"/>
                        </a:srgbClr>
                      </a:solidFill>
                      <a:prstDash val="solid"/>
                      <a:round/>
                      <a:headEnd type="none" w="med" len="med"/>
                      <a:tailEnd type="none" w="med" len="med"/>
                    </a:lnR>
                    <a:lnT w="12700" cap="flat" cmpd="sng" algn="ctr">
                      <a:solidFill>
                        <a:srgbClr val="6D7331">
                          <a:lumMod val="50000"/>
                        </a:srgbClr>
                      </a:solidFill>
                      <a:prstDash val="solid"/>
                      <a:round/>
                      <a:headEnd type="none" w="med" len="med"/>
                      <a:tailEnd type="none" w="med" len="med"/>
                    </a:lnT>
                    <a:lnB w="12700" cap="flat" cmpd="sng" algn="ctr">
                      <a:solidFill>
                        <a:srgbClr val="6D7331">
                          <a:lumMod val="50000"/>
                        </a:srgbClr>
                      </a:solidFill>
                      <a:prstDash val="solid"/>
                      <a:round/>
                      <a:headEnd type="none" w="med" len="med"/>
                      <a:tailEnd type="none" w="med" len="med"/>
                    </a:lnB>
                    <a:noFill/>
                  </a:tcPr>
                </a:tc>
                <a:tc>
                  <a:txBody>
                    <a:bodyPr/>
                    <a:lstStyle/>
                    <a:p>
                      <a:pPr marL="0" marR="0">
                        <a:spcBef>
                          <a:spcPts val="300"/>
                        </a:spcBef>
                        <a:spcAft>
                          <a:spcPts val="300"/>
                        </a:spcAft>
                      </a:pPr>
                      <a:r>
                        <a:rPr lang="en-US" sz="1400" dirty="0">
                          <a:effectLst/>
                          <a:latin typeface="+mj-lt"/>
                        </a:rPr>
                        <a:t>Project does all the complex </a:t>
                      </a:r>
                      <a:r>
                        <a:rPr lang="en-US" sz="1400" dirty="0" smtClean="0">
                          <a:effectLst/>
                          <a:latin typeface="+mj-lt"/>
                        </a:rPr>
                        <a:t>tasks; </a:t>
                      </a:r>
                      <a:r>
                        <a:rPr lang="en-US" sz="1400" dirty="0">
                          <a:effectLst/>
                          <a:latin typeface="+mj-lt"/>
                        </a:rPr>
                        <a:t>g</a:t>
                      </a:r>
                      <a:r>
                        <a:rPr lang="en-US" sz="1400" dirty="0" smtClean="0">
                          <a:effectLst/>
                          <a:latin typeface="+mj-lt"/>
                        </a:rPr>
                        <a:t>overnment </a:t>
                      </a:r>
                      <a:r>
                        <a:rPr lang="en-US" sz="1400" dirty="0">
                          <a:effectLst/>
                          <a:latin typeface="+mj-lt"/>
                        </a:rPr>
                        <a:t>counterparts carry out straightforward tasks, usually under close supervision</a:t>
                      </a:r>
                      <a:endParaRPr lang="en-US" sz="1400" dirty="0">
                        <a:effectLst/>
                        <a:latin typeface="+mj-lt"/>
                        <a:ea typeface="Calibri"/>
                        <a:cs typeface="Calibri"/>
                      </a:endParaRPr>
                    </a:p>
                  </a:txBody>
                  <a:tcPr marL="50849" marR="50849" marT="0" marB="0" anchor="ctr">
                    <a:lnL w="12700" cap="flat" cmpd="sng" algn="ctr">
                      <a:solidFill>
                        <a:srgbClr val="6D7331">
                          <a:lumMod val="50000"/>
                        </a:srgbClr>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a:spcBef>
                          <a:spcPts val="300"/>
                        </a:spcBef>
                        <a:spcAft>
                          <a:spcPts val="300"/>
                        </a:spcAft>
                      </a:pPr>
                      <a:r>
                        <a:rPr lang="en-US" sz="1400" dirty="0">
                          <a:effectLst/>
                          <a:latin typeface="+mj-lt"/>
                        </a:rPr>
                        <a:t>Government counterparts carry out straightforward tasks with limited </a:t>
                      </a:r>
                      <a:r>
                        <a:rPr lang="en-US" sz="1400" dirty="0" smtClean="0">
                          <a:effectLst/>
                          <a:latin typeface="+mj-lt"/>
                        </a:rPr>
                        <a:t>guidance; complex </a:t>
                      </a:r>
                      <a:r>
                        <a:rPr lang="en-US" sz="1400" dirty="0">
                          <a:effectLst/>
                          <a:latin typeface="+mj-lt"/>
                        </a:rPr>
                        <a:t>tasks require direction from </a:t>
                      </a:r>
                      <a:r>
                        <a:rPr lang="en-US" sz="1400" dirty="0" smtClean="0">
                          <a:effectLst/>
                          <a:latin typeface="+mj-lt"/>
                        </a:rPr>
                        <a:t>project</a:t>
                      </a:r>
                      <a:endParaRPr lang="en-US" sz="1400" dirty="0">
                        <a:effectLst/>
                        <a:latin typeface="+mj-lt"/>
                      </a:endParaRPr>
                    </a:p>
                    <a:p>
                      <a:pPr marL="0" marR="0">
                        <a:spcBef>
                          <a:spcPts val="300"/>
                        </a:spcBef>
                        <a:spcAft>
                          <a:spcPts val="300"/>
                        </a:spcAft>
                      </a:pPr>
                      <a:r>
                        <a:rPr lang="en-US" sz="1400" dirty="0">
                          <a:effectLst/>
                          <a:latin typeface="+mj-lt"/>
                        </a:rPr>
                        <a:t>Government counterparts are not always aware of the scope of a task and may not realize when they need to ask for help</a:t>
                      </a:r>
                      <a:endParaRPr lang="en-US" sz="1400" dirty="0">
                        <a:effectLst/>
                        <a:latin typeface="+mj-lt"/>
                        <a:ea typeface="Calibri"/>
                        <a:cs typeface="Calibri"/>
                      </a:endParaRPr>
                    </a:p>
                  </a:txBody>
                  <a:tcPr marL="50849" marR="5084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a:spcBef>
                          <a:spcPts val="300"/>
                        </a:spcBef>
                        <a:spcAft>
                          <a:spcPts val="300"/>
                        </a:spcAft>
                      </a:pPr>
                      <a:r>
                        <a:rPr lang="en-US" sz="1400" dirty="0">
                          <a:effectLst/>
                          <a:latin typeface="+mj-lt"/>
                        </a:rPr>
                        <a:t>Government counterparts can </a:t>
                      </a:r>
                      <a:r>
                        <a:rPr lang="en-US" sz="1400" dirty="0" smtClean="0">
                          <a:effectLst/>
                          <a:latin typeface="+mj-lt"/>
                        </a:rPr>
                        <a:t>perform</a:t>
                      </a:r>
                      <a:r>
                        <a:rPr lang="en-US" sz="1400" baseline="0" dirty="0" smtClean="0">
                          <a:effectLst/>
                          <a:latin typeface="+mj-lt"/>
                        </a:rPr>
                        <a:t> </a:t>
                      </a:r>
                      <a:r>
                        <a:rPr lang="en-US" sz="1400" dirty="0" smtClean="0">
                          <a:effectLst/>
                          <a:latin typeface="+mj-lt"/>
                        </a:rPr>
                        <a:t>most </a:t>
                      </a:r>
                      <a:r>
                        <a:rPr lang="en-US" sz="1400" dirty="0">
                          <a:effectLst/>
                          <a:latin typeface="+mj-lt"/>
                        </a:rPr>
                        <a:t>of the tasks without </a:t>
                      </a:r>
                      <a:r>
                        <a:rPr lang="en-US" sz="1400" dirty="0" smtClean="0">
                          <a:effectLst/>
                          <a:latin typeface="+mj-lt"/>
                        </a:rPr>
                        <a:t>assistance</a:t>
                      </a:r>
                      <a:endParaRPr lang="en-US" sz="1400" dirty="0">
                        <a:effectLst/>
                        <a:latin typeface="+mj-lt"/>
                      </a:endParaRPr>
                    </a:p>
                    <a:p>
                      <a:pPr marL="0" marR="0">
                        <a:spcBef>
                          <a:spcPts val="300"/>
                        </a:spcBef>
                        <a:spcAft>
                          <a:spcPts val="300"/>
                        </a:spcAft>
                      </a:pPr>
                      <a:r>
                        <a:rPr lang="en-US" sz="1400" dirty="0">
                          <a:effectLst/>
                          <a:latin typeface="+mj-lt"/>
                        </a:rPr>
                        <a:t>Government counterparts know when to ask for help, but only need to do so occasionally</a:t>
                      </a:r>
                      <a:endParaRPr lang="en-US" sz="1400" dirty="0">
                        <a:effectLst/>
                        <a:latin typeface="+mj-lt"/>
                        <a:ea typeface="Calibri"/>
                        <a:cs typeface="Calibri"/>
                      </a:endParaRPr>
                    </a:p>
                  </a:txBody>
                  <a:tcPr marL="50849" marR="5084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0" marR="0">
                        <a:spcBef>
                          <a:spcPts val="300"/>
                        </a:spcBef>
                        <a:spcAft>
                          <a:spcPts val="300"/>
                        </a:spcAft>
                      </a:pPr>
                      <a:r>
                        <a:rPr lang="en-US" sz="1400" dirty="0">
                          <a:effectLst/>
                          <a:latin typeface="+mj-lt"/>
                        </a:rPr>
                        <a:t>All tasks are </a:t>
                      </a:r>
                      <a:r>
                        <a:rPr lang="en-US" sz="1400" dirty="0" smtClean="0">
                          <a:effectLst/>
                          <a:latin typeface="+mj-lt"/>
                        </a:rPr>
                        <a:t>performed by government </a:t>
                      </a:r>
                      <a:r>
                        <a:rPr lang="en-US" sz="1400" dirty="0">
                          <a:effectLst/>
                          <a:latin typeface="+mj-lt"/>
                        </a:rPr>
                        <a:t>counterparts</a:t>
                      </a:r>
                    </a:p>
                    <a:p>
                      <a:pPr marL="0" marR="0">
                        <a:spcBef>
                          <a:spcPts val="300"/>
                        </a:spcBef>
                        <a:spcAft>
                          <a:spcPts val="300"/>
                        </a:spcAft>
                      </a:pPr>
                      <a:r>
                        <a:rPr lang="en-US" sz="1400" dirty="0">
                          <a:effectLst/>
                          <a:latin typeface="+mj-lt"/>
                        </a:rPr>
                        <a:t>No input is requested from </a:t>
                      </a:r>
                      <a:r>
                        <a:rPr lang="en-US" sz="1400" dirty="0" smtClean="0">
                          <a:effectLst/>
                          <a:latin typeface="+mj-lt"/>
                        </a:rPr>
                        <a:t>project</a:t>
                      </a:r>
                      <a:endParaRPr lang="en-US" sz="1400" dirty="0">
                        <a:effectLst/>
                        <a:latin typeface="+mj-lt"/>
                        <a:ea typeface="Calibri"/>
                        <a:cs typeface="Calibri"/>
                      </a:endParaRPr>
                    </a:p>
                  </a:txBody>
                  <a:tcPr marL="50849" marR="50849"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47618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3440</TotalTime>
  <Words>782</Words>
  <Application>Microsoft Office PowerPoint</Application>
  <PresentationFormat>On-screen Show (4:3)</PresentationFormat>
  <Paragraphs>85</Paragraphs>
  <Slides>11</Slides>
  <Notes>0</Notes>
  <HiddenSlides>0</HiddenSlides>
  <MMClips>0</MMClips>
  <ScaleCrop>false</ScaleCrop>
  <HeadingPairs>
    <vt:vector size="4" baseType="variant">
      <vt:variant>
        <vt:lpstr>Theme</vt:lpstr>
      </vt:variant>
      <vt:variant>
        <vt:i4>4</vt:i4>
      </vt:variant>
      <vt:variant>
        <vt:lpstr>Slide Titles</vt:lpstr>
      </vt:variant>
      <vt:variant>
        <vt:i4>11</vt:i4>
      </vt:variant>
    </vt:vector>
  </HeadingPairs>
  <TitlesOfParts>
    <vt:vector size="15" baseType="lpstr">
      <vt:lpstr>HPP Title and Thank You Slides</vt:lpstr>
      <vt:lpstr>Blue Section HPP Interior Slides</vt:lpstr>
      <vt:lpstr>Green Section HPP Interior Slides</vt:lpstr>
      <vt:lpstr>Red Section HPP Interior Slides</vt:lpstr>
      <vt:lpstr>PowerPoint Presentation</vt:lpstr>
      <vt:lpstr>Staged Capacity Building Model</vt:lpstr>
      <vt:lpstr>Simple Model</vt:lpstr>
      <vt:lpstr>Dependent</vt:lpstr>
      <vt:lpstr>Guided</vt:lpstr>
      <vt:lpstr>Assisted</vt:lpstr>
      <vt:lpstr>Independent</vt:lpstr>
      <vt:lpstr>Assess and Review Capacity Stages</vt:lpstr>
      <vt:lpstr>PowerPoint Presentation</vt:lpstr>
      <vt:lpstr>PowerPoint Presentation</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198</cp:revision>
  <dcterms:created xsi:type="dcterms:W3CDTF">2012-10-02T19:21:23Z</dcterms:created>
  <dcterms:modified xsi:type="dcterms:W3CDTF">2014-02-18T21:17:27Z</dcterms:modified>
</cp:coreProperties>
</file>