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14"/>
  </p:notesMasterIdLst>
  <p:sldIdLst>
    <p:sldId id="269" r:id="rId5"/>
    <p:sldId id="270" r:id="rId6"/>
    <p:sldId id="272" r:id="rId7"/>
    <p:sldId id="273" r:id="rId8"/>
    <p:sldId id="274" r:id="rId9"/>
    <p:sldId id="275" r:id="rId10"/>
    <p:sldId id="276" r:id="rId11"/>
    <p:sldId id="277" r:id="rId12"/>
    <p:sldId id="271"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9"/>
            <p14:sldId id="270"/>
            <p14:sldId id="272"/>
            <p14:sldId id="273"/>
            <p14:sldId id="274"/>
            <p14:sldId id="275"/>
            <p14:sldId id="276"/>
            <p14:sldId id="277"/>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92" autoAdjust="0"/>
    <p:restoredTop sz="85748" autoAdjust="0"/>
  </p:normalViewPr>
  <p:slideViewPr>
    <p:cSldViewPr>
      <p:cViewPr>
        <p:scale>
          <a:sx n="76" d="100"/>
          <a:sy n="76" d="100"/>
        </p:scale>
        <p:origin x="-1362" y="-52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role of external groups that support capacity development and the modality through which the support is provided may be fluid in any given context, especially in situations of long-term engagement. Specifically, a provider of external assistance will likely need to assume a variety of roles to support capacity development among its partners, ranging from more directives to more facilitative roles, as capacity improves and the needs change.</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a:t>
            </a:fld>
            <a:endParaRPr lang="en-US" dirty="0"/>
          </a:p>
        </p:txBody>
      </p:sp>
    </p:spTree>
    <p:extLst>
      <p:ext uri="{BB962C8B-B14F-4D97-AF65-F5344CB8AC3E}">
        <p14:creationId xmlns:p14="http://schemas.microsoft.com/office/powerpoint/2010/main" val="269385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rgbClr val="FF0000"/>
                </a:solidFill>
                <a:effectLst/>
                <a:latin typeface="+mn-lt"/>
                <a:ea typeface="+mn-ea"/>
                <a:cs typeface="+mn-cs"/>
              </a:rPr>
              <a:t>(Replace all this text with material in Annex B—needs</a:t>
            </a:r>
            <a:r>
              <a:rPr lang="en-US" sz="1200" b="1" kern="1200" baseline="0" dirty="0" smtClean="0">
                <a:solidFill>
                  <a:srgbClr val="FF0000"/>
                </a:solidFill>
                <a:effectLst/>
                <a:latin typeface="+mn-lt"/>
                <a:ea typeface="+mn-ea"/>
                <a:cs typeface="+mn-cs"/>
              </a:rPr>
              <a:t> to be tailored to the state resource group</a:t>
            </a:r>
            <a:r>
              <a:rPr lang="en-US" sz="1200" kern="1200" baseline="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Typical roles include: </a:t>
            </a:r>
            <a:endParaRPr lang="en-IN"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3</a:t>
            </a:fld>
            <a:endParaRPr lang="en-US" dirty="0"/>
          </a:p>
        </p:txBody>
      </p:sp>
    </p:spTree>
    <p:extLst>
      <p:ext uri="{BB962C8B-B14F-4D97-AF65-F5344CB8AC3E}">
        <p14:creationId xmlns:p14="http://schemas.microsoft.com/office/powerpoint/2010/main" val="27528228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4914190" y="1167343"/>
            <a:ext cx="3696410" cy="2351413"/>
          </a:xfrm>
        </p:spPr>
        <p:txBody>
          <a:bodyPr/>
          <a:lstStyle/>
          <a:p>
            <a:r>
              <a:rPr lang="en-IN" sz="2800" dirty="0"/>
              <a:t>Session 3: </a:t>
            </a:r>
            <a:endParaRPr lang="en-IN" sz="2800" dirty="0" smtClean="0"/>
          </a:p>
          <a:p>
            <a:r>
              <a:rPr lang="en-IN" dirty="0" smtClean="0"/>
              <a:t>Adaptive </a:t>
            </a:r>
            <a:r>
              <a:rPr lang="en-IN" dirty="0"/>
              <a:t>Roles in Providing Capacity Development Support</a:t>
            </a:r>
            <a:endParaRPr lang="en-US" dirty="0"/>
          </a:p>
        </p:txBody>
      </p:sp>
      <p:sp>
        <p:nvSpPr>
          <p:cNvPr id="8" name="Text Placeholder 7"/>
          <p:cNvSpPr>
            <a:spLocks noGrp="1"/>
          </p:cNvSpPr>
          <p:nvPr>
            <p:ph type="body" sz="quarter" idx="12"/>
          </p:nvPr>
        </p:nvSpPr>
        <p:spPr/>
        <p:txBody>
          <a:bodyPr/>
          <a:lstStyle/>
          <a:p>
            <a:endParaRPr lang="en-US" dirty="0"/>
          </a:p>
        </p:txBody>
      </p:sp>
      <p:sp>
        <p:nvSpPr>
          <p:cNvPr id="9" name="Text Placeholder 8"/>
          <p:cNvSpPr>
            <a:spLocks noGrp="1"/>
          </p:cNvSpPr>
          <p:nvPr>
            <p:ph type="body" sz="quarter" idx="13"/>
          </p:nvPr>
        </p:nvSpPr>
        <p:spPr/>
        <p:txBody>
          <a:bodyPr/>
          <a:lstStyle/>
          <a:p>
            <a:r>
              <a:rPr lang="en-US" dirty="0" smtClean="0"/>
              <a:t>March 2014</a:t>
            </a:r>
            <a:endParaRPr lang="en-US" dirty="0"/>
          </a:p>
        </p:txBody>
      </p:sp>
    </p:spTree>
    <p:extLst>
      <p:ext uri="{BB962C8B-B14F-4D97-AF65-F5344CB8AC3E}">
        <p14:creationId xmlns:p14="http://schemas.microsoft.com/office/powerpoint/2010/main" val="3039109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r>
              <a:rPr lang="en-US" dirty="0"/>
              <a:t>Adaptive Roles in Capacity Strengthening</a:t>
            </a:r>
          </a:p>
        </p:txBody>
      </p:sp>
      <p:sp>
        <p:nvSpPr>
          <p:cNvPr id="24" name="Text Placeholder 23"/>
          <p:cNvSpPr>
            <a:spLocks noGrp="1"/>
          </p:cNvSpPr>
          <p:nvPr>
            <p:ph type="body" sz="quarter" idx="17"/>
          </p:nvPr>
        </p:nvSpPr>
        <p:spPr>
          <a:xfrm>
            <a:off x="879470" y="6348046"/>
            <a:ext cx="6740529" cy="334351"/>
          </a:xfrm>
        </p:spPr>
        <p:txBody>
          <a:bodyPr/>
          <a:lstStyle/>
          <a:p>
            <a:r>
              <a:rPr lang="en-US" dirty="0"/>
              <a:t>Source: Jorgensen, A., K. Hardee, E. Rottach, A. Sunseri, M. Kinghorn, and A. Bhuyan. 2012. </a:t>
            </a:r>
            <a:r>
              <a:rPr lang="en-US" i="1" dirty="0"/>
              <a:t>Capacity Development Framework and Approach for Health Policy, Governance, and Social Participation</a:t>
            </a:r>
            <a:r>
              <a:rPr lang="en-US" dirty="0"/>
              <a:t>. Washington, DC: Futures Group, Health Policy Project</a:t>
            </a:r>
            <a:r>
              <a:rPr lang="en-US" dirty="0" smtClean="0"/>
              <a:t>.</a:t>
            </a:r>
            <a:endParaRPr lang="en-IN" dirty="0"/>
          </a:p>
        </p:txBody>
      </p:sp>
      <p:pic>
        <p:nvPicPr>
          <p:cNvPr id="5" name="Content Placeholder 5"/>
          <p:cNvPicPr>
            <a:picLocks/>
          </p:cNvPicPr>
          <p:nvPr/>
        </p:nvPicPr>
        <p:blipFill rotWithShape="1">
          <a:blip r:embed="rId3">
            <a:extLst>
              <a:ext uri="{28A0092B-C50C-407E-A947-70E740481C1C}">
                <a14:useLocalDpi xmlns:a14="http://schemas.microsoft.com/office/drawing/2010/main" val="0"/>
              </a:ext>
            </a:extLst>
          </a:blip>
          <a:srcRect t="7131"/>
          <a:stretch/>
        </p:blipFill>
        <p:spPr bwMode="auto">
          <a:xfrm>
            <a:off x="1763688" y="1844824"/>
            <a:ext cx="6135563" cy="4275805"/>
          </a:xfrm>
          <a:prstGeom prst="rect">
            <a:avLst/>
          </a:prstGeom>
          <a:solidFill>
            <a:schemeClr val="bg1"/>
          </a:solidFill>
        </p:spPr>
      </p:pic>
    </p:spTree>
    <p:extLst>
      <p:ext uri="{BB962C8B-B14F-4D97-AF65-F5344CB8AC3E}">
        <p14:creationId xmlns:p14="http://schemas.microsoft.com/office/powerpoint/2010/main" val="3017446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r>
              <a:rPr lang="en-US" dirty="0" smtClean="0"/>
              <a:t>Technical Advisor</a:t>
            </a:r>
          </a:p>
          <a:p>
            <a:r>
              <a:rPr lang="en-US" dirty="0" smtClean="0"/>
              <a:t>Trainer</a:t>
            </a:r>
          </a:p>
          <a:p>
            <a:r>
              <a:rPr lang="en-US" dirty="0" smtClean="0"/>
              <a:t>Guide/Mentor</a:t>
            </a:r>
          </a:p>
          <a:p>
            <a:r>
              <a:rPr lang="en-US" dirty="0" smtClean="0"/>
              <a:t>Facilitator</a:t>
            </a:r>
          </a:p>
          <a:p>
            <a:r>
              <a:rPr lang="en-US" dirty="0" smtClean="0"/>
              <a:t>Convener/Broker</a:t>
            </a:r>
          </a:p>
          <a:p>
            <a:endParaRPr lang="en-US" dirty="0"/>
          </a:p>
        </p:txBody>
      </p:sp>
      <p:sp>
        <p:nvSpPr>
          <p:cNvPr id="4" name="Title 3"/>
          <p:cNvSpPr>
            <a:spLocks noGrp="1"/>
          </p:cNvSpPr>
          <p:nvPr>
            <p:ph type="title"/>
          </p:nvPr>
        </p:nvSpPr>
        <p:spPr/>
        <p:txBody>
          <a:bodyPr/>
          <a:lstStyle/>
          <a:p>
            <a:r>
              <a:rPr lang="en-US" dirty="0"/>
              <a:t>Typical R</a:t>
            </a:r>
            <a:r>
              <a:rPr lang="en-US" dirty="0" smtClean="0"/>
              <a:t>oles</a:t>
            </a:r>
            <a:endParaRPr lang="en-US" dirty="0"/>
          </a:p>
        </p:txBody>
      </p:sp>
    </p:spTree>
    <p:extLst>
      <p:ext uri="{BB962C8B-B14F-4D97-AF65-F5344CB8AC3E}">
        <p14:creationId xmlns:p14="http://schemas.microsoft.com/office/powerpoint/2010/main" val="1037114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r>
              <a:rPr lang="en-GB" dirty="0"/>
              <a:t>The individual or group providing external assistance applies its technical knowledge and</a:t>
            </a:r>
            <a:r>
              <a:rPr lang="en-US" dirty="0"/>
              <a:t> expertise to assist a partner in addressing a specific challenge or goal. </a:t>
            </a:r>
          </a:p>
          <a:p>
            <a:r>
              <a:rPr lang="en-US" dirty="0"/>
              <a:t>Technical leadership comes from the external advisor. Subsequent support is ongoing in the form of mentoring and joint learning.</a:t>
            </a:r>
            <a:endParaRPr lang="en-IN" dirty="0"/>
          </a:p>
          <a:p>
            <a:endParaRPr lang="en-US" dirty="0"/>
          </a:p>
        </p:txBody>
      </p:sp>
      <p:sp>
        <p:nvSpPr>
          <p:cNvPr id="4" name="Title 3"/>
          <p:cNvSpPr>
            <a:spLocks noGrp="1"/>
          </p:cNvSpPr>
          <p:nvPr>
            <p:ph type="title"/>
          </p:nvPr>
        </p:nvSpPr>
        <p:spPr/>
        <p:txBody>
          <a:bodyPr/>
          <a:lstStyle/>
          <a:p>
            <a:r>
              <a:rPr lang="en-GB" dirty="0"/>
              <a:t>Technical A</a:t>
            </a:r>
            <a:r>
              <a:rPr lang="en-GB" dirty="0" smtClean="0"/>
              <a:t>dvisor </a:t>
            </a:r>
            <a:endParaRPr lang="en-US" dirty="0"/>
          </a:p>
        </p:txBody>
      </p:sp>
    </p:spTree>
    <p:extLst>
      <p:ext uri="{BB962C8B-B14F-4D97-AF65-F5344CB8AC3E}">
        <p14:creationId xmlns:p14="http://schemas.microsoft.com/office/powerpoint/2010/main" val="4242510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r>
              <a:rPr lang="en-US" dirty="0"/>
              <a:t>The training approach used by the provider of external assistance reinforces experiential learning aimed at supporting the recipient to apply newly acquired skills and knowledge through practical application.</a:t>
            </a:r>
          </a:p>
          <a:p>
            <a:r>
              <a:rPr lang="en-US" dirty="0"/>
              <a:t>Similar to the technical assistance role, technical leadership still largely comes from the provider of external assistance, but horizontal (peer) learning also features prominently.</a:t>
            </a:r>
            <a:endParaRPr lang="en-IN" dirty="0"/>
          </a:p>
          <a:p>
            <a:endParaRPr lang="en-US" dirty="0"/>
          </a:p>
        </p:txBody>
      </p:sp>
      <p:sp>
        <p:nvSpPr>
          <p:cNvPr id="4" name="Title 3"/>
          <p:cNvSpPr>
            <a:spLocks noGrp="1"/>
          </p:cNvSpPr>
          <p:nvPr>
            <p:ph type="title"/>
          </p:nvPr>
        </p:nvSpPr>
        <p:spPr/>
        <p:txBody>
          <a:bodyPr/>
          <a:lstStyle/>
          <a:p>
            <a:r>
              <a:rPr lang="en-US" dirty="0"/>
              <a:t>Trainer</a:t>
            </a:r>
          </a:p>
        </p:txBody>
      </p:sp>
    </p:spTree>
    <p:extLst>
      <p:ext uri="{BB962C8B-B14F-4D97-AF65-F5344CB8AC3E}">
        <p14:creationId xmlns:p14="http://schemas.microsoft.com/office/powerpoint/2010/main" val="347302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r>
              <a:rPr lang="en-US" dirty="0"/>
              <a:t>The provider of external assistance offers systematic guidance to a learner or </a:t>
            </a:r>
            <a:r>
              <a:rPr lang="en-GB" dirty="0"/>
              <a:t>organisation</a:t>
            </a:r>
            <a:r>
              <a:rPr lang="en-US" dirty="0"/>
              <a:t> as it integrates and applies new skills and capabilities, allowing the learner to pose questions, request assistance to address challenges, and engage in collegial interaction. </a:t>
            </a:r>
          </a:p>
          <a:p>
            <a:r>
              <a:rPr lang="en-US" dirty="0"/>
              <a:t>The partner leads the activity or task, while the provider of external assistance provides feedback, advice, and occasional hands-on support. </a:t>
            </a:r>
          </a:p>
          <a:p>
            <a:r>
              <a:rPr lang="en-US" dirty="0"/>
              <a:t>Guides and mentors must strive to demonstrate high technical standards and to embody positive relational skills. </a:t>
            </a:r>
            <a:endParaRPr lang="en-IN" dirty="0"/>
          </a:p>
          <a:p>
            <a:endParaRPr lang="en-US" dirty="0"/>
          </a:p>
        </p:txBody>
      </p:sp>
      <p:sp>
        <p:nvSpPr>
          <p:cNvPr id="4" name="Title 3"/>
          <p:cNvSpPr>
            <a:spLocks noGrp="1"/>
          </p:cNvSpPr>
          <p:nvPr>
            <p:ph type="title"/>
          </p:nvPr>
        </p:nvSpPr>
        <p:spPr/>
        <p:txBody>
          <a:bodyPr/>
          <a:lstStyle/>
          <a:p>
            <a:r>
              <a:rPr lang="en-US" dirty="0"/>
              <a:t>Guide</a:t>
            </a:r>
            <a:r>
              <a:rPr lang="en-US" dirty="0" smtClean="0"/>
              <a:t>/Mentor</a:t>
            </a:r>
            <a:endParaRPr lang="en-US" dirty="0"/>
          </a:p>
        </p:txBody>
      </p:sp>
    </p:spTree>
    <p:extLst>
      <p:ext uri="{BB962C8B-B14F-4D97-AF65-F5344CB8AC3E}">
        <p14:creationId xmlns:p14="http://schemas.microsoft.com/office/powerpoint/2010/main" val="215035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t>Champion </a:t>
            </a:r>
            <a:r>
              <a:rPr lang="en-US" dirty="0"/>
              <a:t>et al., </a:t>
            </a:r>
            <a:r>
              <a:rPr lang="en-US" dirty="0" smtClean="0"/>
              <a:t>2010</a:t>
            </a:r>
            <a:endParaRPr lang="en-US" dirty="0"/>
          </a:p>
        </p:txBody>
      </p:sp>
      <p:sp>
        <p:nvSpPr>
          <p:cNvPr id="3" name="Text Placeholder 2"/>
          <p:cNvSpPr>
            <a:spLocks noGrp="1"/>
          </p:cNvSpPr>
          <p:nvPr>
            <p:ph type="body" sz="quarter" idx="18"/>
          </p:nvPr>
        </p:nvSpPr>
        <p:spPr/>
        <p:txBody>
          <a:bodyPr/>
          <a:lstStyle/>
          <a:p>
            <a:r>
              <a:rPr lang="en-US" dirty="0"/>
              <a:t>This is a process-oriented role in which support is provided for agenda setting, planning, and strategy </a:t>
            </a:r>
            <a:r>
              <a:rPr lang="en-US" dirty="0" smtClean="0"/>
              <a:t>development. </a:t>
            </a:r>
            <a:endParaRPr lang="en-US" dirty="0"/>
          </a:p>
          <a:p>
            <a:r>
              <a:rPr lang="en-US" dirty="0"/>
              <a:t>This may be specific to one </a:t>
            </a:r>
            <a:r>
              <a:rPr lang="en-GB" dirty="0"/>
              <a:t>organisation</a:t>
            </a:r>
            <a:r>
              <a:rPr lang="en-US" dirty="0"/>
              <a:t> or be a multi-stakeholder process. </a:t>
            </a:r>
            <a:endParaRPr lang="en-IN" dirty="0"/>
          </a:p>
          <a:p>
            <a:endParaRPr lang="en-US" dirty="0"/>
          </a:p>
        </p:txBody>
      </p:sp>
      <p:sp>
        <p:nvSpPr>
          <p:cNvPr id="4" name="Title 3"/>
          <p:cNvSpPr>
            <a:spLocks noGrp="1"/>
          </p:cNvSpPr>
          <p:nvPr>
            <p:ph type="title"/>
          </p:nvPr>
        </p:nvSpPr>
        <p:spPr/>
        <p:txBody>
          <a:bodyPr/>
          <a:lstStyle/>
          <a:p>
            <a:r>
              <a:rPr lang="en-US" dirty="0"/>
              <a:t>Facilitator</a:t>
            </a:r>
          </a:p>
        </p:txBody>
      </p:sp>
    </p:spTree>
    <p:extLst>
      <p:ext uri="{BB962C8B-B14F-4D97-AF65-F5344CB8AC3E}">
        <p14:creationId xmlns:p14="http://schemas.microsoft.com/office/powerpoint/2010/main" val="680592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r>
              <a:rPr lang="en-US" dirty="0"/>
              <a:t>Similar to the facilitator role, the partner who provides external assistance connects stakeholders to identify and achieve shared goals and creates new opportunities for collaboration. </a:t>
            </a:r>
          </a:p>
          <a:p>
            <a:r>
              <a:rPr lang="en-US" dirty="0"/>
              <a:t>Additionally, the external assistance partner uses its social capital within the sector to broker new, creative partnerships. </a:t>
            </a:r>
            <a:endParaRPr lang="en-IN" dirty="0"/>
          </a:p>
          <a:p>
            <a:endParaRPr lang="en-US" dirty="0"/>
          </a:p>
        </p:txBody>
      </p:sp>
      <p:sp>
        <p:nvSpPr>
          <p:cNvPr id="4" name="Title 3"/>
          <p:cNvSpPr>
            <a:spLocks noGrp="1"/>
          </p:cNvSpPr>
          <p:nvPr>
            <p:ph type="title"/>
          </p:nvPr>
        </p:nvSpPr>
        <p:spPr/>
        <p:txBody>
          <a:bodyPr/>
          <a:lstStyle/>
          <a:p>
            <a:r>
              <a:rPr lang="en-US" dirty="0"/>
              <a:t>Convener</a:t>
            </a:r>
            <a:r>
              <a:rPr lang="en-US" dirty="0" smtClean="0"/>
              <a:t>/Broker</a:t>
            </a:r>
            <a:endParaRPr lang="en-US" dirty="0"/>
          </a:p>
        </p:txBody>
      </p:sp>
    </p:spTree>
    <p:extLst>
      <p:ext uri="{BB962C8B-B14F-4D97-AF65-F5344CB8AC3E}">
        <p14:creationId xmlns:p14="http://schemas.microsoft.com/office/powerpoint/2010/main" val="2316875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717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3422</TotalTime>
  <Words>455</Words>
  <Application>Microsoft Office PowerPoint</Application>
  <PresentationFormat>On-screen Show (4:3)</PresentationFormat>
  <Paragraphs>32</Paragraphs>
  <Slides>9</Slides>
  <Notes>2</Notes>
  <HiddenSlides>0</HiddenSlides>
  <MMClips>0</MMClips>
  <ScaleCrop>false</ScaleCrop>
  <HeadingPairs>
    <vt:vector size="4" baseType="variant">
      <vt:variant>
        <vt:lpstr>Theme</vt:lpstr>
      </vt:variant>
      <vt:variant>
        <vt:i4>4</vt:i4>
      </vt:variant>
      <vt:variant>
        <vt:lpstr>Slide Titles</vt:lpstr>
      </vt:variant>
      <vt:variant>
        <vt:i4>9</vt:i4>
      </vt:variant>
    </vt:vector>
  </HeadingPairs>
  <TitlesOfParts>
    <vt:vector size="13" baseType="lpstr">
      <vt:lpstr>HPP Title and Thank You Slides</vt:lpstr>
      <vt:lpstr>Blue Section HPP Interior Slides</vt:lpstr>
      <vt:lpstr>Green Section HPP Interior Slides</vt:lpstr>
      <vt:lpstr>Red Section HPP Interior Slides</vt:lpstr>
      <vt:lpstr>PowerPoint Presentation</vt:lpstr>
      <vt:lpstr>Adaptive Roles in Capacity Strengthening</vt:lpstr>
      <vt:lpstr>Typical Roles</vt:lpstr>
      <vt:lpstr>Technical Advisor </vt:lpstr>
      <vt:lpstr>Trainer</vt:lpstr>
      <vt:lpstr>Guide/Mentor</vt:lpstr>
      <vt:lpstr>Facilitator</vt:lpstr>
      <vt:lpstr>Convener/Broker</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196</cp:revision>
  <dcterms:created xsi:type="dcterms:W3CDTF">2012-10-02T19:21:23Z</dcterms:created>
  <dcterms:modified xsi:type="dcterms:W3CDTF">2014-02-21T14:16:54Z</dcterms:modified>
</cp:coreProperties>
</file>