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7" r:id="rId2"/>
    <p:sldMasterId id="2147483695" r:id="rId3"/>
    <p:sldMasterId id="2147483703" r:id="rId4"/>
  </p:sldMasterIdLst>
  <p:notesMasterIdLst>
    <p:notesMasterId r:id="rId18"/>
  </p:notesMasterIdLst>
  <p:sldIdLst>
    <p:sldId id="261" r:id="rId5"/>
    <p:sldId id="278" r:id="rId6"/>
    <p:sldId id="268" r:id="rId7"/>
    <p:sldId id="279" r:id="rId8"/>
    <p:sldId id="280" r:id="rId9"/>
    <p:sldId id="281" r:id="rId10"/>
    <p:sldId id="282" r:id="rId11"/>
    <p:sldId id="283" r:id="rId12"/>
    <p:sldId id="284" r:id="rId13"/>
    <p:sldId id="285" r:id="rId14"/>
    <p:sldId id="286" r:id="rId15"/>
    <p:sldId id="287" r:id="rId16"/>
    <p:sldId id="277"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199C99-1AD8-5447-BB38-06D2FB8979A1}">
          <p14:sldIdLst>
            <p14:sldId id="261"/>
            <p14:sldId id="278"/>
            <p14:sldId id="268"/>
            <p14:sldId id="279"/>
            <p14:sldId id="280"/>
            <p14:sldId id="281"/>
            <p14:sldId id="282"/>
            <p14:sldId id="283"/>
            <p14:sldId id="284"/>
            <p14:sldId id="285"/>
            <p14:sldId id="286"/>
            <p14:sldId id="287"/>
            <p14:sldId id="27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882C"/>
    <a:srgbClr val="8B1524"/>
    <a:srgbClr val="6D7331"/>
    <a:srgbClr val="084572"/>
    <a:srgbClr val="051437"/>
    <a:srgbClr val="1A2855"/>
    <a:srgbClr val="0E7DC2"/>
    <a:srgbClr val="403D3C"/>
    <a:srgbClr val="5B363C"/>
    <a:srgbClr val="2516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8802" autoAdjust="0"/>
    <p:restoredTop sz="94699" autoAdjust="0"/>
  </p:normalViewPr>
  <p:slideViewPr>
    <p:cSldViewPr>
      <p:cViewPr>
        <p:scale>
          <a:sx n="85" d="100"/>
          <a:sy n="85" d="100"/>
        </p:scale>
        <p:origin x="-1146" y="-77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1" d="100"/>
          <a:sy n="81" d="100"/>
        </p:scale>
        <p:origin x="-315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315279-9790-4E67-B3ED-01DE10457364}" type="doc">
      <dgm:prSet loTypeId="urn:microsoft.com/office/officeart/2005/8/layout/cycle1" loCatId="cycle" qsTypeId="urn:microsoft.com/office/officeart/2005/8/quickstyle/simple1" qsCatId="simple" csTypeId="urn:microsoft.com/office/officeart/2005/8/colors/accent0_2" csCatId="mainScheme" phldr="1"/>
      <dgm:spPr/>
      <dgm:t>
        <a:bodyPr/>
        <a:lstStyle/>
        <a:p>
          <a:endParaRPr lang="en-US"/>
        </a:p>
      </dgm:t>
    </dgm:pt>
    <dgm:pt modelId="{333F4526-460F-485F-ADA2-89F32CB5B95C}">
      <dgm:prSet phldrT="[Text]" custT="1"/>
      <dgm:spPr/>
      <dgm:t>
        <a:bodyPr/>
        <a:lstStyle/>
        <a:p>
          <a:r>
            <a:rPr lang="en-US" sz="1800" dirty="0" smtClean="0"/>
            <a:t>Problem Identification</a:t>
          </a:r>
          <a:endParaRPr lang="en-US" sz="1800" dirty="0"/>
        </a:p>
      </dgm:t>
    </dgm:pt>
    <dgm:pt modelId="{0B7378E0-C12E-4DE3-A3D8-3559290B05F1}" type="parTrans" cxnId="{133F344E-FA9F-4A3B-B12B-A6DBA4E0106D}">
      <dgm:prSet/>
      <dgm:spPr/>
      <dgm:t>
        <a:bodyPr/>
        <a:lstStyle/>
        <a:p>
          <a:endParaRPr lang="en-US"/>
        </a:p>
      </dgm:t>
    </dgm:pt>
    <dgm:pt modelId="{D9AAA6F3-ADE0-4ABE-99D6-BD361012771C}" type="sibTrans" cxnId="{133F344E-FA9F-4A3B-B12B-A6DBA4E0106D}">
      <dgm:prSet/>
      <dgm:spPr>
        <a:solidFill>
          <a:srgbClr val="6D7331"/>
        </a:solidFill>
        <a:ln>
          <a:noFill/>
        </a:ln>
      </dgm:spPr>
      <dgm:t>
        <a:bodyPr/>
        <a:lstStyle/>
        <a:p>
          <a:endParaRPr lang="en-US"/>
        </a:p>
      </dgm:t>
    </dgm:pt>
    <dgm:pt modelId="{565C4E88-7732-41AD-A455-8FEBCDC8E5B4}">
      <dgm:prSet phldrT="[Text]" custT="1"/>
      <dgm:spPr/>
      <dgm:t>
        <a:bodyPr/>
        <a:lstStyle/>
        <a:p>
          <a:r>
            <a:rPr lang="en-US" sz="1800" dirty="0" smtClean="0"/>
            <a:t>Policy Development</a:t>
          </a:r>
          <a:endParaRPr lang="en-US" sz="1800" dirty="0"/>
        </a:p>
      </dgm:t>
    </dgm:pt>
    <dgm:pt modelId="{0F7521DB-5D8A-45F3-95E9-0624031A31AB}" type="parTrans" cxnId="{D25D1A65-838A-4638-A962-956A8C0B001E}">
      <dgm:prSet/>
      <dgm:spPr/>
      <dgm:t>
        <a:bodyPr/>
        <a:lstStyle/>
        <a:p>
          <a:endParaRPr lang="en-US"/>
        </a:p>
      </dgm:t>
    </dgm:pt>
    <dgm:pt modelId="{40C9344F-0934-43F0-A5F5-F687D9E13575}" type="sibTrans" cxnId="{D25D1A65-838A-4638-A962-956A8C0B001E}">
      <dgm:prSet/>
      <dgm:spPr>
        <a:solidFill>
          <a:srgbClr val="6D7331"/>
        </a:solidFill>
        <a:ln>
          <a:noFill/>
        </a:ln>
      </dgm:spPr>
      <dgm:t>
        <a:bodyPr/>
        <a:lstStyle/>
        <a:p>
          <a:endParaRPr lang="en-US"/>
        </a:p>
      </dgm:t>
    </dgm:pt>
    <dgm:pt modelId="{97D07D05-5F55-4BDA-9D33-EE04B571B721}">
      <dgm:prSet phldrT="[Text]" custT="1"/>
      <dgm:spPr/>
      <dgm:t>
        <a:bodyPr/>
        <a:lstStyle/>
        <a:p>
          <a:r>
            <a:rPr lang="en-US" sz="1800" dirty="0" smtClean="0"/>
            <a:t>Policy Implementation</a:t>
          </a:r>
          <a:endParaRPr lang="en-US" sz="1800" dirty="0"/>
        </a:p>
      </dgm:t>
    </dgm:pt>
    <dgm:pt modelId="{E6A80802-3E81-4B83-BCA1-587CB35BBCB5}" type="parTrans" cxnId="{466798E1-28E8-4DD1-880F-20F4F9FA597F}">
      <dgm:prSet/>
      <dgm:spPr/>
      <dgm:t>
        <a:bodyPr/>
        <a:lstStyle/>
        <a:p>
          <a:endParaRPr lang="en-US"/>
        </a:p>
      </dgm:t>
    </dgm:pt>
    <dgm:pt modelId="{D01B443E-F5FE-4397-917F-44CB8CA28F6B}" type="sibTrans" cxnId="{466798E1-28E8-4DD1-880F-20F4F9FA597F}">
      <dgm:prSet/>
      <dgm:spPr>
        <a:solidFill>
          <a:srgbClr val="6D7331"/>
        </a:solidFill>
        <a:ln>
          <a:noFill/>
        </a:ln>
      </dgm:spPr>
      <dgm:t>
        <a:bodyPr/>
        <a:lstStyle/>
        <a:p>
          <a:endParaRPr lang="en-US"/>
        </a:p>
      </dgm:t>
    </dgm:pt>
    <dgm:pt modelId="{61FE1E80-0591-4693-A062-AC9BA4E66389}">
      <dgm:prSet phldrT="[Text]" custT="1"/>
      <dgm:spPr/>
      <dgm:t>
        <a:bodyPr vert="vert270"/>
        <a:lstStyle/>
        <a:p>
          <a:r>
            <a:rPr lang="en-US" sz="1800" dirty="0" smtClean="0"/>
            <a:t>Policy M&amp;E</a:t>
          </a:r>
          <a:endParaRPr lang="en-US" sz="1800" dirty="0"/>
        </a:p>
      </dgm:t>
    </dgm:pt>
    <dgm:pt modelId="{83292E3D-F0CB-4499-B007-E719C0C76523}" type="parTrans" cxnId="{6153FEEE-16D0-4180-A968-174D42562517}">
      <dgm:prSet/>
      <dgm:spPr/>
      <dgm:t>
        <a:bodyPr/>
        <a:lstStyle/>
        <a:p>
          <a:endParaRPr lang="en-US"/>
        </a:p>
      </dgm:t>
    </dgm:pt>
    <dgm:pt modelId="{FCD80E78-21BC-4FEB-9161-13D7DEB19F49}" type="sibTrans" cxnId="{6153FEEE-16D0-4180-A968-174D42562517}">
      <dgm:prSet/>
      <dgm:spPr>
        <a:solidFill>
          <a:srgbClr val="6D7331"/>
        </a:solidFill>
        <a:ln>
          <a:noFill/>
        </a:ln>
      </dgm:spPr>
      <dgm:t>
        <a:bodyPr/>
        <a:lstStyle/>
        <a:p>
          <a:endParaRPr lang="en-US"/>
        </a:p>
      </dgm:t>
    </dgm:pt>
    <dgm:pt modelId="{1552B063-B52F-42AE-B8E0-336DE3B97D87}" type="pres">
      <dgm:prSet presAssocID="{A0315279-9790-4E67-B3ED-01DE10457364}" presName="cycle" presStyleCnt="0">
        <dgm:presLayoutVars>
          <dgm:dir/>
          <dgm:resizeHandles val="exact"/>
        </dgm:presLayoutVars>
      </dgm:prSet>
      <dgm:spPr/>
      <dgm:t>
        <a:bodyPr/>
        <a:lstStyle/>
        <a:p>
          <a:endParaRPr lang="en-US"/>
        </a:p>
      </dgm:t>
    </dgm:pt>
    <dgm:pt modelId="{DA370826-65C3-46AA-997E-3F4049E27DF7}" type="pres">
      <dgm:prSet presAssocID="{333F4526-460F-485F-ADA2-89F32CB5B95C}" presName="dummy" presStyleCnt="0"/>
      <dgm:spPr/>
    </dgm:pt>
    <dgm:pt modelId="{78D2754D-5EC7-4179-9435-11AC8655631A}" type="pres">
      <dgm:prSet presAssocID="{333F4526-460F-485F-ADA2-89F32CB5B95C}" presName="node" presStyleLbl="revTx" presStyleIdx="0" presStyleCnt="4" custAng="2635384">
        <dgm:presLayoutVars>
          <dgm:bulletEnabled val="1"/>
        </dgm:presLayoutVars>
      </dgm:prSet>
      <dgm:spPr/>
      <dgm:t>
        <a:bodyPr/>
        <a:lstStyle/>
        <a:p>
          <a:endParaRPr lang="en-US"/>
        </a:p>
      </dgm:t>
    </dgm:pt>
    <dgm:pt modelId="{01950B7F-7939-4D01-9631-13FF31C7AAEE}" type="pres">
      <dgm:prSet presAssocID="{D9AAA6F3-ADE0-4ABE-99D6-BD361012771C}" presName="sibTrans" presStyleLbl="node1" presStyleIdx="0" presStyleCnt="4"/>
      <dgm:spPr/>
      <dgm:t>
        <a:bodyPr/>
        <a:lstStyle/>
        <a:p>
          <a:endParaRPr lang="en-US"/>
        </a:p>
      </dgm:t>
    </dgm:pt>
    <dgm:pt modelId="{F39473F3-E3D5-4191-A942-D4C78719AADF}" type="pres">
      <dgm:prSet presAssocID="{565C4E88-7732-41AD-A455-8FEBCDC8E5B4}" presName="dummy" presStyleCnt="0"/>
      <dgm:spPr/>
    </dgm:pt>
    <dgm:pt modelId="{A8CB36C5-781B-4E5D-AC0F-BCC6DC8E8408}" type="pres">
      <dgm:prSet presAssocID="{565C4E88-7732-41AD-A455-8FEBCDC8E5B4}" presName="node" presStyleLbl="revTx" presStyleIdx="1" presStyleCnt="4" custAng="19055956">
        <dgm:presLayoutVars>
          <dgm:bulletEnabled val="1"/>
        </dgm:presLayoutVars>
      </dgm:prSet>
      <dgm:spPr/>
      <dgm:t>
        <a:bodyPr/>
        <a:lstStyle/>
        <a:p>
          <a:endParaRPr lang="en-US"/>
        </a:p>
      </dgm:t>
    </dgm:pt>
    <dgm:pt modelId="{579A6DB7-64B7-429E-8F26-9E3135C95FCD}" type="pres">
      <dgm:prSet presAssocID="{40C9344F-0934-43F0-A5F5-F687D9E13575}" presName="sibTrans" presStyleLbl="node1" presStyleIdx="1" presStyleCnt="4"/>
      <dgm:spPr/>
      <dgm:t>
        <a:bodyPr/>
        <a:lstStyle/>
        <a:p>
          <a:endParaRPr lang="en-US"/>
        </a:p>
      </dgm:t>
    </dgm:pt>
    <dgm:pt modelId="{492A948C-E6CD-490A-8364-D81FAE9D429E}" type="pres">
      <dgm:prSet presAssocID="{97D07D05-5F55-4BDA-9D33-EE04B571B721}" presName="dummy" presStyleCnt="0"/>
      <dgm:spPr/>
    </dgm:pt>
    <dgm:pt modelId="{AC9100AD-804A-46AF-9CE7-D6230A7E66F1}" type="pres">
      <dgm:prSet presAssocID="{97D07D05-5F55-4BDA-9D33-EE04B571B721}" presName="node" presStyleLbl="revTx" presStyleIdx="2" presStyleCnt="4" custAng="2812378" custScaleX="113876" custScaleY="110629">
        <dgm:presLayoutVars>
          <dgm:bulletEnabled val="1"/>
        </dgm:presLayoutVars>
      </dgm:prSet>
      <dgm:spPr/>
      <dgm:t>
        <a:bodyPr/>
        <a:lstStyle/>
        <a:p>
          <a:endParaRPr lang="en-US"/>
        </a:p>
      </dgm:t>
    </dgm:pt>
    <dgm:pt modelId="{C2BBEEC5-006F-4B35-AB5C-4882E7B3AF30}" type="pres">
      <dgm:prSet presAssocID="{D01B443E-F5FE-4397-917F-44CB8CA28F6B}" presName="sibTrans" presStyleLbl="node1" presStyleIdx="2" presStyleCnt="4"/>
      <dgm:spPr/>
      <dgm:t>
        <a:bodyPr/>
        <a:lstStyle/>
        <a:p>
          <a:endParaRPr lang="en-US"/>
        </a:p>
      </dgm:t>
    </dgm:pt>
    <dgm:pt modelId="{1C1B4FAF-5D90-4A10-AAB0-06A2D68D784D}" type="pres">
      <dgm:prSet presAssocID="{61FE1E80-0591-4693-A062-AC9BA4E66389}" presName="dummy" presStyleCnt="0"/>
      <dgm:spPr/>
    </dgm:pt>
    <dgm:pt modelId="{13F9C3ED-C8AB-4432-9614-19CFBE8CDF82}" type="pres">
      <dgm:prSet presAssocID="{61FE1E80-0591-4693-A062-AC9BA4E66389}" presName="node" presStyleLbl="revTx" presStyleIdx="3" presStyleCnt="4" custAng="2375344">
        <dgm:presLayoutVars>
          <dgm:bulletEnabled val="1"/>
        </dgm:presLayoutVars>
      </dgm:prSet>
      <dgm:spPr/>
      <dgm:t>
        <a:bodyPr/>
        <a:lstStyle/>
        <a:p>
          <a:endParaRPr lang="en-US"/>
        </a:p>
      </dgm:t>
    </dgm:pt>
    <dgm:pt modelId="{F7F61CE1-A3B0-4361-9E4D-E4CCB26692CC}" type="pres">
      <dgm:prSet presAssocID="{FCD80E78-21BC-4FEB-9161-13D7DEB19F49}" presName="sibTrans" presStyleLbl="node1" presStyleIdx="3" presStyleCnt="4"/>
      <dgm:spPr/>
      <dgm:t>
        <a:bodyPr/>
        <a:lstStyle/>
        <a:p>
          <a:endParaRPr lang="en-US"/>
        </a:p>
      </dgm:t>
    </dgm:pt>
  </dgm:ptLst>
  <dgm:cxnLst>
    <dgm:cxn modelId="{7FA26288-EA05-4F5F-9019-1C41A5E6302C}" type="presOf" srcId="{FCD80E78-21BC-4FEB-9161-13D7DEB19F49}" destId="{F7F61CE1-A3B0-4361-9E4D-E4CCB26692CC}" srcOrd="0" destOrd="0" presId="urn:microsoft.com/office/officeart/2005/8/layout/cycle1"/>
    <dgm:cxn modelId="{D9AA82F5-FD5C-412C-A279-FF9538401B26}" type="presOf" srcId="{565C4E88-7732-41AD-A455-8FEBCDC8E5B4}" destId="{A8CB36C5-781B-4E5D-AC0F-BCC6DC8E8408}" srcOrd="0" destOrd="0" presId="urn:microsoft.com/office/officeart/2005/8/layout/cycle1"/>
    <dgm:cxn modelId="{38DD8CC7-A0E5-4786-9AF9-EF9F8EC33418}" type="presOf" srcId="{333F4526-460F-485F-ADA2-89F32CB5B95C}" destId="{78D2754D-5EC7-4179-9435-11AC8655631A}" srcOrd="0" destOrd="0" presId="urn:microsoft.com/office/officeart/2005/8/layout/cycle1"/>
    <dgm:cxn modelId="{2B4577E9-961D-44CE-890F-6BE1A7A9DFF0}" type="presOf" srcId="{D01B443E-F5FE-4397-917F-44CB8CA28F6B}" destId="{C2BBEEC5-006F-4B35-AB5C-4882E7B3AF30}" srcOrd="0" destOrd="0" presId="urn:microsoft.com/office/officeart/2005/8/layout/cycle1"/>
    <dgm:cxn modelId="{6153FEEE-16D0-4180-A968-174D42562517}" srcId="{A0315279-9790-4E67-B3ED-01DE10457364}" destId="{61FE1E80-0591-4693-A062-AC9BA4E66389}" srcOrd="3" destOrd="0" parTransId="{83292E3D-F0CB-4499-B007-E719C0C76523}" sibTransId="{FCD80E78-21BC-4FEB-9161-13D7DEB19F49}"/>
    <dgm:cxn modelId="{F2C0ABEE-AD22-469B-A162-B5C97404E81D}" type="presOf" srcId="{A0315279-9790-4E67-B3ED-01DE10457364}" destId="{1552B063-B52F-42AE-B8E0-336DE3B97D87}" srcOrd="0" destOrd="0" presId="urn:microsoft.com/office/officeart/2005/8/layout/cycle1"/>
    <dgm:cxn modelId="{E5C5FC99-A6AD-4BF2-B399-956048398372}" type="presOf" srcId="{D9AAA6F3-ADE0-4ABE-99D6-BD361012771C}" destId="{01950B7F-7939-4D01-9631-13FF31C7AAEE}" srcOrd="0" destOrd="0" presId="urn:microsoft.com/office/officeart/2005/8/layout/cycle1"/>
    <dgm:cxn modelId="{D25D1A65-838A-4638-A962-956A8C0B001E}" srcId="{A0315279-9790-4E67-B3ED-01DE10457364}" destId="{565C4E88-7732-41AD-A455-8FEBCDC8E5B4}" srcOrd="1" destOrd="0" parTransId="{0F7521DB-5D8A-45F3-95E9-0624031A31AB}" sibTransId="{40C9344F-0934-43F0-A5F5-F687D9E13575}"/>
    <dgm:cxn modelId="{5F82B16D-632B-4740-81BE-C40432CAF145}" type="presOf" srcId="{61FE1E80-0591-4693-A062-AC9BA4E66389}" destId="{13F9C3ED-C8AB-4432-9614-19CFBE8CDF82}" srcOrd="0" destOrd="0" presId="urn:microsoft.com/office/officeart/2005/8/layout/cycle1"/>
    <dgm:cxn modelId="{466798E1-28E8-4DD1-880F-20F4F9FA597F}" srcId="{A0315279-9790-4E67-B3ED-01DE10457364}" destId="{97D07D05-5F55-4BDA-9D33-EE04B571B721}" srcOrd="2" destOrd="0" parTransId="{E6A80802-3E81-4B83-BCA1-587CB35BBCB5}" sibTransId="{D01B443E-F5FE-4397-917F-44CB8CA28F6B}"/>
    <dgm:cxn modelId="{133F344E-FA9F-4A3B-B12B-A6DBA4E0106D}" srcId="{A0315279-9790-4E67-B3ED-01DE10457364}" destId="{333F4526-460F-485F-ADA2-89F32CB5B95C}" srcOrd="0" destOrd="0" parTransId="{0B7378E0-C12E-4DE3-A3D8-3559290B05F1}" sibTransId="{D9AAA6F3-ADE0-4ABE-99D6-BD361012771C}"/>
    <dgm:cxn modelId="{008D3509-7562-4F6C-A341-9BF45554E08D}" type="presOf" srcId="{97D07D05-5F55-4BDA-9D33-EE04B571B721}" destId="{AC9100AD-804A-46AF-9CE7-D6230A7E66F1}" srcOrd="0" destOrd="0" presId="urn:microsoft.com/office/officeart/2005/8/layout/cycle1"/>
    <dgm:cxn modelId="{D5C84534-ADB1-4E49-AC42-E623676C0E5E}" type="presOf" srcId="{40C9344F-0934-43F0-A5F5-F687D9E13575}" destId="{579A6DB7-64B7-429E-8F26-9E3135C95FCD}" srcOrd="0" destOrd="0" presId="urn:microsoft.com/office/officeart/2005/8/layout/cycle1"/>
    <dgm:cxn modelId="{A9EA5F77-0A41-4F0A-BEFE-E9CEC2C9B27F}" type="presParOf" srcId="{1552B063-B52F-42AE-B8E0-336DE3B97D87}" destId="{DA370826-65C3-46AA-997E-3F4049E27DF7}" srcOrd="0" destOrd="0" presId="urn:microsoft.com/office/officeart/2005/8/layout/cycle1"/>
    <dgm:cxn modelId="{178411E2-93B0-4316-9799-C6FD23B7581C}" type="presParOf" srcId="{1552B063-B52F-42AE-B8E0-336DE3B97D87}" destId="{78D2754D-5EC7-4179-9435-11AC8655631A}" srcOrd="1" destOrd="0" presId="urn:microsoft.com/office/officeart/2005/8/layout/cycle1"/>
    <dgm:cxn modelId="{4CC417FA-7ED7-4482-8296-ACBA4AFC4EA0}" type="presParOf" srcId="{1552B063-B52F-42AE-B8E0-336DE3B97D87}" destId="{01950B7F-7939-4D01-9631-13FF31C7AAEE}" srcOrd="2" destOrd="0" presId="urn:microsoft.com/office/officeart/2005/8/layout/cycle1"/>
    <dgm:cxn modelId="{44E39194-EE14-4419-8D9F-360A44C46A7C}" type="presParOf" srcId="{1552B063-B52F-42AE-B8E0-336DE3B97D87}" destId="{F39473F3-E3D5-4191-A942-D4C78719AADF}" srcOrd="3" destOrd="0" presId="urn:microsoft.com/office/officeart/2005/8/layout/cycle1"/>
    <dgm:cxn modelId="{BAEA32BF-36FD-42B0-9C30-F9E80DDDA429}" type="presParOf" srcId="{1552B063-B52F-42AE-B8E0-336DE3B97D87}" destId="{A8CB36C5-781B-4E5D-AC0F-BCC6DC8E8408}" srcOrd="4" destOrd="0" presId="urn:microsoft.com/office/officeart/2005/8/layout/cycle1"/>
    <dgm:cxn modelId="{917E1EFF-BD6C-493D-A4BA-435FF2454CE0}" type="presParOf" srcId="{1552B063-B52F-42AE-B8E0-336DE3B97D87}" destId="{579A6DB7-64B7-429E-8F26-9E3135C95FCD}" srcOrd="5" destOrd="0" presId="urn:microsoft.com/office/officeart/2005/8/layout/cycle1"/>
    <dgm:cxn modelId="{7AD421C3-F51A-4AB4-BB20-0C61DF8E0858}" type="presParOf" srcId="{1552B063-B52F-42AE-B8E0-336DE3B97D87}" destId="{492A948C-E6CD-490A-8364-D81FAE9D429E}" srcOrd="6" destOrd="0" presId="urn:microsoft.com/office/officeart/2005/8/layout/cycle1"/>
    <dgm:cxn modelId="{61B68F15-9DC2-43D8-8506-9469FE616B03}" type="presParOf" srcId="{1552B063-B52F-42AE-B8E0-336DE3B97D87}" destId="{AC9100AD-804A-46AF-9CE7-D6230A7E66F1}" srcOrd="7" destOrd="0" presId="urn:microsoft.com/office/officeart/2005/8/layout/cycle1"/>
    <dgm:cxn modelId="{C5B724DE-F742-47A0-B49A-B026EA377FFD}" type="presParOf" srcId="{1552B063-B52F-42AE-B8E0-336DE3B97D87}" destId="{C2BBEEC5-006F-4B35-AB5C-4882E7B3AF30}" srcOrd="8" destOrd="0" presId="urn:microsoft.com/office/officeart/2005/8/layout/cycle1"/>
    <dgm:cxn modelId="{7C27CA8A-3209-4888-B276-70AEACA97B35}" type="presParOf" srcId="{1552B063-B52F-42AE-B8E0-336DE3B97D87}" destId="{1C1B4FAF-5D90-4A10-AAB0-06A2D68D784D}" srcOrd="9" destOrd="0" presId="urn:microsoft.com/office/officeart/2005/8/layout/cycle1"/>
    <dgm:cxn modelId="{28CA26D1-7531-41C5-9935-C0F29C315EC1}" type="presParOf" srcId="{1552B063-B52F-42AE-B8E0-336DE3B97D87}" destId="{13F9C3ED-C8AB-4432-9614-19CFBE8CDF82}" srcOrd="10" destOrd="0" presId="urn:microsoft.com/office/officeart/2005/8/layout/cycle1"/>
    <dgm:cxn modelId="{99FEDBA3-13B9-437D-8625-880AD73BB05F}" type="presParOf" srcId="{1552B063-B52F-42AE-B8E0-336DE3B97D87}" destId="{F7F61CE1-A3B0-4361-9E4D-E4CCB26692CC}" srcOrd="11"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D2754D-5EC7-4179-9435-11AC8655631A}">
      <dsp:nvSpPr>
        <dsp:cNvPr id="0" name=""/>
        <dsp:cNvSpPr/>
      </dsp:nvSpPr>
      <dsp:spPr>
        <a:xfrm rot="2635384">
          <a:off x="3556569" y="90962"/>
          <a:ext cx="1437679" cy="143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Problem Identification</a:t>
          </a:r>
          <a:endParaRPr lang="en-US" sz="1800" kern="1200" dirty="0"/>
        </a:p>
      </dsp:txBody>
      <dsp:txXfrm>
        <a:off x="3556569" y="90962"/>
        <a:ext cx="1437679" cy="1437679"/>
      </dsp:txXfrm>
    </dsp:sp>
    <dsp:sp modelId="{01950B7F-7939-4D01-9631-13FF31C7AAEE}">
      <dsp:nvSpPr>
        <dsp:cNvPr id="0" name=""/>
        <dsp:cNvSpPr/>
      </dsp:nvSpPr>
      <dsp:spPr>
        <a:xfrm>
          <a:off x="1021052" y="-158"/>
          <a:ext cx="4064317" cy="4064317"/>
        </a:xfrm>
        <a:prstGeom prst="circularArrow">
          <a:avLst>
            <a:gd name="adj1" fmla="val 6898"/>
            <a:gd name="adj2" fmla="val 465012"/>
            <a:gd name="adj3" fmla="val 550847"/>
            <a:gd name="adj4" fmla="val 20584141"/>
            <a:gd name="adj5" fmla="val 8047"/>
          </a:avLst>
        </a:prstGeom>
        <a:solidFill>
          <a:srgbClr val="6D733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8CB36C5-781B-4E5D-AC0F-BCC6DC8E8408}">
      <dsp:nvSpPr>
        <dsp:cNvPr id="0" name=""/>
        <dsp:cNvSpPr/>
      </dsp:nvSpPr>
      <dsp:spPr>
        <a:xfrm rot="19055956">
          <a:off x="3556569" y="2535358"/>
          <a:ext cx="1437679" cy="143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Policy Development</a:t>
          </a:r>
          <a:endParaRPr lang="en-US" sz="1800" kern="1200" dirty="0"/>
        </a:p>
      </dsp:txBody>
      <dsp:txXfrm>
        <a:off x="3556569" y="2535358"/>
        <a:ext cx="1437679" cy="1437679"/>
      </dsp:txXfrm>
    </dsp:sp>
    <dsp:sp modelId="{579A6DB7-64B7-429E-8F26-9E3135C95FCD}">
      <dsp:nvSpPr>
        <dsp:cNvPr id="0" name=""/>
        <dsp:cNvSpPr/>
      </dsp:nvSpPr>
      <dsp:spPr>
        <a:xfrm>
          <a:off x="1021052" y="-158"/>
          <a:ext cx="4064317" cy="4064317"/>
        </a:xfrm>
        <a:prstGeom prst="circularArrow">
          <a:avLst>
            <a:gd name="adj1" fmla="val 6898"/>
            <a:gd name="adj2" fmla="val 465012"/>
            <a:gd name="adj3" fmla="val 5745220"/>
            <a:gd name="adj4" fmla="val 4384141"/>
            <a:gd name="adj5" fmla="val 8047"/>
          </a:avLst>
        </a:prstGeom>
        <a:solidFill>
          <a:srgbClr val="6D733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C9100AD-804A-46AF-9CE7-D6230A7E66F1}">
      <dsp:nvSpPr>
        <dsp:cNvPr id="0" name=""/>
        <dsp:cNvSpPr/>
      </dsp:nvSpPr>
      <dsp:spPr>
        <a:xfrm rot="2812378">
          <a:off x="1012427" y="2458952"/>
          <a:ext cx="1637172" cy="1590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Policy Implementation</a:t>
          </a:r>
          <a:endParaRPr lang="en-US" sz="1800" kern="1200" dirty="0"/>
        </a:p>
      </dsp:txBody>
      <dsp:txXfrm>
        <a:off x="1012427" y="2458952"/>
        <a:ext cx="1637172" cy="1590490"/>
      </dsp:txXfrm>
    </dsp:sp>
    <dsp:sp modelId="{C2BBEEC5-006F-4B35-AB5C-4882E7B3AF30}">
      <dsp:nvSpPr>
        <dsp:cNvPr id="0" name=""/>
        <dsp:cNvSpPr/>
      </dsp:nvSpPr>
      <dsp:spPr>
        <a:xfrm>
          <a:off x="1021052" y="-158"/>
          <a:ext cx="4064317" cy="4064317"/>
        </a:xfrm>
        <a:prstGeom prst="circularArrow">
          <a:avLst>
            <a:gd name="adj1" fmla="val 6898"/>
            <a:gd name="adj2" fmla="val 465012"/>
            <a:gd name="adj3" fmla="val 11350847"/>
            <a:gd name="adj4" fmla="val 9941944"/>
            <a:gd name="adj5" fmla="val 8047"/>
          </a:avLst>
        </a:prstGeom>
        <a:solidFill>
          <a:srgbClr val="6D733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3F9C3ED-C8AB-4432-9614-19CFBE8CDF82}">
      <dsp:nvSpPr>
        <dsp:cNvPr id="0" name=""/>
        <dsp:cNvSpPr/>
      </dsp:nvSpPr>
      <dsp:spPr>
        <a:xfrm rot="2375344">
          <a:off x="1112173" y="90962"/>
          <a:ext cx="1437679" cy="143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vert270"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Policy M&amp;E</a:t>
          </a:r>
          <a:endParaRPr lang="en-US" sz="1800" kern="1200" dirty="0"/>
        </a:p>
      </dsp:txBody>
      <dsp:txXfrm>
        <a:off x="1112173" y="90962"/>
        <a:ext cx="1437679" cy="1437679"/>
      </dsp:txXfrm>
    </dsp:sp>
    <dsp:sp modelId="{F7F61CE1-A3B0-4361-9E4D-E4CCB26692CC}">
      <dsp:nvSpPr>
        <dsp:cNvPr id="0" name=""/>
        <dsp:cNvSpPr/>
      </dsp:nvSpPr>
      <dsp:spPr>
        <a:xfrm>
          <a:off x="1021052" y="-158"/>
          <a:ext cx="4064317" cy="4064317"/>
        </a:xfrm>
        <a:prstGeom prst="circularArrow">
          <a:avLst>
            <a:gd name="adj1" fmla="val 6898"/>
            <a:gd name="adj2" fmla="val 465012"/>
            <a:gd name="adj3" fmla="val 16750847"/>
            <a:gd name="adj4" fmla="val 15184141"/>
            <a:gd name="adj5" fmla="val 8047"/>
          </a:avLst>
        </a:prstGeom>
        <a:solidFill>
          <a:srgbClr val="6D733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CA5A7-C0C3-47C0-88BA-607520D43579}" type="datetimeFigureOut">
              <a:rPr lang="en-US" smtClean="0"/>
              <a:t>2/19/2014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8A9C51-E855-458B-A822-5408931CFA0F}" type="slidenum">
              <a:rPr lang="en-US" smtClean="0"/>
              <a:t>‹#›</a:t>
            </a:fld>
            <a:endParaRPr lang="en-US" dirty="0"/>
          </a:p>
        </p:txBody>
      </p:sp>
    </p:spTree>
    <p:extLst>
      <p:ext uri="{BB962C8B-B14F-4D97-AF65-F5344CB8AC3E}">
        <p14:creationId xmlns:p14="http://schemas.microsoft.com/office/powerpoint/2010/main" val="4196420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76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8C5025C-DBFF-446E-A1EA-7863C04B57B2}" type="slidenum">
              <a:rPr lang="en-US" smtClean="0">
                <a:solidFill>
                  <a:prstClr val="black"/>
                </a:solidFill>
              </a:rPr>
              <a:pPr/>
              <a:t>1</a:t>
            </a:fld>
            <a:endParaRPr lang="en-US" dirty="0" smtClean="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baseline="0"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rgbClr val="8B1524"/>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spTree>
    <p:extLst>
      <p:ext uri="{BB962C8B-B14F-4D97-AF65-F5344CB8AC3E}">
        <p14:creationId xmlns:p14="http://schemas.microsoft.com/office/powerpoint/2010/main" val="279478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8" name="Text Placeholder 11"/>
          <p:cNvSpPr>
            <a:spLocks noGrp="1"/>
          </p:cNvSpPr>
          <p:nvPr>
            <p:ph type="body" sz="quarter" idx="18"/>
          </p:nvPr>
        </p:nvSpPr>
        <p:spPr>
          <a:xfrm>
            <a:off x="38862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3886200" y="411480"/>
            <a:ext cx="457199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65628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572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buClr>
                <a:srgbClr val="084572"/>
              </a:buClr>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13402"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321570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53363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18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48073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63583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199"/>
            <a:ext cx="2127739" cy="4343400"/>
          </a:xfrm>
          <a:prstGeom prst="rect">
            <a:avLst/>
          </a:prstGeom>
        </p:spPr>
        <p:txBody>
          <a:bodyPr anchor="ctr"/>
          <a:lstStyle>
            <a:lvl1pPr>
              <a:defRPr sz="1800" baseline="0">
                <a:solidFill>
                  <a:schemeClr val="accent6"/>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15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3296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1" name="Text Placeholder 11"/>
          <p:cNvSpPr>
            <a:spLocks noGrp="1"/>
          </p:cNvSpPr>
          <p:nvPr>
            <p:ph type="body" sz="quarter" idx="18"/>
          </p:nvPr>
        </p:nvSpPr>
        <p:spPr>
          <a:xfrm>
            <a:off x="38100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2" name="Title Placeholder 1"/>
          <p:cNvSpPr>
            <a:spLocks noGrp="1"/>
          </p:cNvSpPr>
          <p:nvPr>
            <p:ph type="title"/>
          </p:nvPr>
        </p:nvSpPr>
        <p:spPr bwMode="auto">
          <a:xfrm>
            <a:off x="3810000" y="411480"/>
            <a:ext cx="4962426"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24788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648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9195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11235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
        <p:nvSpPr>
          <p:cNvPr id="12"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564528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dirty="0" smtClean="0">
                <a:solidFill>
                  <a:schemeClr val="bg1"/>
                </a:solidFill>
                <a:latin typeface="Arial"/>
              </a:rPr>
              <a:t>It </a:t>
            </a:r>
            <a:r>
              <a:rPr lang="en-US" sz="900" dirty="0" smtClean="0">
                <a:solidFill>
                  <a:prstClr val="white"/>
                </a:solidFill>
                <a:latin typeface="Arial"/>
              </a:rPr>
              <a:t>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240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04393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
              <a:defRPr sz="2000"/>
            </a:lvl1pPr>
            <a:lvl2pPr marL="688975" indent="-349250">
              <a:spcBef>
                <a:spcPts val="600"/>
              </a:spcBef>
              <a:spcAft>
                <a:spcPts val="0"/>
              </a:spcAft>
              <a:buClr>
                <a:srgbClr val="8B1524"/>
              </a:buClr>
              <a:buSzPct val="90000"/>
              <a:buFont typeface="Webdings" panose="05030102010509060703" pitchFamily="18" charset="2"/>
              <a:buChar char=""/>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58268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12968"/>
            <a:ext cx="2127739" cy="4343400"/>
          </a:xfrm>
          <a:prstGeom prst="rect">
            <a:avLst/>
          </a:prstGeom>
        </p:spPr>
        <p:txBody>
          <a:bodyPr anchor="ctr"/>
          <a:lstStyle>
            <a:lvl1pPr>
              <a:defRPr sz="1800" baseline="0">
                <a:solidFill>
                  <a:srgbClr val="8B1524"/>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139839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3886200" y="1689169"/>
            <a:ext cx="48768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3886200" y="411480"/>
            <a:ext cx="48768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13089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355074"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9" name="Text Placeholder 11"/>
          <p:cNvSpPr>
            <a:spLocks noGrp="1"/>
          </p:cNvSpPr>
          <p:nvPr>
            <p:ph type="body" sz="quarter" idx="18"/>
          </p:nvPr>
        </p:nvSpPr>
        <p:spPr>
          <a:xfrm>
            <a:off x="838200" y="169164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838200" y="411480"/>
            <a:ext cx="4870515"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26090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91712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20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lumMod val="75000"/>
            </a:schemeClr>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615856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mn-lt"/>
              </a:rPr>
              <a:t> </a:t>
            </a:r>
            <a:r>
              <a:rPr lang="en-US" sz="900" dirty="0" smtClean="0">
                <a:solidFill>
                  <a:prstClr val="white"/>
                </a:solidFill>
                <a:latin typeface="Arial"/>
              </a:rPr>
              <a:t>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794711" y="6239878"/>
            <a:ext cx="1504208" cy="541922"/>
          </a:xfrm>
          <a:prstGeom prst="rect">
            <a:avLst/>
          </a:prstGeom>
          <a:ln>
            <a:noFill/>
          </a:ln>
        </p:spPr>
      </p:pic>
    </p:spTree>
    <p:extLst>
      <p:ext uri="{BB962C8B-B14F-4D97-AF65-F5344CB8AC3E}">
        <p14:creationId xmlns:p14="http://schemas.microsoft.com/office/powerpoint/2010/main" val="1361662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spTree>
    <p:extLst>
      <p:ext uri="{BB962C8B-B14F-4D97-AF65-F5344CB8AC3E}">
        <p14:creationId xmlns:p14="http://schemas.microsoft.com/office/powerpoint/2010/main" val="184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0763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12617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427464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200"/>
            <a:ext cx="2127739" cy="4343400"/>
          </a:xfrm>
          <a:prstGeom prst="rect">
            <a:avLst/>
          </a:prstGeom>
        </p:spPr>
        <p:txBody>
          <a:bodyPr anchor="ctr"/>
          <a:lstStyle>
            <a:lvl1pPr>
              <a:defRPr sz="1800" baseline="0">
                <a:solidFill>
                  <a:srgbClr val="084572"/>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46605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Horizontal-usaid-logo.jpg"/>
          <p:cNvPicPr>
            <a:picLocks noChangeAspect="1"/>
          </p:cNvPicPr>
          <p:nvPr/>
        </p:nvPicPr>
        <p:blipFill>
          <a:blip r:embed="rId8"/>
          <a:stretch>
            <a:fillRect/>
          </a:stretch>
        </p:blipFill>
        <p:spPr>
          <a:xfrm>
            <a:off x="338137" y="6297151"/>
            <a:ext cx="1338263" cy="408449"/>
          </a:xfrm>
          <a:prstGeom prst="rect">
            <a:avLst/>
          </a:prstGeom>
        </p:spPr>
      </p:pic>
      <p:pic>
        <p:nvPicPr>
          <p:cNvPr id="10" name="Picture 9" descr="HPP Logo, English (RGB,72ppi)-Horizontal.png"/>
          <p:cNvPicPr>
            <a:picLocks noChangeAspect="1"/>
          </p:cNvPicPr>
          <p:nvPr/>
        </p:nvPicPr>
        <p:blipFill>
          <a:blip r:embed="rId9"/>
          <a:stretch>
            <a:fillRect/>
          </a:stretch>
        </p:blipFill>
        <p:spPr>
          <a:xfrm>
            <a:off x="7543800" y="6304910"/>
            <a:ext cx="1262064" cy="420688"/>
          </a:xfrm>
          <a:prstGeom prst="rect">
            <a:avLst/>
          </a:prstGeom>
        </p:spPr>
      </p:pic>
    </p:spTree>
    <p:extLst>
      <p:ext uri="{BB962C8B-B14F-4D97-AF65-F5344CB8AC3E}">
        <p14:creationId xmlns:p14="http://schemas.microsoft.com/office/powerpoint/2010/main" val="24512074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711" r:id="rId3"/>
    <p:sldLayoutId id="2147483712" r:id="rId4"/>
    <p:sldLayoutId id="2147483713" r:id="rId5"/>
    <p:sldLayoutId id="214748371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09752"/>
      </p:ext>
    </p:extLst>
  </p:cSld>
  <p:clrMap bg1="lt1" tx1="dk1" bg2="lt2" tx2="dk2" accent1="accent1" accent2="accent2" accent3="accent3" accent4="accent4" accent5="accent5" accent6="accent6" hlink="hlink" folHlink="folHlink"/>
  <p:sldLayoutIdLst>
    <p:sldLayoutId id="2147483693" r:id="rId1"/>
    <p:sldLayoutId id="2147483688" r:id="rId2"/>
    <p:sldLayoutId id="2147483689" r:id="rId3"/>
    <p:sldLayoutId id="2147483690" r:id="rId4"/>
    <p:sldLayoutId id="2147483691" r:id="rId5"/>
    <p:sldLayoutId id="2147483692" r:id="rId6"/>
    <p:sldLayoutId id="214748369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994215"/>
      </p:ext>
    </p:extLst>
  </p:cSld>
  <p:clrMap bg1="lt1" tx1="dk1" bg2="lt2" tx2="dk2" accent1="accent1" accent2="accent2" accent3="accent3" accent4="accent4" accent5="accent5" accent6="accent6" hlink="hlink" folHlink="folHlink"/>
  <p:sldLayoutIdLst>
    <p:sldLayoutId id="2147483701" r:id="rId1"/>
    <p:sldLayoutId id="2147483696" r:id="rId2"/>
    <p:sldLayoutId id="2147483697" r:id="rId3"/>
    <p:sldLayoutId id="2147483698" r:id="rId4"/>
    <p:sldLayoutId id="2147483699" r:id="rId5"/>
    <p:sldLayoutId id="2147483700" r:id="rId6"/>
    <p:sldLayoutId id="2147483702"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633"/>
      </p:ext>
    </p:extLst>
  </p:cSld>
  <p:clrMap bg1="lt1" tx1="dk1" bg2="lt2" tx2="dk2" accent1="accent1" accent2="accent2" accent3="accent3" accent4="accent4" accent5="accent5" accent6="accent6" hlink="hlink" folHlink="folHlink"/>
  <p:sldLayoutIdLst>
    <p:sldLayoutId id="2147483709" r:id="rId1"/>
    <p:sldLayoutId id="2147483704" r:id="rId2"/>
    <p:sldLayoutId id="2147483705" r:id="rId3"/>
    <p:sldLayoutId id="2147483706" r:id="rId4"/>
    <p:sldLayoutId id="2147483707" r:id="rId5"/>
    <p:sldLayoutId id="2147483708" r:id="rId6"/>
    <p:sldLayoutId id="2147483710"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sz="quarter" idx="11"/>
          </p:nvPr>
        </p:nvSpPr>
        <p:spPr>
          <a:xfrm>
            <a:off x="4914191" y="1758274"/>
            <a:ext cx="3440742" cy="1169551"/>
          </a:xfrm>
        </p:spPr>
        <p:txBody>
          <a:bodyPr/>
          <a:lstStyle/>
          <a:p>
            <a:r>
              <a:rPr lang="en-IN" sz="2800" dirty="0"/>
              <a:t>Session </a:t>
            </a:r>
            <a:r>
              <a:rPr lang="en-IN" sz="2800" dirty="0" smtClean="0"/>
              <a:t>5: </a:t>
            </a:r>
            <a:r>
              <a:rPr lang="en-IN" dirty="0"/>
              <a:t/>
            </a:r>
            <a:br>
              <a:rPr lang="en-IN" dirty="0"/>
            </a:br>
            <a:r>
              <a:rPr lang="en-IN" dirty="0" smtClean="0"/>
              <a:t>The </a:t>
            </a:r>
            <a:r>
              <a:rPr lang="en-IN" dirty="0"/>
              <a:t>Policy Process </a:t>
            </a:r>
            <a:endParaRPr lang="en-US" dirty="0"/>
          </a:p>
        </p:txBody>
      </p:sp>
      <p:sp>
        <p:nvSpPr>
          <p:cNvPr id="10" name="Text Placeholder 9"/>
          <p:cNvSpPr>
            <a:spLocks noGrp="1"/>
          </p:cNvSpPr>
          <p:nvPr>
            <p:ph type="body" sz="quarter" idx="12"/>
          </p:nvPr>
        </p:nvSpPr>
        <p:spPr/>
        <p:txBody>
          <a:bodyPr/>
          <a:lstStyle/>
          <a:p>
            <a:endParaRPr lang="en-US" dirty="0"/>
          </a:p>
        </p:txBody>
      </p:sp>
      <p:sp>
        <p:nvSpPr>
          <p:cNvPr id="3" name="Text Placeholder 2"/>
          <p:cNvSpPr>
            <a:spLocks noGrp="1"/>
          </p:cNvSpPr>
          <p:nvPr>
            <p:ph type="body" sz="quarter" idx="13"/>
          </p:nvPr>
        </p:nvSpPr>
        <p:spPr/>
        <p:txBody>
          <a:bodyPr/>
          <a:lstStyle/>
          <a:p>
            <a:r>
              <a:rPr lang="en-US" dirty="0" smtClean="0"/>
              <a:t>March 2014</a:t>
            </a:r>
            <a:endParaRPr lang="en-US" dirty="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95429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r>
              <a:rPr lang="en-IN" dirty="0"/>
              <a:t>List people in the health system who will help implement the Family </a:t>
            </a:r>
            <a:r>
              <a:rPr lang="en-IN" dirty="0" smtClean="0"/>
              <a:t>Planning (FP) </a:t>
            </a:r>
            <a:r>
              <a:rPr lang="en-IN" dirty="0"/>
              <a:t>Strategy</a:t>
            </a:r>
          </a:p>
          <a:p>
            <a:r>
              <a:rPr lang="en-IN" dirty="0"/>
              <a:t>For each position in the FP </a:t>
            </a:r>
            <a:r>
              <a:rPr lang="en-IN" dirty="0" smtClean="0"/>
              <a:t>Cell </a:t>
            </a:r>
            <a:r>
              <a:rPr lang="en-IN" dirty="0"/>
              <a:t>and other district </a:t>
            </a:r>
            <a:r>
              <a:rPr lang="en-IN" dirty="0" smtClean="0"/>
              <a:t>officials</a:t>
            </a:r>
            <a:r>
              <a:rPr lang="en-US" i="1" dirty="0" smtClean="0"/>
              <a:t>: </a:t>
            </a:r>
            <a:r>
              <a:rPr lang="en-IN" dirty="0" smtClean="0"/>
              <a:t>list </a:t>
            </a:r>
            <a:r>
              <a:rPr lang="en-IN" dirty="0"/>
              <a:t>the individual roles regarding policy implementation, monitoring, and evaluation </a:t>
            </a:r>
          </a:p>
          <a:p>
            <a:pPr marL="0" indent="0">
              <a:buNone/>
            </a:pPr>
            <a:endParaRPr lang="en-US" dirty="0"/>
          </a:p>
        </p:txBody>
      </p:sp>
      <p:sp>
        <p:nvSpPr>
          <p:cNvPr id="4" name="Title 3"/>
          <p:cNvSpPr>
            <a:spLocks noGrp="1"/>
          </p:cNvSpPr>
          <p:nvPr>
            <p:ph type="title"/>
          </p:nvPr>
        </p:nvSpPr>
        <p:spPr/>
        <p:txBody>
          <a:bodyPr/>
          <a:lstStyle/>
          <a:p>
            <a:r>
              <a:rPr lang="en-US" dirty="0"/>
              <a:t>People and Policy</a:t>
            </a:r>
          </a:p>
        </p:txBody>
      </p:sp>
    </p:spTree>
    <p:extLst>
      <p:ext uri="{BB962C8B-B14F-4D97-AF65-F5344CB8AC3E}">
        <p14:creationId xmlns:p14="http://schemas.microsoft.com/office/powerpoint/2010/main" val="4088850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4" name="Title 3"/>
          <p:cNvSpPr>
            <a:spLocks noGrp="1"/>
          </p:cNvSpPr>
          <p:nvPr>
            <p:ph type="title"/>
          </p:nvPr>
        </p:nvSpPr>
        <p:spPr/>
        <p:txBody>
          <a:bodyPr/>
          <a:lstStyle/>
          <a:p>
            <a:r>
              <a:rPr lang="en-GB" dirty="0"/>
              <a:t>Who Can Make It Possible?  </a:t>
            </a:r>
            <a:br>
              <a:rPr lang="en-GB" dirty="0"/>
            </a:br>
            <a:r>
              <a:rPr lang="en-GB" sz="3200" dirty="0"/>
              <a:t>A State Example</a:t>
            </a:r>
            <a:endParaRPr lang="en-US" sz="3200" dirty="0"/>
          </a:p>
        </p:txBody>
      </p:sp>
      <p:graphicFrame>
        <p:nvGraphicFramePr>
          <p:cNvPr id="7" name="Table 6"/>
          <p:cNvGraphicFramePr>
            <a:graphicFrameLocks noGrp="1"/>
          </p:cNvGraphicFramePr>
          <p:nvPr>
            <p:extLst>
              <p:ext uri="{D42A27DB-BD31-4B8C-83A1-F6EECF244321}">
                <p14:modId xmlns:p14="http://schemas.microsoft.com/office/powerpoint/2010/main" val="4180244830"/>
              </p:ext>
            </p:extLst>
          </p:nvPr>
        </p:nvGraphicFramePr>
        <p:xfrm>
          <a:off x="457200" y="1676402"/>
          <a:ext cx="7772400" cy="4063906"/>
        </p:xfrm>
        <a:graphic>
          <a:graphicData uri="http://schemas.openxmlformats.org/drawingml/2006/table">
            <a:tbl>
              <a:tblPr firstRow="1" firstCol="1" bandRow="1">
                <a:tableStyleId>{00A15C55-8517-42AA-B614-E9B94910E393}</a:tableStyleId>
              </a:tblPr>
              <a:tblGrid>
                <a:gridCol w="2774525"/>
                <a:gridCol w="2407765"/>
                <a:gridCol w="2590110"/>
              </a:tblGrid>
              <a:tr h="418159">
                <a:tc>
                  <a:txBody>
                    <a:bodyPr/>
                    <a:lstStyle/>
                    <a:p>
                      <a:pPr marL="0" marR="0" algn="ctr">
                        <a:spcBef>
                          <a:spcPts val="300"/>
                        </a:spcBef>
                        <a:spcAft>
                          <a:spcPts val="300"/>
                        </a:spcAft>
                      </a:pPr>
                      <a:r>
                        <a:rPr lang="en-US" sz="1400" dirty="0">
                          <a:effectLst/>
                        </a:rPr>
                        <a:t>Position</a:t>
                      </a: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a:effectLst/>
                        </a:rPr>
                        <a:t>Policy Implementation</a:t>
                      </a:r>
                      <a:endParaRPr lang="en-US" sz="140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dirty="0">
                          <a:effectLst/>
                        </a:rPr>
                        <a:t>Policy M&amp;E</a:t>
                      </a:r>
                      <a:endParaRPr lang="en-US" sz="1400" dirty="0">
                        <a:effectLst/>
                        <a:latin typeface="+mj-lt"/>
                        <a:ea typeface="Times New Roman"/>
                      </a:endParaRPr>
                    </a:p>
                  </a:txBody>
                  <a:tcPr marL="68580" marR="68580" marT="0" marB="0" anchor="ctr"/>
                </a:tc>
              </a:tr>
              <a:tr h="364443">
                <a:tc>
                  <a:txBody>
                    <a:bodyPr/>
                    <a:lstStyle/>
                    <a:p>
                      <a:pPr marL="0" marR="0" algn="ctr">
                        <a:spcBef>
                          <a:spcPts val="300"/>
                        </a:spcBef>
                        <a:spcAft>
                          <a:spcPts val="300"/>
                        </a:spcAft>
                      </a:pPr>
                      <a:r>
                        <a:rPr lang="en-US" sz="1200" dirty="0">
                          <a:effectLst/>
                        </a:rPr>
                        <a:t>MD NRHM</a:t>
                      </a:r>
                      <a:endParaRPr lang="en-US" sz="12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lgn="ctr">
                        <a:spcBef>
                          <a:spcPts val="300"/>
                        </a:spcBef>
                        <a:spcAft>
                          <a:spcPts val="300"/>
                        </a:spcAft>
                      </a:pPr>
                      <a:r>
                        <a:rPr lang="en-US" sz="900">
                          <a:effectLst/>
                        </a:rPr>
                        <a:t> </a:t>
                      </a:r>
                      <a:endParaRPr lang="en-US" sz="1100">
                        <a:effectLst/>
                        <a:latin typeface="Times New Roman"/>
                        <a:ea typeface="Times New Roman"/>
                      </a:endParaRPr>
                    </a:p>
                  </a:txBody>
                  <a:tcPr marL="68580" marR="68580" marT="0" marB="0" anchor="ctr"/>
                </a:tc>
              </a:tr>
              <a:tr h="364443">
                <a:tc>
                  <a:txBody>
                    <a:bodyPr/>
                    <a:lstStyle/>
                    <a:p>
                      <a:pPr marL="0" marR="0" algn="ctr">
                        <a:spcBef>
                          <a:spcPts val="300"/>
                        </a:spcBef>
                        <a:spcAft>
                          <a:spcPts val="300"/>
                        </a:spcAft>
                      </a:pPr>
                      <a:r>
                        <a:rPr lang="en-US" sz="1200">
                          <a:effectLst/>
                        </a:rPr>
                        <a:t>Director in-charge</a:t>
                      </a:r>
                      <a:endParaRPr lang="en-US" sz="120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lgn="ctr">
                        <a:spcBef>
                          <a:spcPts val="300"/>
                        </a:spcBef>
                        <a:spcAft>
                          <a:spcPts val="300"/>
                        </a:spcAft>
                      </a:pPr>
                      <a:r>
                        <a:rPr lang="en-US" sz="900">
                          <a:effectLst/>
                        </a:rPr>
                        <a:t> </a:t>
                      </a:r>
                      <a:endParaRPr lang="en-US" sz="1100">
                        <a:effectLst/>
                        <a:latin typeface="Times New Roman"/>
                        <a:ea typeface="Times New Roman"/>
                      </a:endParaRPr>
                    </a:p>
                  </a:txBody>
                  <a:tcPr marL="68580" marR="68580" marT="0" marB="0" anchor="ctr"/>
                </a:tc>
              </a:tr>
              <a:tr h="364443">
                <a:tc>
                  <a:txBody>
                    <a:bodyPr/>
                    <a:lstStyle/>
                    <a:p>
                      <a:pPr marL="0" marR="0" algn="ctr">
                        <a:spcBef>
                          <a:spcPts val="300"/>
                        </a:spcBef>
                        <a:spcAft>
                          <a:spcPts val="300"/>
                        </a:spcAft>
                      </a:pPr>
                      <a:r>
                        <a:rPr lang="en-US" sz="1200" dirty="0">
                          <a:effectLst/>
                        </a:rPr>
                        <a:t>FP Cell</a:t>
                      </a:r>
                      <a:endParaRPr lang="en-US" sz="12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r>
              <a:tr h="364443">
                <a:tc>
                  <a:txBody>
                    <a:bodyPr/>
                    <a:lstStyle/>
                    <a:p>
                      <a:pPr marL="0" marR="0" algn="ctr">
                        <a:spcBef>
                          <a:spcPts val="300"/>
                        </a:spcBef>
                        <a:spcAft>
                          <a:spcPts val="300"/>
                        </a:spcAft>
                      </a:pPr>
                      <a:r>
                        <a:rPr lang="en-US" sz="1200">
                          <a:effectLst/>
                        </a:rPr>
                        <a:t>QA Cell</a:t>
                      </a:r>
                      <a:endParaRPr lang="en-US" sz="120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r>
              <a:tr h="364443">
                <a:tc>
                  <a:txBody>
                    <a:bodyPr/>
                    <a:lstStyle/>
                    <a:p>
                      <a:pPr marL="0" marR="0" algn="ctr">
                        <a:spcBef>
                          <a:spcPts val="300"/>
                        </a:spcBef>
                        <a:spcAft>
                          <a:spcPts val="300"/>
                        </a:spcAft>
                      </a:pPr>
                      <a:r>
                        <a:rPr lang="en-US" sz="1200">
                          <a:effectLst/>
                        </a:rPr>
                        <a:t>IEC cell</a:t>
                      </a:r>
                      <a:endParaRPr lang="en-US" sz="120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r>
              <a:tr h="364443">
                <a:tc>
                  <a:txBody>
                    <a:bodyPr/>
                    <a:lstStyle/>
                    <a:p>
                      <a:pPr marL="0" marR="0" algn="ctr">
                        <a:spcBef>
                          <a:spcPts val="300"/>
                        </a:spcBef>
                        <a:spcAft>
                          <a:spcPts val="300"/>
                        </a:spcAft>
                      </a:pPr>
                      <a:r>
                        <a:rPr lang="en-US" sz="1200">
                          <a:effectLst/>
                        </a:rPr>
                        <a:t>Training cell</a:t>
                      </a:r>
                      <a:endParaRPr lang="en-US" sz="120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r>
              <a:tr h="364443">
                <a:tc>
                  <a:txBody>
                    <a:bodyPr/>
                    <a:lstStyle/>
                    <a:p>
                      <a:pPr marL="0" marR="0" algn="ctr">
                        <a:spcBef>
                          <a:spcPts val="300"/>
                        </a:spcBef>
                        <a:spcAft>
                          <a:spcPts val="300"/>
                        </a:spcAft>
                      </a:pPr>
                      <a:r>
                        <a:rPr lang="en-US" sz="1200">
                          <a:effectLst/>
                        </a:rPr>
                        <a:t>State statistics division</a:t>
                      </a:r>
                      <a:endParaRPr lang="en-US" sz="120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r>
              <a:tr h="364443">
                <a:tc>
                  <a:txBody>
                    <a:bodyPr/>
                    <a:lstStyle/>
                    <a:p>
                      <a:pPr marL="0" marR="0" algn="ctr">
                        <a:spcBef>
                          <a:spcPts val="300"/>
                        </a:spcBef>
                        <a:spcAft>
                          <a:spcPts val="300"/>
                        </a:spcAft>
                      </a:pPr>
                      <a:r>
                        <a:rPr lang="en-US" sz="1200" dirty="0">
                          <a:effectLst/>
                        </a:rPr>
                        <a:t>State FP </a:t>
                      </a:r>
                      <a:r>
                        <a:rPr lang="en-US" sz="1200" dirty="0" smtClean="0">
                          <a:effectLst/>
                        </a:rPr>
                        <a:t>Task Force</a:t>
                      </a:r>
                      <a:endParaRPr lang="en-US" sz="12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r>
              <a:tr h="364443">
                <a:tc>
                  <a:txBody>
                    <a:bodyPr/>
                    <a:lstStyle/>
                    <a:p>
                      <a:pPr marL="0" marR="0" algn="ctr">
                        <a:spcBef>
                          <a:spcPts val="300"/>
                        </a:spcBef>
                        <a:spcAft>
                          <a:spcPts val="300"/>
                        </a:spcAft>
                      </a:pPr>
                      <a:r>
                        <a:rPr lang="en-US" sz="1200">
                          <a:effectLst/>
                        </a:rPr>
                        <a:t>State Health Systems Resource Centre (SHSRC)</a:t>
                      </a:r>
                      <a:endParaRPr lang="en-US" sz="120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r>
              <a:tr h="364443">
                <a:tc>
                  <a:txBody>
                    <a:bodyPr/>
                    <a:lstStyle/>
                    <a:p>
                      <a:pPr marL="0" marR="0" algn="ctr">
                        <a:spcBef>
                          <a:spcPts val="300"/>
                        </a:spcBef>
                        <a:spcAft>
                          <a:spcPts val="300"/>
                        </a:spcAft>
                      </a:pPr>
                      <a:r>
                        <a:rPr lang="en-US" sz="1200" dirty="0">
                          <a:effectLst/>
                        </a:rPr>
                        <a:t>NGOs</a:t>
                      </a:r>
                      <a:endParaRPr lang="en-US" sz="12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c>
                  <a:txBody>
                    <a:bodyPr/>
                    <a:lstStyle/>
                    <a:p>
                      <a:pPr marL="0" marR="0" algn="ctr">
                        <a:spcBef>
                          <a:spcPts val="300"/>
                        </a:spcBef>
                        <a:spcAft>
                          <a:spcPts val="300"/>
                        </a:spcAft>
                      </a:pPr>
                      <a:r>
                        <a:rPr lang="en-US" sz="900" dirty="0">
                          <a:effectLst/>
                        </a:rPr>
                        <a:t> </a:t>
                      </a:r>
                      <a:endParaRPr lang="en-US" sz="1100" dirty="0">
                        <a:effectLst/>
                        <a:latin typeface="Times New Roman"/>
                        <a:ea typeface="Times New Roman"/>
                      </a:endParaRPr>
                    </a:p>
                  </a:txBody>
                  <a:tcPr marL="68580" marR="68580" marT="0" marB="0" anchor="ctr"/>
                </a:tc>
              </a:tr>
            </a:tbl>
          </a:graphicData>
        </a:graphic>
      </p:graphicFrame>
    </p:spTree>
    <p:extLst>
      <p:ext uri="{BB962C8B-B14F-4D97-AF65-F5344CB8AC3E}">
        <p14:creationId xmlns:p14="http://schemas.microsoft.com/office/powerpoint/2010/main" val="1213987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endParaRPr lang="en-US" dirty="0"/>
          </a:p>
        </p:txBody>
      </p:sp>
      <p:sp>
        <p:nvSpPr>
          <p:cNvPr id="4" name="Title 3"/>
          <p:cNvSpPr>
            <a:spLocks noGrp="1"/>
          </p:cNvSpPr>
          <p:nvPr>
            <p:ph type="title"/>
          </p:nvPr>
        </p:nvSpPr>
        <p:spPr/>
        <p:txBody>
          <a:bodyPr/>
          <a:lstStyle/>
          <a:p>
            <a:r>
              <a:rPr lang="en-GB" dirty="0" smtClean="0"/>
              <a:t>District/Sub-district </a:t>
            </a:r>
            <a:r>
              <a:rPr lang="en-GB" dirty="0" smtClean="0"/>
              <a:t>Example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219417212"/>
              </p:ext>
            </p:extLst>
          </p:nvPr>
        </p:nvGraphicFramePr>
        <p:xfrm>
          <a:off x="609600" y="1676400"/>
          <a:ext cx="7620000" cy="4419600"/>
        </p:xfrm>
        <a:graphic>
          <a:graphicData uri="http://schemas.openxmlformats.org/drawingml/2006/table">
            <a:tbl>
              <a:tblPr firstRow="1" firstCol="1" bandRow="1">
                <a:tableStyleId>{00A15C55-8517-42AA-B614-E9B94910E393}</a:tableStyleId>
              </a:tblPr>
              <a:tblGrid>
                <a:gridCol w="2743200"/>
                <a:gridCol w="2590800"/>
                <a:gridCol w="2286000"/>
              </a:tblGrid>
              <a:tr h="441960">
                <a:tc>
                  <a:txBody>
                    <a:bodyPr/>
                    <a:lstStyle/>
                    <a:p>
                      <a:pPr marL="0" marR="0" algn="ctr">
                        <a:spcBef>
                          <a:spcPts val="300"/>
                        </a:spcBef>
                        <a:spcAft>
                          <a:spcPts val="300"/>
                        </a:spcAft>
                      </a:pPr>
                      <a:r>
                        <a:rPr lang="en-US" sz="1400" dirty="0">
                          <a:effectLst/>
                        </a:rPr>
                        <a:t>Position</a:t>
                      </a: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dirty="0">
                          <a:effectLst/>
                        </a:rPr>
                        <a:t>Policy Implementation</a:t>
                      </a:r>
                      <a:endParaRPr lang="en-US" sz="1400" dirty="0">
                        <a:effectLst/>
                        <a:latin typeface="+mj-lt"/>
                        <a:ea typeface="Times New Roman"/>
                      </a:endParaRPr>
                    </a:p>
                  </a:txBody>
                  <a:tcPr marL="68580" marR="68580" marT="0" marB="0" anchor="ctr"/>
                </a:tc>
                <a:tc>
                  <a:txBody>
                    <a:bodyPr/>
                    <a:lstStyle/>
                    <a:p>
                      <a:pPr marL="0" marR="0" indent="0" algn="ctr" defTabSz="457200" rtl="0" eaLnBrk="1" fontAlgn="auto" latinLnBrk="0" hangingPunct="1">
                        <a:lnSpc>
                          <a:spcPct val="100000"/>
                        </a:lnSpc>
                        <a:spcBef>
                          <a:spcPts val="300"/>
                        </a:spcBef>
                        <a:spcAft>
                          <a:spcPts val="300"/>
                        </a:spcAft>
                        <a:buClrTx/>
                        <a:buSzTx/>
                        <a:buFontTx/>
                        <a:buNone/>
                        <a:tabLst/>
                        <a:defRPr/>
                      </a:pPr>
                      <a:r>
                        <a:rPr lang="en-US" sz="1400" dirty="0" smtClean="0">
                          <a:effectLst/>
                        </a:rPr>
                        <a:t>Policy M&amp;E</a:t>
                      </a:r>
                      <a:endParaRPr lang="en-US" sz="1400" dirty="0">
                        <a:effectLst/>
                        <a:latin typeface="+mj-lt"/>
                        <a:ea typeface="Times New Roman"/>
                      </a:endParaRPr>
                    </a:p>
                  </a:txBody>
                  <a:tcPr marL="68580" marR="68580" marT="0" marB="0" anchor="ctr"/>
                </a:tc>
              </a:tr>
              <a:tr h="441960">
                <a:tc>
                  <a:txBody>
                    <a:bodyPr/>
                    <a:lstStyle/>
                    <a:p>
                      <a:pPr marL="0" marR="0" algn="ctr">
                        <a:spcBef>
                          <a:spcPts val="300"/>
                        </a:spcBef>
                        <a:spcAft>
                          <a:spcPts val="300"/>
                        </a:spcAft>
                      </a:pPr>
                      <a:r>
                        <a:rPr lang="en-US" sz="1200" kern="1200" dirty="0">
                          <a:effectLst/>
                        </a:rPr>
                        <a:t>District program manager</a:t>
                      </a:r>
                      <a:endParaRPr lang="en-US" sz="1200" dirty="0">
                        <a:solidFill>
                          <a:schemeClr val="bg1"/>
                        </a:solidFill>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dirty="0">
                          <a:effectLst/>
                        </a:rPr>
                        <a:t> </a:t>
                      </a:r>
                      <a:endParaRPr lang="en-US" sz="1400" dirty="0">
                        <a:effectLst/>
                        <a:latin typeface="+mj-lt"/>
                        <a:ea typeface="Times New Roman"/>
                      </a:endParaRPr>
                    </a:p>
                  </a:txBody>
                  <a:tcPr marL="68580" marR="68580" marT="0" marB="0" anchor="ctr"/>
                </a:tc>
              </a:tr>
              <a:tr h="441960">
                <a:tc>
                  <a:txBody>
                    <a:bodyPr/>
                    <a:lstStyle/>
                    <a:p>
                      <a:pPr marL="0" marR="0" algn="ctr">
                        <a:spcBef>
                          <a:spcPts val="300"/>
                        </a:spcBef>
                        <a:spcAft>
                          <a:spcPts val="300"/>
                        </a:spcAft>
                      </a:pPr>
                      <a:r>
                        <a:rPr lang="en-US" sz="1200" kern="1200" dirty="0">
                          <a:effectLst/>
                        </a:rPr>
                        <a:t>District data manager</a:t>
                      </a:r>
                      <a:endParaRPr lang="en-US" sz="1200" dirty="0">
                        <a:solidFill>
                          <a:schemeClr val="bg1"/>
                        </a:solidFill>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a:effectLst/>
                        <a:latin typeface="+mj-lt"/>
                        <a:ea typeface="Times New Roman"/>
                      </a:endParaRPr>
                    </a:p>
                  </a:txBody>
                  <a:tcPr marL="68580" marR="68580" marT="0" marB="0" anchor="ctr"/>
                </a:tc>
              </a:tr>
              <a:tr h="441960">
                <a:tc>
                  <a:txBody>
                    <a:bodyPr/>
                    <a:lstStyle/>
                    <a:p>
                      <a:pPr marL="0" marR="0" algn="ctr">
                        <a:spcBef>
                          <a:spcPts val="300"/>
                        </a:spcBef>
                        <a:spcAft>
                          <a:spcPts val="300"/>
                        </a:spcAft>
                      </a:pPr>
                      <a:r>
                        <a:rPr lang="en-US" sz="1200" kern="1200" dirty="0">
                          <a:effectLst/>
                        </a:rPr>
                        <a:t>Block program manager</a:t>
                      </a:r>
                      <a:endParaRPr lang="en-US" sz="1200" dirty="0">
                        <a:solidFill>
                          <a:schemeClr val="bg1"/>
                        </a:solidFill>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a:effectLst/>
                        </a:rPr>
                        <a:t> </a:t>
                      </a:r>
                      <a:endParaRPr lang="en-US" sz="1400">
                        <a:effectLst/>
                        <a:latin typeface="+mj-lt"/>
                        <a:ea typeface="Times New Roman"/>
                      </a:endParaRPr>
                    </a:p>
                  </a:txBody>
                  <a:tcPr marL="68580" marR="68580" marT="0" marB="0" anchor="ctr"/>
                </a:tc>
              </a:tr>
              <a:tr h="441960">
                <a:tc>
                  <a:txBody>
                    <a:bodyPr/>
                    <a:lstStyle/>
                    <a:p>
                      <a:pPr marL="0" marR="0" algn="ctr">
                        <a:spcBef>
                          <a:spcPts val="300"/>
                        </a:spcBef>
                        <a:spcAft>
                          <a:spcPts val="300"/>
                        </a:spcAft>
                      </a:pPr>
                      <a:r>
                        <a:rPr lang="en-US" sz="1200" kern="1200" dirty="0">
                          <a:effectLst/>
                        </a:rPr>
                        <a:t>Medical officer in-charge</a:t>
                      </a:r>
                      <a:endParaRPr lang="en-US" sz="1200" dirty="0">
                        <a:solidFill>
                          <a:schemeClr val="bg1"/>
                        </a:solidFill>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a:effectLst/>
                        </a:rPr>
                        <a:t> </a:t>
                      </a:r>
                      <a:endParaRPr lang="en-US" sz="1400">
                        <a:effectLst/>
                        <a:latin typeface="+mj-lt"/>
                        <a:ea typeface="Times New Roman"/>
                      </a:endParaRPr>
                    </a:p>
                  </a:txBody>
                  <a:tcPr marL="68580" marR="68580" marT="0" marB="0" anchor="ctr"/>
                </a:tc>
              </a:tr>
              <a:tr h="441960">
                <a:tc>
                  <a:txBody>
                    <a:bodyPr/>
                    <a:lstStyle/>
                    <a:p>
                      <a:pPr marL="0" marR="0" algn="ctr">
                        <a:spcBef>
                          <a:spcPts val="300"/>
                        </a:spcBef>
                        <a:spcAft>
                          <a:spcPts val="300"/>
                        </a:spcAft>
                      </a:pPr>
                      <a:r>
                        <a:rPr lang="en-US" sz="1200" kern="1200" dirty="0">
                          <a:effectLst/>
                        </a:rPr>
                        <a:t>Block data manager</a:t>
                      </a:r>
                      <a:endParaRPr lang="en-US" sz="1200" dirty="0">
                        <a:solidFill>
                          <a:schemeClr val="bg1"/>
                        </a:solidFill>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a:effectLst/>
                        </a:rPr>
                        <a:t> </a:t>
                      </a:r>
                      <a:endParaRPr lang="en-US" sz="1400">
                        <a:effectLst/>
                        <a:latin typeface="+mj-lt"/>
                        <a:ea typeface="Times New Roman"/>
                      </a:endParaRPr>
                    </a:p>
                  </a:txBody>
                  <a:tcPr marL="68580" marR="68580" marT="0" marB="0" anchor="ctr"/>
                </a:tc>
              </a:tr>
              <a:tr h="441960">
                <a:tc>
                  <a:txBody>
                    <a:bodyPr/>
                    <a:lstStyle/>
                    <a:p>
                      <a:pPr marL="0" marR="0" algn="ctr">
                        <a:spcBef>
                          <a:spcPts val="300"/>
                        </a:spcBef>
                        <a:spcAft>
                          <a:spcPts val="300"/>
                        </a:spcAft>
                      </a:pPr>
                      <a:r>
                        <a:rPr lang="en-US" sz="1200" kern="1200" dirty="0">
                          <a:effectLst/>
                        </a:rPr>
                        <a:t>District program coordinator</a:t>
                      </a:r>
                      <a:endParaRPr lang="en-US" sz="1200" dirty="0">
                        <a:solidFill>
                          <a:schemeClr val="bg1"/>
                        </a:solidFill>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dirty="0">
                          <a:effectLst/>
                        </a:rPr>
                        <a:t> </a:t>
                      </a:r>
                      <a:endParaRPr lang="en-US" sz="1400" dirty="0">
                        <a:effectLst/>
                        <a:latin typeface="+mj-lt"/>
                        <a:ea typeface="Times New Roman"/>
                      </a:endParaRPr>
                    </a:p>
                  </a:txBody>
                  <a:tcPr marL="68580" marR="68580" marT="0" marB="0" anchor="ctr"/>
                </a:tc>
              </a:tr>
              <a:tr h="441960">
                <a:tc>
                  <a:txBody>
                    <a:bodyPr/>
                    <a:lstStyle/>
                    <a:p>
                      <a:pPr marL="0" marR="0" algn="ctr">
                        <a:spcBef>
                          <a:spcPts val="300"/>
                        </a:spcBef>
                        <a:spcAft>
                          <a:spcPts val="300"/>
                        </a:spcAft>
                      </a:pPr>
                      <a:r>
                        <a:rPr lang="en-US" sz="1200" kern="1200" dirty="0">
                          <a:effectLst/>
                        </a:rPr>
                        <a:t>RKS</a:t>
                      </a:r>
                      <a:endParaRPr lang="en-US" sz="1200" dirty="0">
                        <a:solidFill>
                          <a:schemeClr val="bg1"/>
                        </a:solidFill>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dirty="0">
                          <a:effectLst/>
                        </a:rPr>
                        <a:t> </a:t>
                      </a:r>
                      <a:endParaRPr lang="en-US" sz="1400" dirty="0">
                        <a:effectLst/>
                        <a:latin typeface="+mj-lt"/>
                        <a:ea typeface="Times New Roman"/>
                      </a:endParaRPr>
                    </a:p>
                  </a:txBody>
                  <a:tcPr marL="68580" marR="68580" marT="0" marB="0" anchor="ctr"/>
                </a:tc>
              </a:tr>
              <a:tr h="441960">
                <a:tc>
                  <a:txBody>
                    <a:bodyPr/>
                    <a:lstStyle/>
                    <a:p>
                      <a:pPr marL="0" marR="0" algn="ctr">
                        <a:spcBef>
                          <a:spcPts val="300"/>
                        </a:spcBef>
                        <a:spcAft>
                          <a:spcPts val="300"/>
                        </a:spcAft>
                      </a:pPr>
                      <a:r>
                        <a:rPr lang="en-US" sz="1200" kern="1200" dirty="0">
                          <a:effectLst/>
                        </a:rPr>
                        <a:t>VHSCs</a:t>
                      </a:r>
                      <a:endParaRPr lang="en-US" sz="1200" dirty="0">
                        <a:solidFill>
                          <a:schemeClr val="bg1"/>
                        </a:solidFill>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dirty="0">
                          <a:effectLst/>
                        </a:rPr>
                        <a:t> </a:t>
                      </a:r>
                      <a:endParaRPr lang="en-US" sz="1400" dirty="0">
                        <a:effectLst/>
                        <a:latin typeface="+mj-lt"/>
                        <a:ea typeface="Times New Roman"/>
                      </a:endParaRPr>
                    </a:p>
                  </a:txBody>
                  <a:tcPr marL="68580" marR="68580" marT="0" marB="0" anchor="ctr"/>
                </a:tc>
              </a:tr>
              <a:tr h="441960">
                <a:tc>
                  <a:txBody>
                    <a:bodyPr/>
                    <a:lstStyle/>
                    <a:p>
                      <a:pPr marL="0" marR="0" algn="ctr">
                        <a:spcBef>
                          <a:spcPts val="300"/>
                        </a:spcBef>
                        <a:spcAft>
                          <a:spcPts val="300"/>
                        </a:spcAft>
                      </a:pPr>
                      <a:r>
                        <a:rPr lang="en-US" sz="1200" kern="1200" dirty="0">
                          <a:effectLst/>
                        </a:rPr>
                        <a:t>QA Committee</a:t>
                      </a:r>
                      <a:endParaRPr lang="en-US" sz="1200" dirty="0">
                        <a:solidFill>
                          <a:schemeClr val="bg1"/>
                        </a:solidFill>
                        <a:effectLst/>
                        <a:latin typeface="+mj-lt"/>
                        <a:ea typeface="Times New Roman"/>
                      </a:endParaRPr>
                    </a:p>
                  </a:txBody>
                  <a:tcPr marL="68580" marR="68580" marT="0" marB="0" anchor="ctr"/>
                </a:tc>
                <a:tc>
                  <a:txBody>
                    <a:bodyPr/>
                    <a:lstStyle/>
                    <a:p>
                      <a:pPr marL="0" marR="0" algn="ctr">
                        <a:spcBef>
                          <a:spcPts val="300"/>
                        </a:spcBef>
                        <a:spcAft>
                          <a:spcPts val="300"/>
                        </a:spcAft>
                      </a:pPr>
                      <a:endParaRPr lang="en-US" sz="1400" dirty="0">
                        <a:effectLst/>
                        <a:latin typeface="+mj-lt"/>
                        <a:ea typeface="Times New Roman"/>
                      </a:endParaRPr>
                    </a:p>
                  </a:txBody>
                  <a:tcPr marL="68580" marR="68580" marT="0" marB="0" anchor="ctr"/>
                </a:tc>
                <a:tc>
                  <a:txBody>
                    <a:bodyPr/>
                    <a:lstStyle/>
                    <a:p>
                      <a:pPr marL="0" marR="0" algn="ctr">
                        <a:spcBef>
                          <a:spcPts val="300"/>
                        </a:spcBef>
                        <a:spcAft>
                          <a:spcPts val="300"/>
                        </a:spcAft>
                      </a:pPr>
                      <a:r>
                        <a:rPr lang="en-US" sz="1400" dirty="0">
                          <a:effectLst/>
                        </a:rPr>
                        <a:t> </a:t>
                      </a:r>
                      <a:endParaRPr lang="en-US" sz="1400" dirty="0">
                        <a:effectLst/>
                        <a:latin typeface="+mj-lt"/>
                        <a:ea typeface="Times New Roman"/>
                      </a:endParaRPr>
                    </a:p>
                  </a:txBody>
                  <a:tcPr marL="68580" marR="68580" marT="0" marB="0" anchor="ctr"/>
                </a:tc>
              </a:tr>
            </a:tbl>
          </a:graphicData>
        </a:graphic>
      </p:graphicFrame>
    </p:spTree>
    <p:extLst>
      <p:ext uri="{BB962C8B-B14F-4D97-AF65-F5344CB8AC3E}">
        <p14:creationId xmlns:p14="http://schemas.microsoft.com/office/powerpoint/2010/main" val="3145539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69513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838200" y="2362200"/>
            <a:ext cx="7567613" cy="1592098"/>
          </a:xfrm>
        </p:spPr>
        <p:txBody>
          <a:bodyPr/>
          <a:lstStyle/>
          <a:p>
            <a:r>
              <a:rPr lang="en-US" sz="4000" dirty="0"/>
              <a:t>What is your first thought </a:t>
            </a:r>
            <a:br>
              <a:rPr lang="en-US" sz="4000" dirty="0"/>
            </a:br>
            <a:r>
              <a:rPr lang="en-US" sz="4000" dirty="0"/>
              <a:t>on hearing the word ‘policy’?</a:t>
            </a:r>
          </a:p>
          <a:p>
            <a:endParaRPr lang="en-US" dirty="0"/>
          </a:p>
        </p:txBody>
      </p:sp>
      <p:sp>
        <p:nvSpPr>
          <p:cNvPr id="7" name="Text Placeholder 6"/>
          <p:cNvSpPr>
            <a:spLocks noGrp="1"/>
          </p:cNvSpPr>
          <p:nvPr>
            <p:ph type="body" sz="quarter" idx="11"/>
          </p:nvPr>
        </p:nvSpPr>
        <p:spPr>
          <a:xfrm>
            <a:off x="1143000" y="3964753"/>
            <a:ext cx="6781800" cy="1844675"/>
          </a:xfrm>
        </p:spPr>
        <p:txBody>
          <a:bodyPr/>
          <a:lstStyle/>
          <a:p>
            <a:r>
              <a:rPr lang="en-US" sz="2400" dirty="0"/>
              <a:t>Write it on a card… </a:t>
            </a:r>
          </a:p>
          <a:p>
            <a:r>
              <a:rPr lang="en-US" sz="2400" dirty="0"/>
              <a:t>it could be a word, </a:t>
            </a:r>
            <a:r>
              <a:rPr lang="en-US" sz="2400" dirty="0" smtClean="0"/>
              <a:t>sentence</a:t>
            </a:r>
            <a:r>
              <a:rPr lang="en-US" sz="2400" dirty="0"/>
              <a:t>, </a:t>
            </a:r>
            <a:r>
              <a:rPr lang="en-US" sz="2400" dirty="0" smtClean="0"/>
              <a:t>or an illustration.</a:t>
            </a:r>
            <a:endParaRPr lang="en-US" sz="2400" dirty="0"/>
          </a:p>
          <a:p>
            <a:pPr marL="45720" fontAlgn="auto">
              <a:spcAft>
                <a:spcPts val="0"/>
              </a:spcAft>
              <a:defRPr/>
            </a:pPr>
            <a:endParaRPr lang="en-US" sz="2400" dirty="0"/>
          </a:p>
        </p:txBody>
      </p:sp>
    </p:spTree>
    <p:extLst>
      <p:ext uri="{BB962C8B-B14F-4D97-AF65-F5344CB8AC3E}">
        <p14:creationId xmlns:p14="http://schemas.microsoft.com/office/powerpoint/2010/main" val="789856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lstStyle/>
          <a:p>
            <a:r>
              <a:rPr lang="en-US" dirty="0"/>
              <a:t>Policy</a:t>
            </a:r>
          </a:p>
        </p:txBody>
      </p:sp>
      <p:sp>
        <p:nvSpPr>
          <p:cNvPr id="37" name="Text Placeholder 36"/>
          <p:cNvSpPr>
            <a:spLocks noGrp="1"/>
          </p:cNvSpPr>
          <p:nvPr>
            <p:ph type="body" sz="quarter" idx="17"/>
          </p:nvPr>
        </p:nvSpPr>
        <p:spPr/>
        <p:txBody>
          <a:bodyPr/>
          <a:lstStyle/>
          <a:p>
            <a:endParaRPr lang="en-US" dirty="0"/>
          </a:p>
        </p:txBody>
      </p:sp>
      <p:sp>
        <p:nvSpPr>
          <p:cNvPr id="38" name="Text Placeholder 37"/>
          <p:cNvSpPr>
            <a:spLocks noGrp="1"/>
          </p:cNvSpPr>
          <p:nvPr>
            <p:ph type="body" sz="quarter" idx="18"/>
          </p:nvPr>
        </p:nvSpPr>
        <p:spPr/>
        <p:txBody>
          <a:bodyPr/>
          <a:lstStyle/>
          <a:p>
            <a:r>
              <a:rPr lang="en-US" dirty="0"/>
              <a:t>The basic principles by which government is guided</a:t>
            </a:r>
          </a:p>
          <a:p>
            <a:r>
              <a:rPr lang="en-US" dirty="0"/>
              <a:t>The declared objectives a government seeks to achieve and preserve in the interest of the nation</a:t>
            </a:r>
          </a:p>
          <a:p>
            <a:r>
              <a:rPr lang="en-US" dirty="0"/>
              <a:t>A policy can be understood as a political, management, financial, and administrative mechanism arranged to reach an explicit goal</a:t>
            </a:r>
          </a:p>
          <a:p>
            <a:pPr marL="0" indent="0">
              <a:buNone/>
            </a:pPr>
            <a:endParaRPr lang="en-US" dirty="0"/>
          </a:p>
        </p:txBody>
      </p:sp>
    </p:spTree>
    <p:extLst>
      <p:ext uri="{BB962C8B-B14F-4D97-AF65-F5344CB8AC3E}">
        <p14:creationId xmlns:p14="http://schemas.microsoft.com/office/powerpoint/2010/main" val="675204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20"/>
          </p:nvPr>
        </p:nvSpPr>
        <p:spPr/>
        <p:txBody>
          <a:bodyPr/>
          <a:lstStyle/>
          <a:p>
            <a:endParaRPr lang="en-US" dirty="0"/>
          </a:p>
        </p:txBody>
      </p:sp>
      <p:sp>
        <p:nvSpPr>
          <p:cNvPr id="6" name="Text Placeholder 5"/>
          <p:cNvSpPr>
            <a:spLocks noGrp="1"/>
          </p:cNvSpPr>
          <p:nvPr>
            <p:ph type="body" sz="quarter" idx="18"/>
          </p:nvPr>
        </p:nvSpPr>
        <p:spPr/>
        <p:txBody>
          <a:bodyPr/>
          <a:lstStyle/>
          <a:p>
            <a:pPr lvl="0">
              <a:spcBef>
                <a:spcPts val="0"/>
              </a:spcBef>
            </a:pPr>
            <a:r>
              <a:rPr lang="en-US" sz="1800" b="1" dirty="0"/>
              <a:t>Problem identification</a:t>
            </a:r>
            <a:r>
              <a:rPr lang="en-US" sz="1800" b="1" i="1" dirty="0"/>
              <a:t>—</a:t>
            </a:r>
            <a:r>
              <a:rPr lang="en-US" sz="1800" i="1" dirty="0"/>
              <a:t> </a:t>
            </a:r>
            <a:r>
              <a:rPr lang="en-US" sz="1800" dirty="0"/>
              <a:t>studies, gender analysis, assessments, health surveys</a:t>
            </a:r>
          </a:p>
          <a:p>
            <a:pPr lvl="0">
              <a:spcBef>
                <a:spcPts val="0"/>
              </a:spcBef>
            </a:pPr>
            <a:r>
              <a:rPr lang="en-US" sz="1800" b="1" dirty="0"/>
              <a:t>Policy development</a:t>
            </a:r>
            <a:r>
              <a:rPr lang="en-US" sz="1800" b="1" i="1" dirty="0"/>
              <a:t>—</a:t>
            </a:r>
            <a:r>
              <a:rPr lang="en-US" sz="1800" dirty="0"/>
              <a:t>clear goals, strategic directions, resources, evidence-based participatory process</a:t>
            </a:r>
          </a:p>
          <a:p>
            <a:pPr>
              <a:spcBef>
                <a:spcPts val="0"/>
              </a:spcBef>
            </a:pPr>
            <a:r>
              <a:rPr lang="en-US" sz="1800" b="1" dirty="0"/>
              <a:t>Policy implementation— ‘</a:t>
            </a:r>
            <a:r>
              <a:rPr lang="en-US" sz="1800" dirty="0"/>
              <a:t>doing</a:t>
            </a:r>
            <a:r>
              <a:rPr lang="en-US" sz="1800" b="1" dirty="0" smtClean="0"/>
              <a:t>’</a:t>
            </a:r>
            <a:r>
              <a:rPr lang="en-US" sz="1800" dirty="0" smtClean="0"/>
              <a:t>, </a:t>
            </a:r>
            <a:r>
              <a:rPr lang="en-US" sz="1800" dirty="0"/>
              <a:t>scale-up, testing, roll out </a:t>
            </a:r>
            <a:r>
              <a:rPr lang="en-US" sz="1800" dirty="0" smtClean="0"/>
              <a:t>of new </a:t>
            </a:r>
            <a:r>
              <a:rPr lang="en-US" sz="1800" dirty="0"/>
              <a:t>services</a:t>
            </a:r>
          </a:p>
          <a:p>
            <a:pPr lvl="0">
              <a:spcBef>
                <a:spcPts val="0"/>
              </a:spcBef>
            </a:pPr>
            <a:r>
              <a:rPr lang="en-US" sz="1800" b="1" dirty="0"/>
              <a:t>Policy </a:t>
            </a:r>
            <a:r>
              <a:rPr lang="en-US" sz="1800" b="1" dirty="0" smtClean="0"/>
              <a:t>monitoring and evaluation (M&amp;E)</a:t>
            </a:r>
            <a:r>
              <a:rPr lang="en-US" sz="1800" b="1" i="1" dirty="0" smtClean="0"/>
              <a:t>—</a:t>
            </a:r>
            <a:r>
              <a:rPr lang="en-US" sz="1800" dirty="0" smtClean="0"/>
              <a:t>monitor </a:t>
            </a:r>
            <a:r>
              <a:rPr lang="en-US" sz="1800" dirty="0"/>
              <a:t>and assess to identify implementation gaps, involve civil </a:t>
            </a:r>
            <a:r>
              <a:rPr lang="en-US" sz="1800" dirty="0" smtClean="0"/>
              <a:t>society </a:t>
            </a:r>
            <a:endParaRPr lang="en-US" sz="1800" dirty="0"/>
          </a:p>
          <a:p>
            <a:endParaRPr lang="en-US" dirty="0"/>
          </a:p>
        </p:txBody>
      </p:sp>
      <p:sp>
        <p:nvSpPr>
          <p:cNvPr id="5" name="Title 4"/>
          <p:cNvSpPr>
            <a:spLocks noGrp="1"/>
          </p:cNvSpPr>
          <p:nvPr>
            <p:ph type="title"/>
          </p:nvPr>
        </p:nvSpPr>
        <p:spPr/>
        <p:txBody>
          <a:bodyPr/>
          <a:lstStyle/>
          <a:p>
            <a:r>
              <a:rPr lang="en-US" dirty="0"/>
              <a:t>Policy Cycle</a:t>
            </a:r>
          </a:p>
        </p:txBody>
      </p:sp>
      <p:graphicFrame>
        <p:nvGraphicFramePr>
          <p:cNvPr id="9" name="Diagram 8"/>
          <p:cNvGraphicFramePr/>
          <p:nvPr>
            <p:extLst>
              <p:ext uri="{D42A27DB-BD31-4B8C-83A1-F6EECF244321}">
                <p14:modId xmlns:p14="http://schemas.microsoft.com/office/powerpoint/2010/main" val="2192497068"/>
              </p:ext>
            </p:extLst>
          </p:nvPr>
        </p:nvGraphicFramePr>
        <p:xfrm>
          <a:off x="3733800" y="17526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68857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p:txBody>
          <a:bodyPr/>
          <a:lstStyle/>
          <a:p>
            <a:endParaRPr lang="en-US" dirty="0"/>
          </a:p>
        </p:txBody>
      </p:sp>
      <p:sp>
        <p:nvSpPr>
          <p:cNvPr id="8" name="Text Placeholder 7"/>
          <p:cNvSpPr>
            <a:spLocks noGrp="1"/>
          </p:cNvSpPr>
          <p:nvPr>
            <p:ph type="body" sz="quarter" idx="18"/>
          </p:nvPr>
        </p:nvSpPr>
        <p:spPr/>
        <p:txBody>
          <a:bodyPr/>
          <a:lstStyle/>
          <a:p>
            <a:r>
              <a:rPr lang="en-IN" dirty="0"/>
              <a:t>Policy </a:t>
            </a:r>
            <a:r>
              <a:rPr lang="en-IN" dirty="0" smtClean="0"/>
              <a:t>implementation</a:t>
            </a:r>
            <a:r>
              <a:rPr lang="en-US" i="1" dirty="0"/>
              <a:t>—</a:t>
            </a:r>
            <a:r>
              <a:rPr lang="en-IN" dirty="0"/>
              <a:t>a process of ‘doing’ </a:t>
            </a:r>
            <a:r>
              <a:rPr lang="en-IN" dirty="0" smtClean="0"/>
              <a:t>the </a:t>
            </a:r>
            <a:r>
              <a:rPr lang="en-IN" dirty="0"/>
              <a:t>outlined actions   </a:t>
            </a:r>
          </a:p>
          <a:p>
            <a:r>
              <a:rPr lang="en-IN" dirty="0" smtClean="0"/>
              <a:t>Implementation</a:t>
            </a:r>
            <a:r>
              <a:rPr lang="en-US" i="1" dirty="0" smtClean="0"/>
              <a:t>—</a:t>
            </a:r>
            <a:r>
              <a:rPr lang="en-IN" dirty="0" smtClean="0"/>
              <a:t>translates </a:t>
            </a:r>
            <a:r>
              <a:rPr lang="en-IN" dirty="0"/>
              <a:t>policy goals and objectives into an operating </a:t>
            </a:r>
            <a:r>
              <a:rPr lang="en-IN" dirty="0" smtClean="0"/>
              <a:t>programme</a:t>
            </a:r>
            <a:r>
              <a:rPr lang="en-IN" dirty="0"/>
              <a:t> </a:t>
            </a:r>
          </a:p>
          <a:p>
            <a:r>
              <a:rPr lang="en-IN" dirty="0"/>
              <a:t>A consultative process</a:t>
            </a:r>
            <a:r>
              <a:rPr lang="en-US" i="1" dirty="0"/>
              <a:t>—</a:t>
            </a:r>
            <a:r>
              <a:rPr lang="en-IN" dirty="0"/>
              <a:t>involves </a:t>
            </a:r>
            <a:r>
              <a:rPr lang="en-IN" dirty="0" smtClean="0"/>
              <a:t>policymakers</a:t>
            </a:r>
            <a:r>
              <a:rPr lang="en-IN" dirty="0"/>
              <a:t>, private sector associates, </a:t>
            </a:r>
            <a:r>
              <a:rPr lang="en-IN" dirty="0" smtClean="0"/>
              <a:t>and civil society, </a:t>
            </a:r>
            <a:r>
              <a:rPr lang="en-IN" dirty="0"/>
              <a:t>all deciding </a:t>
            </a:r>
            <a:r>
              <a:rPr lang="en-IN" b="1" dirty="0"/>
              <a:t>what, how, who, </a:t>
            </a:r>
            <a:r>
              <a:rPr lang="en-IN" b="1" dirty="0" smtClean="0"/>
              <a:t>when,</a:t>
            </a:r>
            <a:r>
              <a:rPr lang="en-IN" dirty="0" smtClean="0"/>
              <a:t> </a:t>
            </a:r>
            <a:r>
              <a:rPr lang="en-IN" dirty="0"/>
              <a:t>and </a:t>
            </a:r>
            <a:r>
              <a:rPr lang="en-IN" b="1" dirty="0"/>
              <a:t>where</a:t>
            </a:r>
            <a:r>
              <a:rPr lang="en-IN" dirty="0"/>
              <a:t> resources and efforts are </a:t>
            </a:r>
            <a:r>
              <a:rPr lang="en-IN" dirty="0" smtClean="0"/>
              <a:t>needed</a:t>
            </a:r>
            <a:endParaRPr lang="en-IN" dirty="0"/>
          </a:p>
          <a:p>
            <a:pPr marL="0" indent="0">
              <a:buNone/>
            </a:pPr>
            <a:endParaRPr lang="en-US" dirty="0"/>
          </a:p>
        </p:txBody>
      </p:sp>
      <p:sp>
        <p:nvSpPr>
          <p:cNvPr id="6" name="Title 5"/>
          <p:cNvSpPr>
            <a:spLocks noGrp="1"/>
          </p:cNvSpPr>
          <p:nvPr>
            <p:ph type="title"/>
          </p:nvPr>
        </p:nvSpPr>
        <p:spPr/>
        <p:txBody>
          <a:bodyPr/>
          <a:lstStyle/>
          <a:p>
            <a:r>
              <a:rPr lang="en-US" dirty="0"/>
              <a:t>Policy Implementation</a:t>
            </a:r>
          </a:p>
        </p:txBody>
      </p:sp>
    </p:spTree>
    <p:extLst>
      <p:ext uri="{BB962C8B-B14F-4D97-AF65-F5344CB8AC3E}">
        <p14:creationId xmlns:p14="http://schemas.microsoft.com/office/powerpoint/2010/main" val="1054650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pPr lvl="0">
              <a:spcBef>
                <a:spcPts val="600"/>
              </a:spcBef>
            </a:pPr>
            <a:r>
              <a:rPr lang="en-IN" dirty="0" smtClean="0"/>
              <a:t>Mobilise </a:t>
            </a:r>
            <a:r>
              <a:rPr lang="en-IN" dirty="0"/>
              <a:t>resources to disseminate, train, and implement</a:t>
            </a:r>
          </a:p>
          <a:p>
            <a:pPr lvl="0">
              <a:spcBef>
                <a:spcPts val="600"/>
              </a:spcBef>
            </a:pPr>
            <a:r>
              <a:rPr lang="en-IN" dirty="0"/>
              <a:t>Plan for health system needs, modifications, resources, and information  </a:t>
            </a:r>
          </a:p>
          <a:p>
            <a:pPr lvl="0">
              <a:spcBef>
                <a:spcPts val="600"/>
              </a:spcBef>
            </a:pPr>
            <a:r>
              <a:rPr lang="en-IN" dirty="0"/>
              <a:t>Disseminate policies </a:t>
            </a:r>
            <a:r>
              <a:rPr lang="en-IN" dirty="0" smtClean="0"/>
              <a:t>and </a:t>
            </a:r>
            <a:r>
              <a:rPr lang="en-IN" dirty="0"/>
              <a:t>guidance, and provide training</a:t>
            </a:r>
          </a:p>
          <a:p>
            <a:pPr lvl="0">
              <a:spcBef>
                <a:spcPts val="600"/>
              </a:spcBef>
            </a:pPr>
            <a:r>
              <a:rPr lang="en-IN" dirty="0"/>
              <a:t>Establish communication, M&amp;E mechanisms</a:t>
            </a:r>
          </a:p>
          <a:p>
            <a:pPr lvl="0">
              <a:spcBef>
                <a:spcPts val="600"/>
              </a:spcBef>
            </a:pPr>
            <a:r>
              <a:rPr lang="en-IN" dirty="0"/>
              <a:t>Manage </a:t>
            </a:r>
            <a:r>
              <a:rPr lang="en-IN" dirty="0" smtClean="0"/>
              <a:t>and </a:t>
            </a:r>
            <a:r>
              <a:rPr lang="en-IN" dirty="0"/>
              <a:t>coordinate efficient use of </a:t>
            </a:r>
            <a:r>
              <a:rPr lang="en-IN" dirty="0" smtClean="0"/>
              <a:t>resources</a:t>
            </a:r>
            <a:r>
              <a:rPr lang="en-US" i="1" dirty="0" smtClean="0"/>
              <a:t> </a:t>
            </a:r>
            <a:r>
              <a:rPr lang="en-US" dirty="0" smtClean="0"/>
              <a:t>(</a:t>
            </a:r>
            <a:r>
              <a:rPr lang="en-IN" dirty="0" smtClean="0"/>
              <a:t>human</a:t>
            </a:r>
            <a:r>
              <a:rPr lang="en-IN" dirty="0"/>
              <a:t>, financial, material, </a:t>
            </a:r>
            <a:r>
              <a:rPr lang="en-IN" dirty="0" smtClean="0"/>
              <a:t>information</a:t>
            </a:r>
            <a:r>
              <a:rPr lang="en-US" dirty="0" smtClean="0"/>
              <a:t>) </a:t>
            </a:r>
            <a:r>
              <a:rPr lang="en-IN" dirty="0" smtClean="0"/>
              <a:t>to </a:t>
            </a:r>
            <a:r>
              <a:rPr lang="en-IN" dirty="0"/>
              <a:t>support implementation</a:t>
            </a:r>
          </a:p>
          <a:p>
            <a:pPr lvl="0">
              <a:spcBef>
                <a:spcPts val="600"/>
              </a:spcBef>
            </a:pPr>
            <a:r>
              <a:rPr lang="en-IN" dirty="0"/>
              <a:t>Steward private sector and NGO participation in implementation </a:t>
            </a:r>
          </a:p>
          <a:p>
            <a:pPr lvl="0">
              <a:spcBef>
                <a:spcPts val="600"/>
              </a:spcBef>
            </a:pPr>
            <a:r>
              <a:rPr lang="en-IN" dirty="0"/>
              <a:t>Address bottlenecks in implementation and </a:t>
            </a:r>
            <a:r>
              <a:rPr lang="en-IN" dirty="0" smtClean="0"/>
              <a:t>systems</a:t>
            </a:r>
            <a:endParaRPr lang="en-IN" dirty="0"/>
          </a:p>
        </p:txBody>
      </p:sp>
      <p:sp>
        <p:nvSpPr>
          <p:cNvPr id="4" name="Title 3"/>
          <p:cNvSpPr>
            <a:spLocks noGrp="1"/>
          </p:cNvSpPr>
          <p:nvPr>
            <p:ph type="title"/>
          </p:nvPr>
        </p:nvSpPr>
        <p:spPr/>
        <p:txBody>
          <a:bodyPr/>
          <a:lstStyle/>
          <a:p>
            <a:r>
              <a:rPr lang="en-US" dirty="0"/>
              <a:t>Policy Implementation</a:t>
            </a:r>
          </a:p>
        </p:txBody>
      </p:sp>
    </p:spTree>
    <p:extLst>
      <p:ext uri="{BB962C8B-B14F-4D97-AF65-F5344CB8AC3E}">
        <p14:creationId xmlns:p14="http://schemas.microsoft.com/office/powerpoint/2010/main" val="1224632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pPr>
              <a:spcBef>
                <a:spcPts val="600"/>
              </a:spcBef>
            </a:pPr>
            <a:r>
              <a:rPr lang="en-IN" dirty="0"/>
              <a:t>Commission periodic reviews of performance indicators</a:t>
            </a:r>
          </a:p>
          <a:p>
            <a:pPr>
              <a:spcBef>
                <a:spcPts val="600"/>
              </a:spcBef>
            </a:pPr>
            <a:r>
              <a:rPr lang="en-IN" dirty="0"/>
              <a:t>Support forums to include feedback </a:t>
            </a:r>
          </a:p>
          <a:p>
            <a:pPr>
              <a:spcBef>
                <a:spcPts val="600"/>
              </a:spcBef>
            </a:pPr>
            <a:r>
              <a:rPr lang="en-IN" dirty="0"/>
              <a:t>Conduct epidemiological analysis, coverage studies, cost-effectiveness analyses</a:t>
            </a:r>
          </a:p>
          <a:p>
            <a:pPr>
              <a:spcBef>
                <a:spcPts val="600"/>
              </a:spcBef>
            </a:pPr>
            <a:r>
              <a:rPr lang="en-IN" dirty="0"/>
              <a:t>Implement M&amp;E plans</a:t>
            </a:r>
          </a:p>
          <a:p>
            <a:pPr>
              <a:spcBef>
                <a:spcPts val="600"/>
              </a:spcBef>
            </a:pPr>
            <a:r>
              <a:rPr lang="en-IN" dirty="0"/>
              <a:t>Track expenditures</a:t>
            </a:r>
          </a:p>
          <a:p>
            <a:pPr>
              <a:spcBef>
                <a:spcPts val="600"/>
              </a:spcBef>
            </a:pPr>
            <a:r>
              <a:rPr lang="en-IN" dirty="0"/>
              <a:t>Link operations data (management information system [MIS]) to decision making and policy reform</a:t>
            </a:r>
          </a:p>
          <a:p>
            <a:pPr>
              <a:spcBef>
                <a:spcPts val="600"/>
              </a:spcBef>
            </a:pPr>
            <a:r>
              <a:rPr lang="en-IN" dirty="0"/>
              <a:t>Establish feedback mechanisms for public debate and citizen participation</a:t>
            </a:r>
          </a:p>
          <a:p>
            <a:pPr>
              <a:spcBef>
                <a:spcPts val="600"/>
              </a:spcBef>
            </a:pPr>
            <a:r>
              <a:rPr lang="en-IN" dirty="0"/>
              <a:t>Involve stakeholders, including civil </a:t>
            </a:r>
            <a:r>
              <a:rPr lang="en-IN" dirty="0" smtClean="0"/>
              <a:t>society</a:t>
            </a:r>
            <a:endParaRPr lang="en-IN" dirty="0"/>
          </a:p>
          <a:p>
            <a:pPr marL="0" indent="0">
              <a:buNone/>
            </a:pPr>
            <a:endParaRPr lang="en-US" dirty="0"/>
          </a:p>
        </p:txBody>
      </p:sp>
      <p:sp>
        <p:nvSpPr>
          <p:cNvPr id="4" name="Title 3"/>
          <p:cNvSpPr>
            <a:spLocks noGrp="1"/>
          </p:cNvSpPr>
          <p:nvPr>
            <p:ph type="title"/>
          </p:nvPr>
        </p:nvSpPr>
        <p:spPr/>
        <p:txBody>
          <a:bodyPr/>
          <a:lstStyle/>
          <a:p>
            <a:r>
              <a:rPr lang="en-US" dirty="0"/>
              <a:t>Policy </a:t>
            </a:r>
            <a:r>
              <a:rPr lang="en-US" dirty="0" smtClean="0"/>
              <a:t>M&amp;E</a:t>
            </a:r>
            <a:endParaRPr lang="en-US" dirty="0"/>
          </a:p>
        </p:txBody>
      </p:sp>
    </p:spTree>
    <p:extLst>
      <p:ext uri="{BB962C8B-B14F-4D97-AF65-F5344CB8AC3E}">
        <p14:creationId xmlns:p14="http://schemas.microsoft.com/office/powerpoint/2010/main" val="2192155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endParaRPr lang="en-US" dirty="0"/>
          </a:p>
        </p:txBody>
      </p:sp>
      <p:sp>
        <p:nvSpPr>
          <p:cNvPr id="9" name="Text Placeholder 8"/>
          <p:cNvSpPr>
            <a:spLocks noGrp="1"/>
          </p:cNvSpPr>
          <p:nvPr>
            <p:ph type="body" sz="quarter" idx="18"/>
          </p:nvPr>
        </p:nvSpPr>
        <p:spPr/>
        <p:txBody>
          <a:bodyPr/>
          <a:lstStyle/>
          <a:p>
            <a:pPr lvl="0">
              <a:spcBef>
                <a:spcPts val="600"/>
              </a:spcBef>
              <a:buFont typeface="Wingdings" panose="05000000000000000000" pitchFamily="2" charset="2"/>
              <a:buChar char="§"/>
              <a:tabLst>
                <a:tab pos="457200" algn="l"/>
              </a:tabLst>
            </a:pPr>
            <a:r>
              <a:rPr lang="en-GB" dirty="0"/>
              <a:t>Mobilise resources for dissemination, training, and </a:t>
            </a:r>
            <a:r>
              <a:rPr lang="en-GB" dirty="0" smtClean="0"/>
              <a:t>implementation </a:t>
            </a:r>
            <a:endParaRPr lang="en-IN" dirty="0"/>
          </a:p>
          <a:p>
            <a:pPr lvl="0">
              <a:spcBef>
                <a:spcPts val="600"/>
              </a:spcBef>
              <a:buFont typeface="Wingdings" panose="05000000000000000000" pitchFamily="2" charset="2"/>
              <a:buChar char="§"/>
              <a:tabLst>
                <a:tab pos="457200" algn="l"/>
              </a:tabLst>
            </a:pPr>
            <a:r>
              <a:rPr lang="en-GB" dirty="0"/>
              <a:t>Plan for health system needs, modifications, resources, and </a:t>
            </a:r>
            <a:r>
              <a:rPr lang="en-GB" dirty="0" smtClean="0"/>
              <a:t>information</a:t>
            </a:r>
            <a:endParaRPr lang="en-IN" dirty="0"/>
          </a:p>
          <a:p>
            <a:pPr lvl="0">
              <a:spcBef>
                <a:spcPts val="600"/>
              </a:spcBef>
              <a:buFont typeface="Wingdings" panose="05000000000000000000" pitchFamily="2" charset="2"/>
              <a:buChar char="§"/>
              <a:tabLst>
                <a:tab pos="457200" algn="l"/>
              </a:tabLst>
            </a:pPr>
            <a:r>
              <a:rPr lang="en-GB" dirty="0"/>
              <a:t>Disseminate policies and guidance, and provide </a:t>
            </a:r>
            <a:r>
              <a:rPr lang="en-GB" dirty="0" smtClean="0"/>
              <a:t>training</a:t>
            </a:r>
            <a:endParaRPr lang="en-IN" dirty="0"/>
          </a:p>
          <a:p>
            <a:pPr lvl="0">
              <a:spcBef>
                <a:spcPts val="600"/>
              </a:spcBef>
              <a:buFont typeface="Wingdings" panose="05000000000000000000" pitchFamily="2" charset="2"/>
              <a:buChar char="§"/>
              <a:tabLst>
                <a:tab pos="457200" algn="l"/>
              </a:tabLst>
            </a:pPr>
            <a:r>
              <a:rPr lang="en-GB" dirty="0"/>
              <a:t>Establish communication, </a:t>
            </a:r>
            <a:r>
              <a:rPr lang="en-GB" dirty="0" smtClean="0"/>
              <a:t>M&amp;E mechanisms</a:t>
            </a:r>
            <a:endParaRPr lang="en-IN" dirty="0"/>
          </a:p>
          <a:p>
            <a:pPr lvl="0">
              <a:spcBef>
                <a:spcPts val="600"/>
              </a:spcBef>
              <a:buFont typeface="Wingdings" panose="05000000000000000000" pitchFamily="2" charset="2"/>
              <a:buChar char="§"/>
              <a:tabLst>
                <a:tab pos="457200" algn="l"/>
              </a:tabLst>
            </a:pPr>
            <a:r>
              <a:rPr lang="en-GB" dirty="0"/>
              <a:t>Manage and coordinate effective/efficient use of </a:t>
            </a:r>
            <a:r>
              <a:rPr lang="en-GB" dirty="0" smtClean="0"/>
              <a:t>resources (human</a:t>
            </a:r>
            <a:r>
              <a:rPr lang="en-GB" dirty="0"/>
              <a:t>, financial, material, </a:t>
            </a:r>
            <a:r>
              <a:rPr lang="en-GB" dirty="0" smtClean="0"/>
              <a:t>information</a:t>
            </a:r>
            <a:r>
              <a:rPr lang="en-US" dirty="0" smtClean="0"/>
              <a:t>)</a:t>
            </a:r>
            <a:r>
              <a:rPr lang="en-US" i="1" dirty="0" smtClean="0"/>
              <a:t> </a:t>
            </a:r>
            <a:r>
              <a:rPr lang="en-GB" dirty="0" smtClean="0"/>
              <a:t>to support implementation</a:t>
            </a:r>
            <a:endParaRPr lang="en-IN" dirty="0" smtClean="0"/>
          </a:p>
          <a:p>
            <a:pPr lvl="0">
              <a:spcBef>
                <a:spcPts val="600"/>
              </a:spcBef>
              <a:buFont typeface="Wingdings" panose="05000000000000000000" pitchFamily="2" charset="2"/>
              <a:buChar char="§"/>
              <a:tabLst>
                <a:tab pos="457200" algn="l"/>
              </a:tabLst>
            </a:pPr>
            <a:r>
              <a:rPr lang="en-GB" dirty="0" smtClean="0"/>
              <a:t>Steward private sector and nongovernmental organisation (NGO) participation in implementation</a:t>
            </a:r>
            <a:endParaRPr lang="en-IN" dirty="0" smtClean="0"/>
          </a:p>
          <a:p>
            <a:pPr lvl="0">
              <a:spcBef>
                <a:spcPts val="600"/>
              </a:spcBef>
              <a:buFont typeface="Wingdings" panose="05000000000000000000" pitchFamily="2" charset="2"/>
              <a:buChar char="§"/>
              <a:tabLst>
                <a:tab pos="457200" algn="l"/>
              </a:tabLst>
            </a:pPr>
            <a:r>
              <a:rPr lang="en-GB" dirty="0" smtClean="0"/>
              <a:t>Address </a:t>
            </a:r>
            <a:r>
              <a:rPr lang="en-GB" dirty="0"/>
              <a:t>bottlenecks in implementation and </a:t>
            </a:r>
            <a:r>
              <a:rPr lang="en-GB" dirty="0" smtClean="0"/>
              <a:t>systems</a:t>
            </a:r>
            <a:endParaRPr lang="en-IN" dirty="0">
              <a:latin typeface="Times New Roman"/>
              <a:ea typeface="Times New Roman"/>
            </a:endParaRPr>
          </a:p>
          <a:p>
            <a:endParaRPr lang="en-US" dirty="0"/>
          </a:p>
        </p:txBody>
      </p:sp>
      <p:sp>
        <p:nvSpPr>
          <p:cNvPr id="5" name="Title 4"/>
          <p:cNvSpPr>
            <a:spLocks noGrp="1"/>
          </p:cNvSpPr>
          <p:nvPr>
            <p:ph type="title"/>
          </p:nvPr>
        </p:nvSpPr>
        <p:spPr/>
        <p:txBody>
          <a:bodyPr/>
          <a:lstStyle/>
          <a:p>
            <a:r>
              <a:rPr lang="en-IN" dirty="0"/>
              <a:t>Key Policy </a:t>
            </a:r>
            <a:r>
              <a:rPr lang="en-IN" dirty="0" smtClean="0"/>
              <a:t>Functions:</a:t>
            </a:r>
            <a:br>
              <a:rPr lang="en-IN" dirty="0" smtClean="0"/>
            </a:br>
            <a:r>
              <a:rPr lang="en-IN" sz="3600" dirty="0" smtClean="0"/>
              <a:t>Policy Implementation</a:t>
            </a:r>
            <a:endParaRPr lang="en-US" sz="3600" dirty="0"/>
          </a:p>
        </p:txBody>
      </p:sp>
    </p:spTree>
    <p:extLst>
      <p:ext uri="{BB962C8B-B14F-4D97-AF65-F5344CB8AC3E}">
        <p14:creationId xmlns:p14="http://schemas.microsoft.com/office/powerpoint/2010/main" val="431012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pPr lvl="0">
              <a:spcBef>
                <a:spcPts val="600"/>
              </a:spcBef>
              <a:buFont typeface="Wingdings" panose="05000000000000000000" pitchFamily="2" charset="2"/>
              <a:buChar char="§"/>
              <a:tabLst>
                <a:tab pos="457200" algn="l"/>
              </a:tabLst>
            </a:pPr>
            <a:r>
              <a:rPr lang="en-GB" dirty="0"/>
              <a:t>Commission periodic reviews of performance indicators.</a:t>
            </a:r>
            <a:endParaRPr lang="en-IN" sz="2800" dirty="0"/>
          </a:p>
          <a:p>
            <a:pPr lvl="0">
              <a:spcBef>
                <a:spcPts val="600"/>
              </a:spcBef>
              <a:buFont typeface="Wingdings" panose="05000000000000000000" pitchFamily="2" charset="2"/>
              <a:buChar char="§"/>
              <a:tabLst>
                <a:tab pos="457200" algn="l"/>
              </a:tabLst>
            </a:pPr>
            <a:r>
              <a:rPr lang="en-GB" dirty="0"/>
              <a:t>Support forums to include feedback. </a:t>
            </a:r>
            <a:endParaRPr lang="en-IN" sz="2800" dirty="0"/>
          </a:p>
          <a:p>
            <a:pPr lvl="0">
              <a:spcBef>
                <a:spcPts val="600"/>
              </a:spcBef>
              <a:buFont typeface="Wingdings" panose="05000000000000000000" pitchFamily="2" charset="2"/>
              <a:buChar char="§"/>
              <a:tabLst>
                <a:tab pos="457200" algn="l"/>
              </a:tabLst>
            </a:pPr>
            <a:r>
              <a:rPr lang="en-GB" dirty="0"/>
              <a:t>Conduct epidemiological analysis, coverage studies, cost-effectiveness analyses.</a:t>
            </a:r>
            <a:endParaRPr lang="en-IN" sz="2800" dirty="0"/>
          </a:p>
          <a:p>
            <a:pPr lvl="0">
              <a:spcBef>
                <a:spcPts val="600"/>
              </a:spcBef>
              <a:buFont typeface="Wingdings" panose="05000000000000000000" pitchFamily="2" charset="2"/>
              <a:buChar char="§"/>
              <a:tabLst>
                <a:tab pos="457200" algn="l"/>
              </a:tabLst>
            </a:pPr>
            <a:r>
              <a:rPr lang="en-GB" dirty="0"/>
              <a:t>Implement M&amp;E plans.</a:t>
            </a:r>
            <a:endParaRPr lang="en-IN" sz="2800" dirty="0"/>
          </a:p>
          <a:p>
            <a:pPr lvl="0">
              <a:spcBef>
                <a:spcPts val="600"/>
              </a:spcBef>
              <a:buFont typeface="Wingdings" panose="05000000000000000000" pitchFamily="2" charset="2"/>
              <a:buChar char="§"/>
              <a:tabLst>
                <a:tab pos="457200" algn="l"/>
              </a:tabLst>
            </a:pPr>
            <a:r>
              <a:rPr lang="en-GB" dirty="0"/>
              <a:t>Track expenditure.</a:t>
            </a:r>
            <a:endParaRPr lang="en-IN" sz="2800" dirty="0"/>
          </a:p>
          <a:p>
            <a:pPr lvl="0">
              <a:spcBef>
                <a:spcPts val="600"/>
              </a:spcBef>
              <a:buFont typeface="Wingdings" panose="05000000000000000000" pitchFamily="2" charset="2"/>
              <a:buChar char="§"/>
              <a:tabLst>
                <a:tab pos="457200" algn="l"/>
              </a:tabLst>
            </a:pPr>
            <a:r>
              <a:rPr lang="en-GB" dirty="0"/>
              <a:t>Link operations data </a:t>
            </a:r>
            <a:r>
              <a:rPr lang="en-GB" dirty="0" smtClean="0"/>
              <a:t>(MIS</a:t>
            </a:r>
            <a:r>
              <a:rPr lang="en-GB" dirty="0"/>
              <a:t>) to decision making and policy reform.</a:t>
            </a:r>
            <a:endParaRPr lang="en-IN" sz="2800" dirty="0"/>
          </a:p>
          <a:p>
            <a:pPr lvl="0">
              <a:spcBef>
                <a:spcPts val="600"/>
              </a:spcBef>
              <a:buFont typeface="Wingdings" panose="05000000000000000000" pitchFamily="2" charset="2"/>
              <a:buChar char="§"/>
              <a:tabLst>
                <a:tab pos="457200" algn="l"/>
              </a:tabLst>
            </a:pPr>
            <a:r>
              <a:rPr lang="en-GB" dirty="0"/>
              <a:t>Establish feedback mechanisms and forums for public debate and citizen participation.</a:t>
            </a:r>
            <a:endParaRPr lang="en-IN" sz="2800" dirty="0">
              <a:latin typeface="Times New Roman"/>
              <a:ea typeface="Times New Roman"/>
            </a:endParaRPr>
          </a:p>
          <a:p>
            <a:endParaRPr lang="en-US" dirty="0"/>
          </a:p>
        </p:txBody>
      </p:sp>
      <p:sp>
        <p:nvSpPr>
          <p:cNvPr id="4" name="Title 3"/>
          <p:cNvSpPr>
            <a:spLocks noGrp="1"/>
          </p:cNvSpPr>
          <p:nvPr>
            <p:ph type="title"/>
          </p:nvPr>
        </p:nvSpPr>
        <p:spPr/>
        <p:txBody>
          <a:bodyPr/>
          <a:lstStyle/>
          <a:p>
            <a:r>
              <a:rPr lang="en-US" dirty="0" smtClean="0"/>
              <a:t>Key Functions: Policy M&amp;E</a:t>
            </a:r>
            <a:endParaRPr lang="en-US" dirty="0"/>
          </a:p>
        </p:txBody>
      </p:sp>
    </p:spTree>
    <p:extLst>
      <p:ext uri="{BB962C8B-B14F-4D97-AF65-F5344CB8AC3E}">
        <p14:creationId xmlns:p14="http://schemas.microsoft.com/office/powerpoint/2010/main" val="112801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HPP Title and Thank You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een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Section HPP Interior Slides">
  <a:themeElements>
    <a:clrScheme name="HPP PowerPoint">
      <a:dk1>
        <a:sysClr val="windowText" lastClr="000000"/>
      </a:dk1>
      <a:lt1>
        <a:sysClr val="window" lastClr="FFFFFF"/>
      </a:lt1>
      <a:dk2>
        <a:srgbClr val="084572"/>
      </a:dk2>
      <a:lt2>
        <a:srgbClr val="FFFFFF"/>
      </a:lt2>
      <a:accent1>
        <a:srgbClr val="0E7DC2"/>
      </a:accent1>
      <a:accent2>
        <a:srgbClr val="C4882C"/>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3496</TotalTime>
  <Words>452</Words>
  <Application>Microsoft Office PowerPoint</Application>
  <PresentationFormat>On-screen Show (4:3)</PresentationFormat>
  <Paragraphs>114</Paragraphs>
  <Slides>13</Slides>
  <Notes>1</Notes>
  <HiddenSlides>0</HiddenSlides>
  <MMClips>0</MMClips>
  <ScaleCrop>false</ScaleCrop>
  <HeadingPairs>
    <vt:vector size="4" baseType="variant">
      <vt:variant>
        <vt:lpstr>Theme</vt:lpstr>
      </vt:variant>
      <vt:variant>
        <vt:i4>4</vt:i4>
      </vt:variant>
      <vt:variant>
        <vt:lpstr>Slide Titles</vt:lpstr>
      </vt:variant>
      <vt:variant>
        <vt:i4>13</vt:i4>
      </vt:variant>
    </vt:vector>
  </HeadingPairs>
  <TitlesOfParts>
    <vt:vector size="17" baseType="lpstr">
      <vt:lpstr>HPP Title and Thank You Slides</vt:lpstr>
      <vt:lpstr>Blue Section HPP Interior Slides</vt:lpstr>
      <vt:lpstr>Green Section HPP Interior Slides</vt:lpstr>
      <vt:lpstr>Red Section HPP Interior Slides</vt:lpstr>
      <vt:lpstr>PowerPoint Presentation</vt:lpstr>
      <vt:lpstr>PowerPoint Presentation</vt:lpstr>
      <vt:lpstr>Policy</vt:lpstr>
      <vt:lpstr>Policy Cycle</vt:lpstr>
      <vt:lpstr>Policy Implementation</vt:lpstr>
      <vt:lpstr>Policy Implementation</vt:lpstr>
      <vt:lpstr>Policy M&amp;E</vt:lpstr>
      <vt:lpstr>Key Policy Functions: Policy Implementation</vt:lpstr>
      <vt:lpstr>Key Functions: Policy M&amp;E</vt:lpstr>
      <vt:lpstr>People and Policy</vt:lpstr>
      <vt:lpstr>Who Can Make It Possible?   A State Example</vt:lpstr>
      <vt:lpstr>District/Sub-district Example</vt:lpstr>
      <vt:lpstr>PowerPoint Presentation</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HPP Powerponit Template</dc:title>
  <dc:creator>Ginny Gordon</dc:creator>
  <cp:lastModifiedBy>Lory Frenkel</cp:lastModifiedBy>
  <cp:revision>210</cp:revision>
  <dcterms:created xsi:type="dcterms:W3CDTF">2012-10-02T19:21:23Z</dcterms:created>
  <dcterms:modified xsi:type="dcterms:W3CDTF">2014-02-19T21:35:07Z</dcterms:modified>
</cp:coreProperties>
</file>