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11"/>
  </p:notesMasterIdLst>
  <p:sldIdLst>
    <p:sldId id="269" r:id="rId5"/>
    <p:sldId id="270" r:id="rId6"/>
    <p:sldId id="272" r:id="rId7"/>
    <p:sldId id="273" r:id="rId8"/>
    <p:sldId id="274" r:id="rId9"/>
    <p:sldId id="271"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9"/>
            <p14:sldId id="270"/>
            <p14:sldId id="272"/>
            <p14:sldId id="273"/>
            <p14:sldId id="274"/>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92" autoAdjust="0"/>
    <p:restoredTop sz="94699" autoAdjust="0"/>
  </p:normalViewPr>
  <p:slideViewPr>
    <p:cSldViewPr>
      <p:cViewPr>
        <p:scale>
          <a:sx n="85" d="100"/>
          <a:sy n="85" d="100"/>
        </p:scale>
        <p:origin x="-1092" y="-6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2/18/2014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914191" y="1542831"/>
            <a:ext cx="3440742" cy="1600438"/>
          </a:xfrm>
        </p:spPr>
        <p:txBody>
          <a:bodyPr/>
          <a:lstStyle/>
          <a:p>
            <a:r>
              <a:rPr lang="en-GB" sz="3200"/>
              <a:t>Session </a:t>
            </a:r>
            <a:r>
              <a:rPr lang="en-GB" sz="3200" smtClean="0"/>
              <a:t>9: </a:t>
            </a:r>
            <a:r>
              <a:rPr lang="en-GB" dirty="0"/>
              <a:t>Develop a </a:t>
            </a:r>
            <a:r>
              <a:rPr lang="en-GB" dirty="0" smtClean="0"/>
              <a:t>Workplan </a:t>
            </a:r>
            <a:endParaRPr lang="en-US" dirty="0"/>
          </a:p>
        </p:txBody>
      </p:sp>
      <p:sp>
        <p:nvSpPr>
          <p:cNvPr id="8" name="Text Placeholder 7"/>
          <p:cNvSpPr>
            <a:spLocks noGrp="1"/>
          </p:cNvSpPr>
          <p:nvPr>
            <p:ph type="body" sz="quarter" idx="12"/>
          </p:nvPr>
        </p:nvSpPr>
        <p:spPr/>
        <p:txBody>
          <a:bodyPr/>
          <a:lstStyle/>
          <a:p>
            <a:endParaRPr lang="en-US" dirty="0"/>
          </a:p>
        </p:txBody>
      </p:sp>
      <p:sp>
        <p:nvSpPr>
          <p:cNvPr id="9" name="Text Placeholder 8"/>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3039109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err="1" smtClean="0"/>
              <a:t>Workplan</a:t>
            </a:r>
            <a:r>
              <a:rPr lang="en-US" dirty="0" smtClean="0"/>
              <a:t> Development </a:t>
            </a:r>
            <a:endParaRPr lang="en-US" dirty="0"/>
          </a:p>
        </p:txBody>
      </p:sp>
      <p:sp>
        <p:nvSpPr>
          <p:cNvPr id="24" name="Text Placeholder 23"/>
          <p:cNvSpPr>
            <a:spLocks noGrp="1"/>
          </p:cNvSpPr>
          <p:nvPr>
            <p:ph type="body" sz="quarter" idx="17"/>
          </p:nvPr>
        </p:nvSpPr>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13389418"/>
              </p:ext>
            </p:extLst>
          </p:nvPr>
        </p:nvGraphicFramePr>
        <p:xfrm>
          <a:off x="304800" y="1676400"/>
          <a:ext cx="8534400" cy="4238208"/>
        </p:xfrm>
        <a:graphic>
          <a:graphicData uri="http://schemas.openxmlformats.org/drawingml/2006/table">
            <a:tbl>
              <a:tblPr firstRow="1" firstCol="1" bandRow="1">
                <a:tableStyleId>{00A15C55-8517-42AA-B614-E9B94910E393}</a:tableStyleId>
              </a:tblPr>
              <a:tblGrid>
                <a:gridCol w="457200"/>
                <a:gridCol w="2458722"/>
                <a:gridCol w="894078"/>
                <a:gridCol w="1600200"/>
                <a:gridCol w="990600"/>
                <a:gridCol w="1219200"/>
                <a:gridCol w="914400"/>
              </a:tblGrid>
              <a:tr h="864096">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Recommended/  </a:t>
                      </a:r>
                      <a:r>
                        <a:rPr lang="en-US" sz="1400" dirty="0" smtClean="0">
                          <a:effectLst/>
                          <a:latin typeface="+mj-lt"/>
                        </a:rPr>
                        <a:t>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a:t>
                      </a:r>
                      <a:r>
                        <a:rPr lang="en-US" sz="1400" dirty="0">
                          <a:effectLst/>
                          <a:latin typeface="+mj-lt"/>
                        </a:rPr>
                        <a:t>/ 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9904">
                <a:tc rowSpan="7">
                  <a:txBody>
                    <a:bodyPr/>
                    <a:lstStyle/>
                    <a:p>
                      <a:pPr marL="342900" lvl="0" indent="-342900">
                        <a:spcAft>
                          <a:spcPts val="0"/>
                        </a:spcAft>
                        <a:buFont typeface="+mj-lt"/>
                        <a:buAutoNum type="arabicPeriod"/>
                      </a:pPr>
                      <a:r>
                        <a:rPr lang="en-US" sz="1400" b="1" dirty="0">
                          <a:solidFill>
                            <a:schemeClr val="tx1"/>
                          </a:solidFill>
                          <a:effectLst/>
                          <a:latin typeface="+mj-lt"/>
                        </a:rPr>
                        <a:t> </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b="1" dirty="0">
                          <a:solidFill>
                            <a:schemeClr val="tx1"/>
                          </a:solidFill>
                          <a:effectLst/>
                          <a:latin typeface="+mj-lt"/>
                        </a:rPr>
                        <a:t>Health Service Delivery</a:t>
                      </a:r>
                      <a:endParaRPr lang="en-IN" sz="1600" b="1" dirty="0">
                        <a:solidFill>
                          <a:schemeClr val="tx1"/>
                        </a:solidFill>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846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FP Services at PHC, CHC, DH</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5936">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Fixed-day </a:t>
                      </a:r>
                      <a:r>
                        <a:rPr lang="en-US" sz="1600" dirty="0" smtClean="0">
                          <a:effectLst/>
                          <a:latin typeface="+mj-lt"/>
                        </a:rPr>
                        <a:t>approach</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10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FP </a:t>
                      </a:r>
                      <a:r>
                        <a:rPr lang="en-US" sz="1600" dirty="0" smtClean="0">
                          <a:effectLst/>
                          <a:latin typeface="+mj-lt"/>
                        </a:rPr>
                        <a:t>camps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370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Quality </a:t>
                      </a:r>
                      <a:r>
                        <a:rPr lang="en-US" sz="1600" dirty="0" smtClean="0">
                          <a:effectLst/>
                          <a:latin typeface="+mj-lt"/>
                        </a:rPr>
                        <a:t>Assurance </a:t>
                      </a:r>
                      <a:r>
                        <a:rPr lang="en-US" sz="1600" dirty="0">
                          <a:effectLst/>
                          <a:latin typeface="+mj-lt"/>
                        </a:rPr>
                        <a:t>C</a:t>
                      </a:r>
                      <a:r>
                        <a:rPr lang="en-US" sz="1600" dirty="0" smtClean="0">
                          <a:effectLst/>
                          <a:latin typeface="+mj-lt"/>
                        </a:rPr>
                        <a:t>ommittee </a:t>
                      </a:r>
                      <a:r>
                        <a:rPr lang="en-US" sz="1600" dirty="0">
                          <a:effectLst/>
                          <a:latin typeface="+mj-lt"/>
                        </a:rPr>
                        <a:t>m</a:t>
                      </a:r>
                      <a:r>
                        <a:rPr lang="en-US" sz="1600" dirty="0" smtClean="0">
                          <a:effectLst/>
                          <a:latin typeface="+mj-lt"/>
                        </a:rPr>
                        <a:t>eetings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1704">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a:effectLst/>
                          <a:latin typeface="+mj-lt"/>
                        </a:rPr>
                        <a:t>Quality </a:t>
                      </a:r>
                      <a:r>
                        <a:rPr lang="en-US" sz="1600" dirty="0" smtClean="0">
                          <a:effectLst/>
                          <a:latin typeface="+mj-lt"/>
                        </a:rPr>
                        <a:t>Assurance </a:t>
                      </a:r>
                      <a:r>
                        <a:rPr lang="en-US" sz="1600" dirty="0">
                          <a:effectLst/>
                          <a:latin typeface="+mj-lt"/>
                        </a:rPr>
                        <a:t>V</a:t>
                      </a:r>
                      <a:r>
                        <a:rPr lang="en-US" sz="1600" dirty="0" smtClean="0">
                          <a:effectLst/>
                          <a:latin typeface="+mj-lt"/>
                        </a:rPr>
                        <a:t>isits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34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dirty="0" smtClean="0">
                          <a:effectLst/>
                          <a:latin typeface="+mj-lt"/>
                        </a:rPr>
                        <a:t>Community</a:t>
                      </a:r>
                      <a:r>
                        <a:rPr lang="en-US" sz="1600" baseline="0" dirty="0" smtClean="0">
                          <a:effectLst/>
                          <a:latin typeface="+mj-lt"/>
                        </a:rPr>
                        <a:t> </a:t>
                      </a:r>
                      <a:r>
                        <a:rPr lang="en-US" sz="1600" dirty="0" smtClean="0">
                          <a:effectLst/>
                          <a:latin typeface="+mj-lt"/>
                        </a:rPr>
                        <a:t>BCC/IEC activities</a:t>
                      </a:r>
                      <a:endParaRPr lang="en-IN" sz="16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017446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70247357"/>
              </p:ext>
            </p:extLst>
          </p:nvPr>
        </p:nvGraphicFramePr>
        <p:xfrm>
          <a:off x="304800" y="1676400"/>
          <a:ext cx="8381999" cy="4663440"/>
        </p:xfrm>
        <a:graphic>
          <a:graphicData uri="http://schemas.openxmlformats.org/drawingml/2006/table">
            <a:tbl>
              <a:tblPr firstRow="1" firstCol="1" bandRow="1">
                <a:tableStyleId>{00A15C55-8517-42AA-B614-E9B94910E393}</a:tableStyleId>
              </a:tblPr>
              <a:tblGrid>
                <a:gridCol w="457199"/>
                <a:gridCol w="2133601"/>
                <a:gridCol w="1066800"/>
                <a:gridCol w="1600200"/>
                <a:gridCol w="990600"/>
                <a:gridCol w="1219200"/>
                <a:gridCol w="914399"/>
              </a:tblGrid>
              <a:tr h="416860">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 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a:t>
                      </a:r>
                      <a:r>
                        <a:rPr lang="en-US" sz="1400" dirty="0">
                          <a:effectLst/>
                          <a:latin typeface="+mj-lt"/>
                        </a:rPr>
                        <a:t>/ tasks</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0560">
                <a:tc rowSpan="5">
                  <a:txBody>
                    <a:bodyPr/>
                    <a:lstStyle/>
                    <a:p>
                      <a:pPr marL="342900" lvl="0" indent="-342900">
                        <a:spcAft>
                          <a:spcPts val="0"/>
                        </a:spcAft>
                        <a:buFont typeface="+mj-lt"/>
                        <a:buAutoNum type="arabicPeriod"/>
                      </a:pPr>
                      <a:r>
                        <a:rPr lang="en-US" sz="1400" dirty="0">
                          <a:solidFill>
                            <a:schemeClr val="tx1"/>
                          </a:solidFill>
                          <a:effectLst/>
                          <a:latin typeface="+mj-lt"/>
                        </a:rPr>
                        <a:t> </a:t>
                      </a:r>
                      <a:endParaRPr lang="en-IN" sz="1400"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600" b="1" dirty="0">
                          <a:solidFill>
                            <a:schemeClr val="tx1"/>
                          </a:solidFill>
                          <a:effectLst/>
                          <a:latin typeface="+mj-lt"/>
                        </a:rPr>
                        <a:t>Health Service Delivery</a:t>
                      </a:r>
                      <a:endParaRPr lang="en-IN" sz="1600" b="1" dirty="0">
                        <a:solidFill>
                          <a:schemeClr val="tx1"/>
                        </a:solidFill>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smtClean="0">
                          <a:effectLst/>
                          <a:latin typeface="+mj-lt"/>
                        </a:rPr>
                        <a:t>Health facility</a:t>
                      </a:r>
                      <a:r>
                        <a:rPr lang="en-US" sz="1400" baseline="0" dirty="0" smtClean="0">
                          <a:effectLst/>
                          <a:latin typeface="+mj-lt"/>
                        </a:rPr>
                        <a:t> </a:t>
                      </a:r>
                      <a:r>
                        <a:rPr lang="en-US" sz="1400" dirty="0" smtClean="0">
                          <a:effectLst/>
                          <a:latin typeface="+mj-lt"/>
                        </a:rPr>
                        <a:t>BCC/IEC display</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smtClean="0">
                          <a:effectLst/>
                          <a:latin typeface="+mj-lt"/>
                        </a:rPr>
                        <a:t>Community BCC/IEC display</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8382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BCC/IEC tools for improved communication and </a:t>
                      </a:r>
                      <a:r>
                        <a:rPr lang="en-GB" sz="1400" dirty="0">
                          <a:effectLst/>
                          <a:latin typeface="+mj-lt"/>
                        </a:rPr>
                        <a:t>counselling</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14400">
                <a:tc vMerge="1">
                  <a:txBody>
                    <a:bodyPr/>
                    <a:lstStyle/>
                    <a:p>
                      <a:pPr marL="342900" lvl="0" indent="-342900">
                        <a:spcAft>
                          <a:spcPts val="0"/>
                        </a:spcAft>
                        <a:buFont typeface="+mj-lt"/>
                        <a:buAutoNum type="alphaLcParenR"/>
                      </a:pP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Helpline and other mobile technology or ICT for demand generation and </a:t>
                      </a:r>
                      <a:r>
                        <a:rPr lang="en-US" sz="1400" dirty="0" err="1">
                          <a:effectLst/>
                          <a:latin typeface="+mj-lt"/>
                        </a:rPr>
                        <a:t>behaviour</a:t>
                      </a:r>
                      <a:r>
                        <a:rPr lang="en-US" sz="1400" dirty="0">
                          <a:effectLst/>
                          <a:latin typeface="+mj-lt"/>
                        </a:rPr>
                        <a:t> change</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a:effectLst/>
                          <a:latin typeface="+mj-lt"/>
                        </a:rPr>
                        <a:t> </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effectLst/>
                          <a:latin typeface="+mj-lt"/>
                        </a:rPr>
                        <a:t>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5584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411481"/>
            <a:ext cx="7620000" cy="883920"/>
          </a:xfrm>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755653376"/>
              </p:ext>
            </p:extLst>
          </p:nvPr>
        </p:nvGraphicFramePr>
        <p:xfrm>
          <a:off x="381000" y="1447800"/>
          <a:ext cx="8305800" cy="4788769"/>
        </p:xfrm>
        <a:graphic>
          <a:graphicData uri="http://schemas.openxmlformats.org/drawingml/2006/table">
            <a:tbl>
              <a:tblPr firstRow="1" firstCol="1" bandRow="1">
                <a:tableStyleId>{00A15C55-8517-42AA-B614-E9B94910E393}</a:tableStyleId>
              </a:tblPr>
              <a:tblGrid>
                <a:gridCol w="457200"/>
                <a:gridCol w="2261855"/>
                <a:gridCol w="885349"/>
                <a:gridCol w="1488775"/>
                <a:gridCol w="1018636"/>
                <a:gridCol w="1253706"/>
                <a:gridCol w="940279"/>
              </a:tblGrid>
              <a:tr h="879944">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5456">
                <a:tc rowSpan="5">
                  <a:txBody>
                    <a:bodyPr/>
                    <a:lstStyle/>
                    <a:p>
                      <a:pPr marL="0" lvl="0" indent="0">
                        <a:spcAft>
                          <a:spcPts val="0"/>
                        </a:spcAft>
                        <a:buFont typeface="Arial" pitchFamily="34" charset="0"/>
                        <a:buNone/>
                      </a:pPr>
                      <a:r>
                        <a:rPr lang="en-US" sz="1400" b="1" dirty="0" smtClean="0">
                          <a:solidFill>
                            <a:schemeClr val="tx1"/>
                          </a:solidFill>
                          <a:effectLst/>
                          <a:latin typeface="+mj-lt"/>
                        </a:rPr>
                        <a:t>2.</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Health </a:t>
                      </a:r>
                      <a:r>
                        <a:rPr lang="en-US" sz="1600" b="1" dirty="0" smtClean="0">
                          <a:effectLst/>
                          <a:latin typeface="+mj-lt"/>
                        </a:rPr>
                        <a:t>workforce</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4800">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Technical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9972">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Managerial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9972">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a:effectLst/>
                          <a:latin typeface="+mj-lt"/>
                        </a:rPr>
                        <a:t>Community-level human resources</a:t>
                      </a:r>
                      <a:endParaRPr lang="en-IN" sz="140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7856">
                <a:tc vMerge="1">
                  <a:txBody>
                    <a:bodyPr/>
                    <a:lstStyle/>
                    <a:p>
                      <a:pPr marL="0" lvl="0" indent="0">
                        <a:spcAft>
                          <a:spcPts val="0"/>
                        </a:spcAft>
                        <a:buFont typeface="Arial" pitchFamily="34" charset="0"/>
                        <a:buNone/>
                      </a:pPr>
                      <a:endParaRPr lang="en-IN" sz="1400" dirty="0">
                        <a:solidFill>
                          <a:schemeClr val="tx1"/>
                        </a:solidFill>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smtClean="0">
                          <a:effectLst/>
                          <a:latin typeface="+mj-lt"/>
                        </a:rPr>
                        <a:t>Training </a:t>
                      </a:r>
                      <a:r>
                        <a:rPr lang="en-US" sz="1400" dirty="0">
                          <a:effectLst/>
                          <a:latin typeface="+mj-lt"/>
                        </a:rPr>
                        <a:t>and capacity strengthening </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2528">
                <a:tc>
                  <a:txBody>
                    <a:bodyPr/>
                    <a:lstStyle/>
                    <a:p>
                      <a:pPr marL="0" lvl="0" indent="0">
                        <a:spcAft>
                          <a:spcPts val="0"/>
                        </a:spcAft>
                        <a:buFont typeface="Arial" pitchFamily="34" charset="0"/>
                        <a:buNone/>
                      </a:pPr>
                      <a:r>
                        <a:rPr lang="en-US" sz="1400" b="1" dirty="0" smtClean="0">
                          <a:solidFill>
                            <a:schemeClr val="tx1"/>
                          </a:solidFill>
                          <a:effectLst/>
                          <a:latin typeface="+mj-lt"/>
                        </a:rPr>
                        <a:t>3.</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Health </a:t>
                      </a:r>
                      <a:r>
                        <a:rPr lang="en-US" sz="1600" b="1" dirty="0" smtClean="0">
                          <a:effectLst/>
                          <a:latin typeface="+mj-lt"/>
                        </a:rPr>
                        <a:t>information system</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09601">
                <a:tc rowSpan="2">
                  <a:txBody>
                    <a:bodyPr/>
                    <a:lstStyle/>
                    <a:p>
                      <a:pPr marL="0" lvl="0" indent="0">
                        <a:spcAft>
                          <a:spcPts val="0"/>
                        </a:spcAft>
                        <a:buFont typeface="Arial" pitchFamily="34" charset="0"/>
                        <a:buNone/>
                      </a:pPr>
                      <a:r>
                        <a:rPr lang="en-US" sz="1400" b="1" dirty="0" smtClean="0">
                          <a:solidFill>
                            <a:schemeClr val="tx1"/>
                          </a:solidFill>
                          <a:effectLst/>
                          <a:latin typeface="+mj-lt"/>
                        </a:rPr>
                        <a:t>4.</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Access to </a:t>
                      </a:r>
                      <a:r>
                        <a:rPr lang="en-US" sz="1600" b="1" dirty="0" smtClean="0">
                          <a:effectLst/>
                          <a:latin typeface="+mj-lt"/>
                        </a:rPr>
                        <a:t>essential </a:t>
                      </a:r>
                      <a:r>
                        <a:rPr lang="en-US" sz="1600" b="1" dirty="0">
                          <a:effectLst/>
                          <a:latin typeface="+mj-lt"/>
                        </a:rPr>
                        <a:t>m</a:t>
                      </a:r>
                      <a:r>
                        <a:rPr lang="en-US" sz="1600" b="1" dirty="0" smtClean="0">
                          <a:effectLst/>
                          <a:latin typeface="+mj-lt"/>
                        </a:rPr>
                        <a:t>edicines</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7355">
                <a:tc vMerge="1">
                  <a:txBody>
                    <a:bodyPr/>
                    <a:lstStyle/>
                    <a:p>
                      <a:pPr marL="0" lvl="0" indent="0">
                        <a:spcAft>
                          <a:spcPts val="0"/>
                        </a:spcAft>
                        <a:buFont typeface="Arial" pitchFamily="34" charset="0"/>
                        <a:buNone/>
                      </a:pP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Logistical and supply chain</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5122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err="1" smtClean="0"/>
              <a:t>Workplan</a:t>
            </a:r>
            <a:r>
              <a:rPr lang="en-US" dirty="0" smtClean="0"/>
              <a:t> Development</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847084377"/>
              </p:ext>
            </p:extLst>
          </p:nvPr>
        </p:nvGraphicFramePr>
        <p:xfrm>
          <a:off x="457200" y="1828800"/>
          <a:ext cx="8229600" cy="4281093"/>
        </p:xfrm>
        <a:graphic>
          <a:graphicData uri="http://schemas.openxmlformats.org/drawingml/2006/table">
            <a:tbl>
              <a:tblPr firstRow="1" firstCol="1" bandRow="1">
                <a:tableStyleId>{00A15C55-8517-42AA-B614-E9B94910E393}</a:tableStyleId>
              </a:tblPr>
              <a:tblGrid>
                <a:gridCol w="457200"/>
                <a:gridCol w="2209800"/>
                <a:gridCol w="914400"/>
                <a:gridCol w="1524984"/>
                <a:gridCol w="989616"/>
                <a:gridCol w="1219200"/>
                <a:gridCol w="914400"/>
              </a:tblGrid>
              <a:tr h="310329">
                <a:tc>
                  <a:txBody>
                    <a:bodyPr/>
                    <a:lstStyle/>
                    <a:p>
                      <a:pPr algn="ctr">
                        <a:spcAft>
                          <a:spcPts val="0"/>
                        </a:spcAft>
                      </a:pPr>
                      <a:r>
                        <a:rPr lang="en-US" sz="1400" dirty="0" smtClean="0">
                          <a:effectLst/>
                          <a:latin typeface="+mj-lt"/>
                        </a:rPr>
                        <a:t>No.</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Health </a:t>
                      </a:r>
                      <a:r>
                        <a:rPr lang="en-US" sz="1400" dirty="0" smtClean="0">
                          <a:effectLst/>
                          <a:latin typeface="+mj-lt"/>
                        </a:rPr>
                        <a:t>System</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Current</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Recommended/planned </a:t>
                      </a:r>
                      <a:r>
                        <a:rPr lang="en-US" sz="1400" dirty="0">
                          <a:effectLst/>
                          <a:latin typeface="+mj-lt"/>
                        </a:rPr>
                        <a:t>in the </a:t>
                      </a:r>
                      <a:r>
                        <a:rPr lang="en-US" sz="1400" dirty="0" smtClean="0">
                          <a:effectLst/>
                          <a:latin typeface="+mj-lt"/>
                        </a:rPr>
                        <a:t>state/district </a:t>
                      </a:r>
                      <a:r>
                        <a:rPr lang="en-US" sz="1400" dirty="0">
                          <a:effectLst/>
                          <a:latin typeface="+mj-lt"/>
                        </a:rPr>
                        <a:t>plans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Activities/tasks</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smtClean="0">
                          <a:effectLst/>
                          <a:latin typeface="+mj-lt"/>
                        </a:rPr>
                        <a:t>Responsible person</a:t>
                      </a:r>
                      <a:endParaRPr lang="en-IN" sz="1400" dirty="0">
                        <a:effectLst/>
                        <a:latin typeface="+mj-lt"/>
                        <a:ea typeface="Calibri"/>
                        <a:cs typeface="Calibri"/>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latin typeface="+mj-lt"/>
                        </a:rPr>
                        <a:t>Timeline</a:t>
                      </a:r>
                      <a:endParaRPr lang="en-IN" sz="1400" dirty="0">
                        <a:effectLst/>
                        <a:latin typeface="+mj-lt"/>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1960">
                <a:tc rowSpan="3">
                  <a:txBody>
                    <a:bodyPr/>
                    <a:lstStyle/>
                    <a:p>
                      <a:pPr marL="0" lvl="0" indent="0">
                        <a:spcAft>
                          <a:spcPts val="0"/>
                        </a:spcAft>
                        <a:buFont typeface="Arial" pitchFamily="34" charset="0"/>
                        <a:buNone/>
                      </a:pPr>
                      <a:r>
                        <a:rPr lang="en-US" sz="1400" b="1" dirty="0" smtClean="0">
                          <a:solidFill>
                            <a:schemeClr val="tx1"/>
                          </a:solidFill>
                          <a:effectLst/>
                          <a:latin typeface="+mj-lt"/>
                        </a:rPr>
                        <a:t>5.</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Financing for FP</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263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Fund </a:t>
                      </a:r>
                      <a:r>
                        <a:rPr lang="en-GB" sz="1400" dirty="0">
                          <a:effectLst/>
                          <a:latin typeface="+mj-lt"/>
                        </a:rPr>
                        <a:t>utilisation </a:t>
                      </a:r>
                      <a:r>
                        <a:rPr lang="en-US" sz="1400" dirty="0">
                          <a:effectLst/>
                          <a:latin typeface="+mj-lt"/>
                        </a:rPr>
                        <a:t>vs. approved funds</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311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Budgeting for </a:t>
                      </a:r>
                      <a:r>
                        <a:rPr lang="en-US" sz="1400" dirty="0" smtClean="0">
                          <a:effectLst/>
                          <a:latin typeface="+mj-lt"/>
                        </a:rPr>
                        <a:t>DHAP/State </a:t>
                      </a:r>
                      <a:r>
                        <a:rPr lang="en-US" sz="1400" dirty="0">
                          <a:effectLst/>
                          <a:latin typeface="+mj-lt"/>
                        </a:rPr>
                        <a:t>PIP</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49791">
                <a:tc rowSpan="3">
                  <a:txBody>
                    <a:bodyPr/>
                    <a:lstStyle/>
                    <a:p>
                      <a:pPr marL="0" lvl="0" indent="0">
                        <a:spcAft>
                          <a:spcPts val="0"/>
                        </a:spcAft>
                        <a:buFont typeface="Arial" pitchFamily="34" charset="0"/>
                        <a:buNone/>
                      </a:pPr>
                      <a:r>
                        <a:rPr lang="en-US" sz="1400" b="1" dirty="0" smtClean="0">
                          <a:solidFill>
                            <a:schemeClr val="tx1"/>
                          </a:solidFill>
                          <a:effectLst/>
                          <a:latin typeface="+mj-lt"/>
                        </a:rPr>
                        <a:t>6.</a:t>
                      </a:r>
                      <a:endParaRPr lang="en-IN" sz="1400" b="1" dirty="0">
                        <a:solidFill>
                          <a:schemeClr val="tx1"/>
                        </a:solidFill>
                        <a:effectLst/>
                        <a:latin typeface="+mj-lt"/>
                        <a:ea typeface="Calibri"/>
                        <a:cs typeface="Calibri"/>
                      </a:endParaRPr>
                    </a:p>
                  </a:txBody>
                  <a:tcPr marL="137160" marR="137160" marT="137160" marB="1371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600" b="1" dirty="0">
                          <a:effectLst/>
                          <a:latin typeface="+mj-lt"/>
                        </a:rPr>
                        <a:t>Leadership and </a:t>
                      </a:r>
                      <a:r>
                        <a:rPr lang="en-US" sz="1600" b="1" dirty="0" smtClean="0">
                          <a:effectLst/>
                          <a:latin typeface="+mj-lt"/>
                        </a:rPr>
                        <a:t>governance</a:t>
                      </a:r>
                      <a:endParaRPr lang="en-IN" sz="1600" b="1"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4551">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State-level initiatives</a:t>
                      </a:r>
                      <a:endParaRPr lang="en-IN" sz="1400" dirty="0">
                        <a:effectLst/>
                        <a:latin typeface="+mj-lt"/>
                      </a:endParaRPr>
                    </a:p>
                    <a:p>
                      <a:pPr marL="0" indent="0">
                        <a:spcAft>
                          <a:spcPts val="0"/>
                        </a:spcAft>
                        <a:buFont typeface="Arial" pitchFamily="34" charset="0"/>
                        <a:buNone/>
                      </a:pPr>
                      <a:r>
                        <a:rPr lang="en-US" sz="1400" dirty="0">
                          <a:effectLst/>
                          <a:latin typeface="+mj-lt"/>
                        </a:rPr>
                        <a:t>(FP </a:t>
                      </a:r>
                      <a:r>
                        <a:rPr lang="en-US" sz="1400" dirty="0" smtClean="0">
                          <a:effectLst/>
                          <a:latin typeface="+mj-lt"/>
                        </a:rPr>
                        <a:t>Cell </a:t>
                      </a:r>
                      <a:r>
                        <a:rPr lang="en-US" sz="1400" dirty="0">
                          <a:effectLst/>
                          <a:latin typeface="+mj-lt"/>
                        </a:rPr>
                        <a:t>and FP </a:t>
                      </a:r>
                      <a:r>
                        <a:rPr lang="en-US" sz="1400" dirty="0" smtClean="0">
                          <a:effectLst/>
                          <a:latin typeface="+mj-lt"/>
                        </a:rPr>
                        <a:t>Task Force</a:t>
                      </a:r>
                      <a:r>
                        <a:rPr lang="en-US" sz="1400" dirty="0">
                          <a:effectLst/>
                          <a:latin typeface="+mj-lt"/>
                        </a:rPr>
                        <a:t>)</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99257">
                <a:tc vMerge="1">
                  <a:txBody>
                    <a:bodyPr/>
                    <a:lstStyle/>
                    <a:p>
                      <a:pPr marL="0" lvl="0" indent="0">
                        <a:spcAft>
                          <a:spcPts val="0"/>
                        </a:spcAft>
                        <a:buFont typeface="Arial" pitchFamily="34" charset="0"/>
                        <a:buNone/>
                      </a:pPr>
                      <a:endParaRPr lang="en-IN" sz="1400" dirty="0">
                        <a:solidFill>
                          <a:schemeClr val="tx1"/>
                        </a:solidFill>
                        <a:effectLst/>
                        <a:latin typeface="+mn-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400" dirty="0">
                          <a:effectLst/>
                          <a:latin typeface="+mj-lt"/>
                        </a:rPr>
                        <a:t>Community participation </a:t>
                      </a:r>
                      <a:br>
                        <a:rPr lang="en-US" sz="1400" dirty="0">
                          <a:effectLst/>
                          <a:latin typeface="+mj-lt"/>
                        </a:rPr>
                      </a:br>
                      <a:r>
                        <a:rPr lang="en-US" sz="1400" dirty="0">
                          <a:effectLst/>
                          <a:latin typeface="+mj-lt"/>
                        </a:rPr>
                        <a:t>(RKS, </a:t>
                      </a:r>
                      <a:r>
                        <a:rPr lang="en-US" sz="1400" dirty="0" smtClean="0">
                          <a:effectLst/>
                          <a:latin typeface="+mj-lt"/>
                        </a:rPr>
                        <a:t>VHSC, </a:t>
                      </a:r>
                      <a:r>
                        <a:rPr lang="en-US" sz="1400" dirty="0">
                          <a:effectLst/>
                          <a:latin typeface="+mj-lt"/>
                        </a:rPr>
                        <a:t>and VHC)</a:t>
                      </a:r>
                      <a:endParaRPr lang="en-IN" sz="1400" dirty="0">
                        <a:effectLst/>
                        <a:latin typeface="+mj-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a:effectLst/>
                          <a:latin typeface="+mj-lt"/>
                        </a:rPr>
                        <a:t> </a:t>
                      </a:r>
                      <a:endParaRPr lang="en-IN" sz="110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spcAft>
                          <a:spcPts val="0"/>
                        </a:spcAft>
                        <a:buFont typeface="Arial" pitchFamily="34" charset="0"/>
                        <a:buNone/>
                      </a:pPr>
                      <a:r>
                        <a:rPr lang="en-US" sz="1100" dirty="0">
                          <a:effectLst/>
                          <a:latin typeface="+mj-lt"/>
                        </a:rPr>
                        <a:t> </a:t>
                      </a:r>
                      <a:endParaRPr lang="en-IN" sz="1100" dirty="0">
                        <a:effectLst/>
                        <a:latin typeface="+mj-lt"/>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23372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1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3456</TotalTime>
  <Words>197</Words>
  <Application>Microsoft Office PowerPoint</Application>
  <PresentationFormat>On-screen Show (4:3)</PresentationFormat>
  <Paragraphs>192</Paragraphs>
  <Slides>6</Slides>
  <Notes>0</Notes>
  <HiddenSlides>0</HiddenSlides>
  <MMClips>0</MMClips>
  <ScaleCrop>false</ScaleCrop>
  <HeadingPairs>
    <vt:vector size="4" baseType="variant">
      <vt:variant>
        <vt:lpstr>Theme</vt:lpstr>
      </vt:variant>
      <vt:variant>
        <vt:i4>4</vt:i4>
      </vt:variant>
      <vt:variant>
        <vt:lpstr>Slide Titles</vt:lpstr>
      </vt:variant>
      <vt:variant>
        <vt:i4>6</vt:i4>
      </vt:variant>
    </vt:vector>
  </HeadingPairs>
  <TitlesOfParts>
    <vt:vector size="10" baseType="lpstr">
      <vt:lpstr>HPP Title and Thank You Slides</vt:lpstr>
      <vt:lpstr>Blue Section HPP Interior Slides</vt:lpstr>
      <vt:lpstr>Green Section HPP Interior Slides</vt:lpstr>
      <vt:lpstr>Red Section HPP Interior Slides</vt:lpstr>
      <vt:lpstr>PowerPoint Presentation</vt:lpstr>
      <vt:lpstr>Workplan Development </vt:lpstr>
      <vt:lpstr>Workplan Development</vt:lpstr>
      <vt:lpstr>Workplan Development</vt:lpstr>
      <vt:lpstr>Workplan Development</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203</cp:revision>
  <dcterms:created xsi:type="dcterms:W3CDTF">2012-10-02T19:21:23Z</dcterms:created>
  <dcterms:modified xsi:type="dcterms:W3CDTF">2014-02-19T00:11:53Z</dcterms:modified>
</cp:coreProperties>
</file>