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20"/>
  </p:notesMasterIdLst>
  <p:sldIdLst>
    <p:sldId id="261" r:id="rId5"/>
    <p:sldId id="268"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77"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61"/>
            <p14:sldId id="268"/>
            <p14:sldId id="278"/>
            <p14:sldId id="279"/>
            <p14:sldId id="280"/>
            <p14:sldId id="281"/>
            <p14:sldId id="282"/>
            <p14:sldId id="283"/>
            <p14:sldId id="284"/>
            <p14:sldId id="285"/>
            <p14:sldId id="286"/>
            <p14:sldId id="287"/>
            <p14:sldId id="288"/>
            <p14:sldId id="289"/>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2C"/>
    <a:srgbClr val="8B1524"/>
    <a:srgbClr val="6D7331"/>
    <a:srgbClr val="084572"/>
    <a:srgbClr val="051437"/>
    <a:srgbClr val="1A2855"/>
    <a:srgbClr val="0E7DC2"/>
    <a:srgbClr val="403D3C"/>
    <a:srgbClr val="5B36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92" autoAdjust="0"/>
    <p:restoredTop sz="94699" autoAdjust="0"/>
  </p:normalViewPr>
  <p:slideViewPr>
    <p:cSldViewPr>
      <p:cViewPr>
        <p:scale>
          <a:sx n="94" d="100"/>
          <a:sy n="94" d="100"/>
        </p:scale>
        <p:origin x="-852" y="-50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2/18/2014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7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8C5025C-DBFF-446E-A1EA-7863C04B57B2}" type="slidenum">
              <a:rPr lang="en-US" smtClean="0">
                <a:solidFill>
                  <a:prstClr val="black"/>
                </a:solidFill>
              </a:rPr>
              <a:pPr/>
              <a:t>1</a:t>
            </a:fld>
            <a:endParaRPr lang="en-US" dirty="0"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
        <p:nvSpPr>
          <p:cNvPr id="11"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kern="1200" baseline="0" dirty="0" smtClean="0">
                <a:solidFill>
                  <a:schemeClr val="bg1"/>
                </a:solidFill>
                <a:effectLst/>
                <a:latin typeface="+mn-lt"/>
                <a:ea typeface="+mn-ea"/>
                <a:cs typeface="+mn-cs"/>
              </a:rPr>
              <a:t>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mn-lt"/>
              </a:rPr>
              <a:t> </a:t>
            </a:r>
            <a:r>
              <a:rPr lang="en-US" sz="900" dirty="0" smtClean="0">
                <a:solidFill>
                  <a:prstClr val="white"/>
                </a:solidFill>
                <a:latin typeface="Arial"/>
              </a:rPr>
              <a:t>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794711" y="6239878"/>
            <a:ext cx="1504208" cy="541922"/>
          </a:xfrm>
          <a:prstGeom prst="rect">
            <a:avLst/>
          </a:prstGeom>
          <a:ln>
            <a:noFill/>
          </a:ln>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sz="quarter" idx="11"/>
          </p:nvPr>
        </p:nvSpPr>
        <p:spPr>
          <a:xfrm>
            <a:off x="4914191" y="1536675"/>
            <a:ext cx="3440742" cy="1612749"/>
          </a:xfrm>
        </p:spPr>
        <p:txBody>
          <a:bodyPr/>
          <a:lstStyle/>
          <a:p>
            <a:r>
              <a:rPr lang="en-GB" sz="2800" dirty="0"/>
              <a:t>Session 4: </a:t>
            </a:r>
            <a:endParaRPr lang="en-GB" sz="2800" dirty="0" smtClean="0"/>
          </a:p>
          <a:p>
            <a:r>
              <a:rPr lang="en-GB" dirty="0" smtClean="0"/>
              <a:t>Role </a:t>
            </a:r>
            <a:r>
              <a:rPr lang="en-GB" dirty="0"/>
              <a:t>of the Facilitator</a:t>
            </a:r>
            <a:endParaRPr lang="en-US" dirty="0"/>
          </a:p>
        </p:txBody>
      </p:sp>
      <p:sp>
        <p:nvSpPr>
          <p:cNvPr id="9" name="Text Placeholder 8"/>
          <p:cNvSpPr>
            <a:spLocks noGrp="1"/>
          </p:cNvSpPr>
          <p:nvPr>
            <p:ph type="body" sz="quarter" idx="12"/>
          </p:nvPr>
        </p:nvSpPr>
        <p:spPr/>
        <p:txBody>
          <a:bodyPr/>
          <a:lstStyle/>
          <a:p>
            <a:endParaRPr lang="en-US" dirty="0"/>
          </a:p>
        </p:txBody>
      </p:sp>
      <p:sp>
        <p:nvSpPr>
          <p:cNvPr id="10" name="Text Placeholder 9"/>
          <p:cNvSpPr>
            <a:spLocks noGrp="1"/>
          </p:cNvSpPr>
          <p:nvPr>
            <p:ph type="body" sz="quarter" idx="13"/>
          </p:nvPr>
        </p:nvSpPr>
        <p:spPr/>
        <p:txBody>
          <a:bodyPr/>
          <a:lstStyle/>
          <a:p>
            <a:r>
              <a:rPr lang="en-US" dirty="0" smtClean="0"/>
              <a:t>March 2014</a:t>
            </a:r>
            <a:endParaRPr lang="en-US" dirty="0"/>
          </a:p>
        </p:txBody>
      </p:sp>
    </p:spTree>
    <p:extLst>
      <p:ext uri="{BB962C8B-B14F-4D97-AF65-F5344CB8AC3E}">
        <p14:creationId xmlns:p14="http://schemas.microsoft.com/office/powerpoint/2010/main" val="18795429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Guide discussion of the experience</a:t>
            </a:r>
          </a:p>
          <a:p>
            <a:pPr lvl="0"/>
            <a:r>
              <a:rPr lang="en-US" dirty="0"/>
              <a:t>Encourage participants to share their reactions to experience</a:t>
            </a:r>
          </a:p>
          <a:p>
            <a:pPr lvl="0"/>
            <a:r>
              <a:rPr lang="en-US" dirty="0"/>
              <a:t>Engage participants in problem-solving discussions</a:t>
            </a:r>
          </a:p>
          <a:p>
            <a:pPr lvl="0"/>
            <a:r>
              <a:rPr lang="en-US" dirty="0"/>
              <a:t>Participants receive feedback on their work from each other and </a:t>
            </a:r>
            <a:r>
              <a:rPr lang="en-US" dirty="0" smtClean="0"/>
              <a:t>from the </a:t>
            </a:r>
            <a:r>
              <a:rPr lang="en-US" dirty="0"/>
              <a:t>lead trainer </a:t>
            </a:r>
          </a:p>
          <a:p>
            <a:endParaRPr lang="en-US" dirty="0"/>
          </a:p>
        </p:txBody>
      </p:sp>
      <p:sp>
        <p:nvSpPr>
          <p:cNvPr id="4" name="Title 3"/>
          <p:cNvSpPr>
            <a:spLocks noGrp="1"/>
          </p:cNvSpPr>
          <p:nvPr>
            <p:ph type="title"/>
          </p:nvPr>
        </p:nvSpPr>
        <p:spPr/>
        <p:txBody>
          <a:bodyPr/>
          <a:lstStyle/>
          <a:p>
            <a:r>
              <a:rPr lang="en-US" dirty="0"/>
              <a:t>4. Reflecting on the Experience</a:t>
            </a:r>
          </a:p>
        </p:txBody>
      </p:sp>
    </p:spTree>
    <p:extLst>
      <p:ext uri="{BB962C8B-B14F-4D97-AF65-F5344CB8AC3E}">
        <p14:creationId xmlns:p14="http://schemas.microsoft.com/office/powerpoint/2010/main" val="2421907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Ask participants to identify key points that emerge from  experience and discussion</a:t>
            </a:r>
          </a:p>
          <a:p>
            <a:pPr lvl="0"/>
            <a:r>
              <a:rPr lang="en-US" dirty="0"/>
              <a:t>Help participants draw general conclusions </a:t>
            </a:r>
            <a:r>
              <a:rPr lang="en-US" dirty="0" smtClean="0"/>
              <a:t>from their  </a:t>
            </a:r>
            <a:r>
              <a:rPr lang="en-US" dirty="0"/>
              <a:t>experience</a:t>
            </a:r>
          </a:p>
          <a:p>
            <a:pPr lvl="0"/>
            <a:r>
              <a:rPr lang="en-US" dirty="0"/>
              <a:t>Allow time for </a:t>
            </a:r>
            <a:r>
              <a:rPr lang="en-US" dirty="0" smtClean="0"/>
              <a:t>reflection</a:t>
            </a:r>
            <a:endParaRPr lang="en-US" dirty="0"/>
          </a:p>
        </p:txBody>
      </p:sp>
      <p:sp>
        <p:nvSpPr>
          <p:cNvPr id="4" name="Title 3"/>
          <p:cNvSpPr>
            <a:spLocks noGrp="1"/>
          </p:cNvSpPr>
          <p:nvPr>
            <p:ph type="title"/>
          </p:nvPr>
        </p:nvSpPr>
        <p:spPr/>
        <p:txBody>
          <a:bodyPr/>
          <a:lstStyle/>
          <a:p>
            <a:r>
              <a:rPr lang="en-US" dirty="0"/>
              <a:t>5. Discussing Lessons Learned</a:t>
            </a:r>
          </a:p>
        </p:txBody>
      </p:sp>
    </p:spTree>
    <p:extLst>
      <p:ext uri="{BB962C8B-B14F-4D97-AF65-F5344CB8AC3E}">
        <p14:creationId xmlns:p14="http://schemas.microsoft.com/office/powerpoint/2010/main" val="78652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Encourage participants to discuss how the information is helpful in their own </a:t>
            </a:r>
            <a:r>
              <a:rPr lang="en-US" dirty="0" smtClean="0"/>
              <a:t>work</a:t>
            </a:r>
            <a:endParaRPr lang="en-US" dirty="0"/>
          </a:p>
          <a:p>
            <a:pPr lvl="0"/>
            <a:r>
              <a:rPr lang="en-US" dirty="0"/>
              <a:t>Discuss problems participants might have in adapting what they have </a:t>
            </a:r>
            <a:r>
              <a:rPr lang="en-US" dirty="0" smtClean="0"/>
              <a:t>learned</a:t>
            </a:r>
            <a:endParaRPr lang="en-US" dirty="0"/>
          </a:p>
          <a:p>
            <a:pPr lvl="0"/>
            <a:r>
              <a:rPr lang="en-US" dirty="0"/>
              <a:t>Discuss what participants might do to help overcome difficulties</a:t>
            </a:r>
          </a:p>
        </p:txBody>
      </p:sp>
      <p:sp>
        <p:nvSpPr>
          <p:cNvPr id="4" name="Title 3"/>
          <p:cNvSpPr>
            <a:spLocks noGrp="1"/>
          </p:cNvSpPr>
          <p:nvPr>
            <p:ph type="title"/>
          </p:nvPr>
        </p:nvSpPr>
        <p:spPr/>
        <p:txBody>
          <a:bodyPr/>
          <a:lstStyle/>
          <a:p>
            <a:r>
              <a:rPr lang="en-US" dirty="0"/>
              <a:t>6. Applying Lessons Learned to Real-life Situations</a:t>
            </a:r>
          </a:p>
        </p:txBody>
      </p:sp>
    </p:spTree>
    <p:extLst>
      <p:ext uri="{BB962C8B-B14F-4D97-AF65-F5344CB8AC3E}">
        <p14:creationId xmlns:p14="http://schemas.microsoft.com/office/powerpoint/2010/main" val="124950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Briefly </a:t>
            </a:r>
            <a:r>
              <a:rPr lang="en-US" dirty="0" err="1" smtClean="0"/>
              <a:t>summarise</a:t>
            </a:r>
            <a:r>
              <a:rPr lang="en-US" dirty="0" smtClean="0"/>
              <a:t> </a:t>
            </a:r>
            <a:r>
              <a:rPr lang="en-US" dirty="0"/>
              <a:t>activities at end of each session </a:t>
            </a:r>
          </a:p>
          <a:p>
            <a:pPr lvl="0"/>
            <a:r>
              <a:rPr lang="en-US" dirty="0"/>
              <a:t>Refer to objective(s) and discuss whether and how they were achieved</a:t>
            </a:r>
          </a:p>
          <a:p>
            <a:pPr lvl="0"/>
            <a:r>
              <a:rPr lang="en-US" dirty="0"/>
              <a:t>Discuss what else is needed for better retention</a:t>
            </a:r>
          </a:p>
          <a:p>
            <a:pPr lvl="0"/>
            <a:r>
              <a:rPr lang="en-US" dirty="0"/>
              <a:t>Provide linkages between the unit and the rest of </a:t>
            </a:r>
            <a:r>
              <a:rPr lang="en-US" dirty="0" smtClean="0"/>
              <a:t>the workshop</a:t>
            </a:r>
            <a:endParaRPr lang="en-US" dirty="0"/>
          </a:p>
          <a:p>
            <a:pPr lvl="0"/>
            <a:r>
              <a:rPr lang="en-US" dirty="0"/>
              <a:t>Help participants leave with positive feelings about what they have learned</a:t>
            </a:r>
          </a:p>
          <a:p>
            <a:endParaRPr lang="en-US" dirty="0"/>
          </a:p>
        </p:txBody>
      </p:sp>
      <p:sp>
        <p:nvSpPr>
          <p:cNvPr id="4" name="Title 3"/>
          <p:cNvSpPr>
            <a:spLocks noGrp="1"/>
          </p:cNvSpPr>
          <p:nvPr>
            <p:ph type="title"/>
          </p:nvPr>
        </p:nvSpPr>
        <p:spPr/>
        <p:txBody>
          <a:bodyPr/>
          <a:lstStyle/>
          <a:p>
            <a:r>
              <a:rPr lang="en-US" dirty="0"/>
              <a:t>7. </a:t>
            </a:r>
            <a:r>
              <a:rPr lang="en-US" dirty="0" smtClean="0"/>
              <a:t>Providing Closure</a:t>
            </a:r>
            <a:endParaRPr lang="en-US" dirty="0"/>
          </a:p>
        </p:txBody>
      </p:sp>
    </p:spTree>
    <p:extLst>
      <p:ext uri="{BB962C8B-B14F-4D97-AF65-F5344CB8AC3E}">
        <p14:creationId xmlns:p14="http://schemas.microsoft.com/office/powerpoint/2010/main" val="4091320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Prepare all training materials </a:t>
            </a:r>
          </a:p>
          <a:p>
            <a:r>
              <a:rPr lang="en-US" dirty="0"/>
              <a:t>Clarify everyone’s roles and areas of responsibility</a:t>
            </a:r>
          </a:p>
          <a:p>
            <a:r>
              <a:rPr lang="en-US" dirty="0" smtClean="0"/>
              <a:t>Meet </a:t>
            </a:r>
            <a:r>
              <a:rPr lang="en-US" dirty="0"/>
              <a:t>co-facilitators daily to monitor progress </a:t>
            </a:r>
          </a:p>
          <a:p>
            <a:pPr lvl="0"/>
            <a:r>
              <a:rPr lang="en-US" dirty="0"/>
              <a:t>Ask participants to evaluate training both daily and at end of </a:t>
            </a:r>
            <a:r>
              <a:rPr lang="en-US" dirty="0" smtClean="0"/>
              <a:t>the workshop</a:t>
            </a:r>
            <a:endParaRPr lang="en-US" dirty="0"/>
          </a:p>
          <a:p>
            <a:pPr lvl="0"/>
            <a:r>
              <a:rPr lang="en-US" dirty="0"/>
              <a:t>Plan follow-up activities and determine additional training needs</a:t>
            </a:r>
          </a:p>
        </p:txBody>
      </p:sp>
      <p:sp>
        <p:nvSpPr>
          <p:cNvPr id="4" name="Title 3"/>
          <p:cNvSpPr>
            <a:spLocks noGrp="1"/>
          </p:cNvSpPr>
          <p:nvPr>
            <p:ph type="title"/>
          </p:nvPr>
        </p:nvSpPr>
        <p:spPr/>
        <p:txBody>
          <a:bodyPr/>
          <a:lstStyle/>
          <a:p>
            <a:r>
              <a:rPr lang="en-US" dirty="0"/>
              <a:t>8. </a:t>
            </a:r>
            <a:r>
              <a:rPr lang="en-US" dirty="0" smtClean="0"/>
              <a:t>Covering </a:t>
            </a:r>
            <a:r>
              <a:rPr lang="en-US" dirty="0"/>
              <a:t>A</a:t>
            </a:r>
            <a:r>
              <a:rPr lang="en-US" dirty="0" smtClean="0"/>
              <a:t>ll the Details</a:t>
            </a:r>
            <a:endParaRPr lang="en-US" dirty="0"/>
          </a:p>
        </p:txBody>
      </p:sp>
    </p:spTree>
    <p:extLst>
      <p:ext uri="{BB962C8B-B14F-4D97-AF65-F5344CB8AC3E}">
        <p14:creationId xmlns:p14="http://schemas.microsoft.com/office/powerpoint/2010/main" val="3076063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6951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lstStyle/>
          <a:p>
            <a:r>
              <a:rPr lang="en-US" dirty="0"/>
              <a:t>Skills of a Facilitator</a:t>
            </a:r>
          </a:p>
        </p:txBody>
      </p:sp>
      <p:sp>
        <p:nvSpPr>
          <p:cNvPr id="37" name="Text Placeholder 36"/>
          <p:cNvSpPr>
            <a:spLocks noGrp="1"/>
          </p:cNvSpPr>
          <p:nvPr>
            <p:ph type="body" sz="quarter" idx="17"/>
          </p:nvPr>
        </p:nvSpPr>
        <p:spPr/>
        <p:txBody>
          <a:bodyPr/>
          <a:lstStyle/>
          <a:p>
            <a:endParaRPr lang="en-US"/>
          </a:p>
        </p:txBody>
      </p:sp>
      <p:sp>
        <p:nvSpPr>
          <p:cNvPr id="38" name="Text Placeholder 37"/>
          <p:cNvSpPr>
            <a:spLocks noGrp="1"/>
          </p:cNvSpPr>
          <p:nvPr>
            <p:ph type="body" sz="quarter" idx="18"/>
          </p:nvPr>
        </p:nvSpPr>
        <p:spPr/>
        <p:txBody>
          <a:bodyPr/>
          <a:lstStyle/>
          <a:p>
            <a:r>
              <a:rPr lang="en-US" dirty="0"/>
              <a:t>Identify the communication skills used by the trainer in the video</a:t>
            </a:r>
          </a:p>
          <a:p>
            <a:pPr lvl="1"/>
            <a:r>
              <a:rPr lang="en-US" dirty="0" smtClean="0"/>
              <a:t>Nonverbal </a:t>
            </a:r>
            <a:r>
              <a:rPr lang="en-US" dirty="0"/>
              <a:t>communication skills</a:t>
            </a:r>
          </a:p>
          <a:p>
            <a:pPr lvl="1"/>
            <a:r>
              <a:rPr lang="en-US" dirty="0"/>
              <a:t>Verbal communication skills</a:t>
            </a:r>
          </a:p>
        </p:txBody>
      </p:sp>
    </p:spTree>
    <p:extLst>
      <p:ext uri="{BB962C8B-B14F-4D97-AF65-F5344CB8AC3E}">
        <p14:creationId xmlns:p14="http://schemas.microsoft.com/office/powerpoint/2010/main" val="675204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Maintain eye contact</a:t>
            </a:r>
          </a:p>
          <a:p>
            <a:r>
              <a:rPr lang="en-US" dirty="0"/>
              <a:t>Stand in front of the group at the beginning of the </a:t>
            </a:r>
            <a:r>
              <a:rPr lang="en-US" dirty="0" smtClean="0"/>
              <a:t>session</a:t>
            </a:r>
            <a:endParaRPr lang="en-US" dirty="0"/>
          </a:p>
          <a:p>
            <a:pPr lvl="0"/>
            <a:r>
              <a:rPr lang="en-US" dirty="0"/>
              <a:t>As the session continues, move around the room to draw participants into the discussion</a:t>
            </a:r>
          </a:p>
          <a:p>
            <a:pPr lvl="0"/>
            <a:r>
              <a:rPr lang="en-US" dirty="0"/>
              <a:t>React to what people say </a:t>
            </a:r>
          </a:p>
          <a:p>
            <a:endParaRPr lang="en-US" dirty="0"/>
          </a:p>
        </p:txBody>
      </p:sp>
      <p:sp>
        <p:nvSpPr>
          <p:cNvPr id="4" name="Title 3"/>
          <p:cNvSpPr>
            <a:spLocks noGrp="1"/>
          </p:cNvSpPr>
          <p:nvPr>
            <p:ph type="title"/>
          </p:nvPr>
        </p:nvSpPr>
        <p:spPr/>
        <p:txBody>
          <a:bodyPr/>
          <a:lstStyle/>
          <a:p>
            <a:r>
              <a:rPr lang="en-US" dirty="0" smtClean="0"/>
              <a:t>Nonverbal </a:t>
            </a:r>
            <a:r>
              <a:rPr lang="en-US" dirty="0"/>
              <a:t>Communication</a:t>
            </a:r>
          </a:p>
        </p:txBody>
      </p:sp>
    </p:spTree>
    <p:extLst>
      <p:ext uri="{BB962C8B-B14F-4D97-AF65-F5344CB8AC3E}">
        <p14:creationId xmlns:p14="http://schemas.microsoft.com/office/powerpoint/2010/main" val="456720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Ask open-ended questions</a:t>
            </a:r>
          </a:p>
          <a:p>
            <a:pPr lvl="0"/>
            <a:r>
              <a:rPr lang="en-US" dirty="0"/>
              <a:t>Ask other participants if they agree with a statement someone makes</a:t>
            </a:r>
          </a:p>
          <a:p>
            <a:pPr lvl="0"/>
            <a:r>
              <a:rPr lang="en-US" dirty="0"/>
              <a:t>Speak slowly and clearly</a:t>
            </a:r>
          </a:p>
          <a:p>
            <a:pPr lvl="0"/>
            <a:r>
              <a:rPr lang="en-US" dirty="0"/>
              <a:t>Avoid using slang or other </a:t>
            </a:r>
            <a:r>
              <a:rPr lang="en-US" dirty="0" smtClean="0"/>
              <a:t>‘special’ language</a:t>
            </a:r>
            <a:endParaRPr lang="en-US" dirty="0"/>
          </a:p>
          <a:p>
            <a:pPr lvl="0"/>
            <a:r>
              <a:rPr lang="en-US" dirty="0"/>
              <a:t>Be sure that participants talk more than you do</a:t>
            </a:r>
          </a:p>
          <a:p>
            <a:pPr lvl="0"/>
            <a:r>
              <a:rPr lang="en-US" dirty="0"/>
              <a:t>Let participants answer each others’ questions </a:t>
            </a:r>
          </a:p>
          <a:p>
            <a:endParaRPr lang="en-US" dirty="0"/>
          </a:p>
        </p:txBody>
      </p:sp>
      <p:sp>
        <p:nvSpPr>
          <p:cNvPr id="4" name="Title 3"/>
          <p:cNvSpPr>
            <a:spLocks noGrp="1"/>
          </p:cNvSpPr>
          <p:nvPr>
            <p:ph type="title"/>
          </p:nvPr>
        </p:nvSpPr>
        <p:spPr/>
        <p:txBody>
          <a:bodyPr/>
          <a:lstStyle/>
          <a:p>
            <a:r>
              <a:rPr lang="en-US" dirty="0"/>
              <a:t>Verbal Communication</a:t>
            </a:r>
          </a:p>
        </p:txBody>
      </p:sp>
    </p:spTree>
    <p:extLst>
      <p:ext uri="{BB962C8B-B14F-4D97-AF65-F5344CB8AC3E}">
        <p14:creationId xmlns:p14="http://schemas.microsoft.com/office/powerpoint/2010/main" val="1169511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Encourage participants to speak, provide them with positive reinforcement</a:t>
            </a:r>
          </a:p>
          <a:p>
            <a:pPr lvl="0"/>
            <a:r>
              <a:rPr lang="en-US" dirty="0"/>
              <a:t>Paraphrase statements in your own words</a:t>
            </a:r>
          </a:p>
          <a:p>
            <a:pPr lvl="0"/>
            <a:r>
              <a:rPr lang="en-US" dirty="0"/>
              <a:t>Keep the discussion moving forward in the direction you want</a:t>
            </a:r>
          </a:p>
          <a:p>
            <a:pPr lvl="0"/>
            <a:r>
              <a:rPr lang="en-US" dirty="0"/>
              <a:t>Reinforce statements by sharing a relevant personal experience </a:t>
            </a:r>
          </a:p>
          <a:p>
            <a:pPr lvl="0"/>
            <a:r>
              <a:rPr lang="en-US" dirty="0" err="1" smtClean="0"/>
              <a:t>Summarise</a:t>
            </a:r>
            <a:r>
              <a:rPr lang="en-US" dirty="0" smtClean="0"/>
              <a:t> </a:t>
            </a:r>
            <a:r>
              <a:rPr lang="en-US" dirty="0"/>
              <a:t>the discussion</a:t>
            </a:r>
          </a:p>
          <a:p>
            <a:pPr lvl="0"/>
            <a:r>
              <a:rPr lang="en-US" dirty="0" smtClean="0"/>
              <a:t>Be </a:t>
            </a:r>
            <a:r>
              <a:rPr lang="en-US" dirty="0"/>
              <a:t>sure that everyone understands the main </a:t>
            </a:r>
            <a:r>
              <a:rPr lang="en-US" dirty="0" smtClean="0"/>
              <a:t>points</a:t>
            </a:r>
            <a:endParaRPr lang="en-US" dirty="0"/>
          </a:p>
        </p:txBody>
      </p:sp>
      <p:sp>
        <p:nvSpPr>
          <p:cNvPr id="4" name="Title 3"/>
          <p:cNvSpPr>
            <a:spLocks noGrp="1"/>
          </p:cNvSpPr>
          <p:nvPr>
            <p:ph type="title"/>
          </p:nvPr>
        </p:nvSpPr>
        <p:spPr/>
        <p:txBody>
          <a:bodyPr/>
          <a:lstStyle/>
          <a:p>
            <a:r>
              <a:rPr lang="en-US" dirty="0"/>
              <a:t>Verbal Communication</a:t>
            </a:r>
          </a:p>
        </p:txBody>
      </p:sp>
    </p:spTree>
    <p:extLst>
      <p:ext uri="{BB962C8B-B14F-4D97-AF65-F5344CB8AC3E}">
        <p14:creationId xmlns:p14="http://schemas.microsoft.com/office/powerpoint/2010/main" val="743917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marL="514350" lvl="0" indent="-514350">
              <a:buFont typeface="+mj-lt"/>
              <a:buAutoNum type="arabicPeriod"/>
            </a:pPr>
            <a:r>
              <a:rPr lang="en-US" dirty="0"/>
              <a:t>Setting the Learning Climate</a:t>
            </a:r>
          </a:p>
          <a:p>
            <a:pPr marL="514350" lvl="0" indent="-514350">
              <a:buFont typeface="+mj-lt"/>
              <a:buAutoNum type="arabicPeriod"/>
            </a:pPr>
            <a:r>
              <a:rPr lang="en-US" dirty="0"/>
              <a:t>Presenting the Objectives</a:t>
            </a:r>
          </a:p>
          <a:p>
            <a:pPr marL="514350" lvl="0" indent="-514350">
              <a:buFont typeface="+mj-lt"/>
              <a:buAutoNum type="arabicPeriod"/>
            </a:pPr>
            <a:r>
              <a:rPr lang="en-US" dirty="0"/>
              <a:t>Initiating the Learning Experience</a:t>
            </a:r>
          </a:p>
          <a:p>
            <a:pPr marL="514350" lvl="0" indent="-514350">
              <a:buFont typeface="+mj-lt"/>
              <a:buAutoNum type="arabicPeriod"/>
            </a:pPr>
            <a:r>
              <a:rPr lang="en-US" dirty="0"/>
              <a:t>Reflecting on the Experience</a:t>
            </a:r>
          </a:p>
          <a:p>
            <a:pPr marL="514350" lvl="0" indent="-514350">
              <a:buFont typeface="+mj-lt"/>
              <a:buAutoNum type="arabicPeriod"/>
            </a:pPr>
            <a:r>
              <a:rPr lang="en-US" dirty="0"/>
              <a:t>Discussing Lessons Learned</a:t>
            </a:r>
          </a:p>
          <a:p>
            <a:pPr marL="514350" lvl="0" indent="-514350">
              <a:buFont typeface="+mj-lt"/>
              <a:buAutoNum type="arabicPeriod"/>
            </a:pPr>
            <a:r>
              <a:rPr lang="en-US" dirty="0"/>
              <a:t>Applying Lessons Learned to Real-life Situations</a:t>
            </a:r>
          </a:p>
          <a:p>
            <a:pPr marL="514350" lvl="0" indent="-514350">
              <a:buFont typeface="+mj-lt"/>
              <a:buAutoNum type="arabicPeriod"/>
            </a:pPr>
            <a:r>
              <a:rPr lang="en-US" dirty="0"/>
              <a:t>Providing Closure</a:t>
            </a:r>
          </a:p>
          <a:p>
            <a:pPr marL="514350" lvl="0" indent="-514350">
              <a:buFont typeface="+mj-lt"/>
              <a:buAutoNum type="arabicPeriod"/>
            </a:pPr>
            <a:r>
              <a:rPr lang="en-US" dirty="0"/>
              <a:t>Covering All the Details</a:t>
            </a:r>
          </a:p>
          <a:p>
            <a:pPr marL="0" indent="0">
              <a:buNone/>
            </a:pPr>
            <a:endParaRPr lang="en-US" dirty="0"/>
          </a:p>
        </p:txBody>
      </p:sp>
      <p:sp>
        <p:nvSpPr>
          <p:cNvPr id="4" name="Title 3"/>
          <p:cNvSpPr>
            <a:spLocks noGrp="1"/>
          </p:cNvSpPr>
          <p:nvPr>
            <p:ph type="title"/>
          </p:nvPr>
        </p:nvSpPr>
        <p:spPr/>
        <p:txBody>
          <a:bodyPr/>
          <a:lstStyle/>
          <a:p>
            <a:r>
              <a:rPr lang="en-US" dirty="0"/>
              <a:t>What is Effective </a:t>
            </a:r>
            <a:r>
              <a:rPr lang="en-US" dirty="0" smtClean="0"/>
              <a:t>Facilitation? </a:t>
            </a:r>
            <a:endParaRPr lang="en-US" dirty="0"/>
          </a:p>
        </p:txBody>
      </p:sp>
    </p:spTree>
    <p:extLst>
      <p:ext uri="{BB962C8B-B14F-4D97-AF65-F5344CB8AC3E}">
        <p14:creationId xmlns:p14="http://schemas.microsoft.com/office/powerpoint/2010/main" val="429151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Read each unit/session and review all materials and activities before each training session</a:t>
            </a:r>
          </a:p>
          <a:p>
            <a:pPr lvl="0"/>
            <a:r>
              <a:rPr lang="en-US" dirty="0"/>
              <a:t>Start on time and clearly establish yourself as the facilitator</a:t>
            </a:r>
          </a:p>
          <a:p>
            <a:pPr lvl="0"/>
            <a:r>
              <a:rPr lang="en-US" dirty="0" err="1" smtClean="0"/>
              <a:t>Organise</a:t>
            </a:r>
            <a:r>
              <a:rPr lang="en-US" dirty="0" smtClean="0"/>
              <a:t> </a:t>
            </a:r>
            <a:r>
              <a:rPr lang="en-US" dirty="0"/>
              <a:t>all the materials you need for the </a:t>
            </a:r>
            <a:r>
              <a:rPr lang="en-US" dirty="0" smtClean="0"/>
              <a:t>session</a:t>
            </a:r>
            <a:endParaRPr lang="en-US" dirty="0"/>
          </a:p>
          <a:p>
            <a:pPr lvl="0"/>
            <a:r>
              <a:rPr lang="en-US" dirty="0"/>
              <a:t>Gain participants’ attention and interest</a:t>
            </a:r>
          </a:p>
          <a:p>
            <a:pPr lvl="0"/>
            <a:r>
              <a:rPr lang="en-US" dirty="0"/>
              <a:t>Anticipate questions</a:t>
            </a:r>
          </a:p>
          <a:p>
            <a:pPr lvl="0"/>
            <a:r>
              <a:rPr lang="en-US" dirty="0"/>
              <a:t>Prepare responses and examples to help move the discussion forward</a:t>
            </a:r>
          </a:p>
          <a:p>
            <a:endParaRPr lang="en-US" dirty="0"/>
          </a:p>
        </p:txBody>
      </p:sp>
      <p:sp>
        <p:nvSpPr>
          <p:cNvPr id="4" name="Title 3"/>
          <p:cNvSpPr>
            <a:spLocks noGrp="1"/>
          </p:cNvSpPr>
          <p:nvPr>
            <p:ph type="title"/>
          </p:nvPr>
        </p:nvSpPr>
        <p:spPr/>
        <p:txBody>
          <a:bodyPr/>
          <a:lstStyle/>
          <a:p>
            <a:r>
              <a:rPr lang="en-US" dirty="0"/>
              <a:t>1. Setting the Learning Climate</a:t>
            </a:r>
          </a:p>
        </p:txBody>
      </p:sp>
    </p:spTree>
    <p:extLst>
      <p:ext uri="{BB962C8B-B14F-4D97-AF65-F5344CB8AC3E}">
        <p14:creationId xmlns:p14="http://schemas.microsoft.com/office/powerpoint/2010/main" val="2137745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Provide a link between previous </a:t>
            </a:r>
            <a:r>
              <a:rPr lang="en-US" dirty="0" smtClean="0"/>
              <a:t>units/sessions </a:t>
            </a:r>
            <a:r>
              <a:rPr lang="en-US" dirty="0"/>
              <a:t>and the current one</a:t>
            </a:r>
          </a:p>
          <a:p>
            <a:pPr lvl="0"/>
            <a:r>
              <a:rPr lang="en-US" dirty="0"/>
              <a:t>Use the background notes that begin each unit/session to introduce the topic under consideration</a:t>
            </a:r>
          </a:p>
          <a:p>
            <a:r>
              <a:rPr lang="en-US" dirty="0"/>
              <a:t>Inform participants of what they will do during the session to achieve the session objectives</a:t>
            </a:r>
          </a:p>
        </p:txBody>
      </p:sp>
      <p:sp>
        <p:nvSpPr>
          <p:cNvPr id="4" name="Title 3"/>
          <p:cNvSpPr>
            <a:spLocks noGrp="1"/>
          </p:cNvSpPr>
          <p:nvPr>
            <p:ph type="title"/>
          </p:nvPr>
        </p:nvSpPr>
        <p:spPr/>
        <p:txBody>
          <a:bodyPr/>
          <a:lstStyle/>
          <a:p>
            <a:r>
              <a:rPr lang="en-US" dirty="0"/>
              <a:t>2. Presenting the Objectives</a:t>
            </a:r>
          </a:p>
        </p:txBody>
      </p:sp>
    </p:spTree>
    <p:extLst>
      <p:ext uri="{BB962C8B-B14F-4D97-AF65-F5344CB8AC3E}">
        <p14:creationId xmlns:p14="http://schemas.microsoft.com/office/powerpoint/2010/main" val="365328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Introduce, as appropriate, an activity in which participants experience situation relevant to objectives of the </a:t>
            </a:r>
            <a:r>
              <a:rPr lang="en-US" dirty="0" smtClean="0"/>
              <a:t>session</a:t>
            </a:r>
            <a:endParaRPr lang="en-US" dirty="0"/>
          </a:p>
          <a:p>
            <a:pPr lvl="0"/>
            <a:r>
              <a:rPr lang="en-US" dirty="0"/>
              <a:t>Let participants use experience as basis for discussion during the next </a:t>
            </a:r>
            <a:r>
              <a:rPr lang="en-US" dirty="0" smtClean="0"/>
              <a:t>step</a:t>
            </a:r>
            <a:endParaRPr lang="en-US" dirty="0"/>
          </a:p>
          <a:p>
            <a:pPr lvl="0"/>
            <a:r>
              <a:rPr lang="en-US" dirty="0"/>
              <a:t>If you begin a unit/session with a presentation, follow it with a more participatory activity</a:t>
            </a:r>
          </a:p>
          <a:p>
            <a:endParaRPr lang="en-US" dirty="0"/>
          </a:p>
        </p:txBody>
      </p:sp>
      <p:sp>
        <p:nvSpPr>
          <p:cNvPr id="4" name="Title 3"/>
          <p:cNvSpPr>
            <a:spLocks noGrp="1"/>
          </p:cNvSpPr>
          <p:nvPr>
            <p:ph type="title"/>
          </p:nvPr>
        </p:nvSpPr>
        <p:spPr/>
        <p:txBody>
          <a:bodyPr/>
          <a:lstStyle/>
          <a:p>
            <a:r>
              <a:rPr lang="en-US" dirty="0"/>
              <a:t>3. Initiating the </a:t>
            </a:r>
            <a:r>
              <a:rPr lang="en-US" dirty="0" smtClean="0"/>
              <a:t>Learning </a:t>
            </a:r>
            <a:r>
              <a:rPr lang="en-US" dirty="0"/>
              <a:t>Experience</a:t>
            </a:r>
          </a:p>
        </p:txBody>
      </p:sp>
    </p:spTree>
    <p:extLst>
      <p:ext uri="{BB962C8B-B14F-4D97-AF65-F5344CB8AC3E}">
        <p14:creationId xmlns:p14="http://schemas.microsoft.com/office/powerpoint/2010/main" val="1613148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3432</TotalTime>
  <Words>553</Words>
  <Application>Microsoft Office PowerPoint</Application>
  <PresentationFormat>On-screen Show (4:3)</PresentationFormat>
  <Paragraphs>76</Paragraphs>
  <Slides>15</Slides>
  <Notes>1</Notes>
  <HiddenSlides>0</HiddenSlides>
  <MMClips>0</MMClips>
  <ScaleCrop>false</ScaleCrop>
  <HeadingPairs>
    <vt:vector size="4" baseType="variant">
      <vt:variant>
        <vt:lpstr>Theme</vt:lpstr>
      </vt:variant>
      <vt:variant>
        <vt:i4>4</vt:i4>
      </vt:variant>
      <vt:variant>
        <vt:lpstr>Slide Titles</vt:lpstr>
      </vt:variant>
      <vt:variant>
        <vt:i4>15</vt:i4>
      </vt:variant>
    </vt:vector>
  </HeadingPairs>
  <TitlesOfParts>
    <vt:vector size="19" baseType="lpstr">
      <vt:lpstr>HPP Title and Thank You Slides</vt:lpstr>
      <vt:lpstr>Blue Section HPP Interior Slides</vt:lpstr>
      <vt:lpstr>Green Section HPP Interior Slides</vt:lpstr>
      <vt:lpstr>Red Section HPP Interior Slides</vt:lpstr>
      <vt:lpstr>PowerPoint Presentation</vt:lpstr>
      <vt:lpstr>Skills of a Facilitator</vt:lpstr>
      <vt:lpstr>Nonverbal Communication</vt:lpstr>
      <vt:lpstr>Verbal Communication</vt:lpstr>
      <vt:lpstr>Verbal Communication</vt:lpstr>
      <vt:lpstr>What is Effective Facilitation? </vt:lpstr>
      <vt:lpstr>1. Setting the Learning Climate</vt:lpstr>
      <vt:lpstr>2. Presenting the Objectives</vt:lpstr>
      <vt:lpstr>3. Initiating the Learning Experience</vt:lpstr>
      <vt:lpstr>4. Reflecting on the Experience</vt:lpstr>
      <vt:lpstr>5. Discussing Lessons Learned</vt:lpstr>
      <vt:lpstr>6. Applying Lessons Learned to Real-life Situations</vt:lpstr>
      <vt:lpstr>7. Providing Closure</vt:lpstr>
      <vt:lpstr>8. Covering All the Details</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197</cp:revision>
  <dcterms:created xsi:type="dcterms:W3CDTF">2012-10-02T19:21:23Z</dcterms:created>
  <dcterms:modified xsi:type="dcterms:W3CDTF">2014-02-18T21:41:06Z</dcterms:modified>
</cp:coreProperties>
</file>