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7" r:id="rId2"/>
    <p:sldMasterId id="2147483695" r:id="rId3"/>
    <p:sldMasterId id="2147483703" r:id="rId4"/>
  </p:sldMasterIdLst>
  <p:notesMasterIdLst>
    <p:notesMasterId r:id="rId11"/>
  </p:notesMasterIdLst>
  <p:sldIdLst>
    <p:sldId id="269" r:id="rId5"/>
    <p:sldId id="270" r:id="rId6"/>
    <p:sldId id="272" r:id="rId7"/>
    <p:sldId id="273" r:id="rId8"/>
    <p:sldId id="274" r:id="rId9"/>
    <p:sldId id="271"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199C99-1AD8-5447-BB38-06D2FB8979A1}">
          <p14:sldIdLst>
            <p14:sldId id="269"/>
            <p14:sldId id="270"/>
            <p14:sldId id="272"/>
            <p14:sldId id="273"/>
            <p14:sldId id="274"/>
            <p14:sldId id="27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882C"/>
    <a:srgbClr val="8B1524"/>
    <a:srgbClr val="6D7331"/>
    <a:srgbClr val="084572"/>
    <a:srgbClr val="051437"/>
    <a:srgbClr val="1A2855"/>
    <a:srgbClr val="0E7DC2"/>
    <a:srgbClr val="403D3C"/>
    <a:srgbClr val="5B363C"/>
    <a:srgbClr val="2516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92" autoAdjust="0"/>
    <p:restoredTop sz="94699" autoAdjust="0"/>
  </p:normalViewPr>
  <p:slideViewPr>
    <p:cSldViewPr>
      <p:cViewPr>
        <p:scale>
          <a:sx n="85" d="100"/>
          <a:sy n="85" d="100"/>
        </p:scale>
        <p:origin x="-1092" y="-6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1" d="100"/>
          <a:sy n="81" d="100"/>
        </p:scale>
        <p:origin x="-315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CA5A7-C0C3-47C0-88BA-607520D43579}" type="datetimeFigureOut">
              <a:rPr lang="en-US" smtClean="0"/>
              <a:t>2/18/2014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8A9C51-E855-458B-A822-5408931CFA0F}" type="slidenum">
              <a:rPr lang="en-US" smtClean="0"/>
              <a:t>‹#›</a:t>
            </a:fld>
            <a:endParaRPr lang="en-US" dirty="0"/>
          </a:p>
        </p:txBody>
      </p:sp>
    </p:spTree>
    <p:extLst>
      <p:ext uri="{BB962C8B-B14F-4D97-AF65-F5344CB8AC3E}">
        <p14:creationId xmlns:p14="http://schemas.microsoft.com/office/powerpoint/2010/main" val="4196420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baseline="0"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rgbClr val="8B1524"/>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3"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7"/>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478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8" name="Text Placeholder 11"/>
          <p:cNvSpPr>
            <a:spLocks noGrp="1"/>
          </p:cNvSpPr>
          <p:nvPr>
            <p:ph type="body" sz="quarter" idx="18"/>
          </p:nvPr>
        </p:nvSpPr>
        <p:spPr>
          <a:xfrm>
            <a:off x="38862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3886200" y="411480"/>
            <a:ext cx="457199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65628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572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buClr>
                <a:srgbClr val="084572"/>
              </a:buClr>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13402"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321570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53363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18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48073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63583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199"/>
            <a:ext cx="2127739" cy="4343400"/>
          </a:xfrm>
          <a:prstGeom prst="rect">
            <a:avLst/>
          </a:prstGeom>
        </p:spPr>
        <p:txBody>
          <a:bodyPr anchor="ctr"/>
          <a:lstStyle>
            <a:lvl1pPr>
              <a:defRPr sz="1800" baseline="0">
                <a:solidFill>
                  <a:schemeClr val="accent6"/>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15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3296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1" name="Text Placeholder 11"/>
          <p:cNvSpPr>
            <a:spLocks noGrp="1"/>
          </p:cNvSpPr>
          <p:nvPr>
            <p:ph type="body" sz="quarter" idx="18"/>
          </p:nvPr>
        </p:nvSpPr>
        <p:spPr>
          <a:xfrm>
            <a:off x="38100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2" name="Title Placeholder 1"/>
          <p:cNvSpPr>
            <a:spLocks noGrp="1"/>
          </p:cNvSpPr>
          <p:nvPr>
            <p:ph type="title"/>
          </p:nvPr>
        </p:nvSpPr>
        <p:spPr bwMode="auto">
          <a:xfrm>
            <a:off x="3810000" y="411480"/>
            <a:ext cx="4962426"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24788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648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9195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11235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
        <p:nvSpPr>
          <p:cNvPr id="12"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564528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dirty="0" smtClean="0">
                <a:solidFill>
                  <a:schemeClr val="bg1"/>
                </a:solidFill>
                <a:latin typeface="Arial"/>
              </a:rPr>
              <a:t>It </a:t>
            </a:r>
            <a:r>
              <a:rPr lang="en-US" sz="900" dirty="0" smtClean="0">
                <a:solidFill>
                  <a:prstClr val="white"/>
                </a:solidFill>
                <a:latin typeface="Arial"/>
              </a:rPr>
              <a:t>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7"/>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0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04393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
              <a:defRPr sz="2000"/>
            </a:lvl1pPr>
            <a:lvl2pPr marL="688975" indent="-349250">
              <a:spcBef>
                <a:spcPts val="600"/>
              </a:spcBef>
              <a:spcAft>
                <a:spcPts val="0"/>
              </a:spcAft>
              <a:buClr>
                <a:srgbClr val="8B1524"/>
              </a:buClr>
              <a:buSzPct val="90000"/>
              <a:buFont typeface="Webdings" panose="05030102010509060703" pitchFamily="18" charset="2"/>
              <a:buChar char=""/>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58268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12968"/>
            <a:ext cx="2127739" cy="4343400"/>
          </a:xfrm>
          <a:prstGeom prst="rect">
            <a:avLst/>
          </a:prstGeom>
        </p:spPr>
        <p:txBody>
          <a:bodyPr anchor="ctr"/>
          <a:lstStyle>
            <a:lvl1pPr>
              <a:defRPr sz="1800" baseline="0">
                <a:solidFill>
                  <a:srgbClr val="8B1524"/>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139839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3886200" y="1689169"/>
            <a:ext cx="48768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3886200" y="411480"/>
            <a:ext cx="48768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13089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355074"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9" name="Text Placeholder 11"/>
          <p:cNvSpPr>
            <a:spLocks noGrp="1"/>
          </p:cNvSpPr>
          <p:nvPr>
            <p:ph type="body" sz="quarter" idx="18"/>
          </p:nvPr>
        </p:nvSpPr>
        <p:spPr>
          <a:xfrm>
            <a:off x="838200" y="169164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838200" y="411480"/>
            <a:ext cx="4870515"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26090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91712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20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lumMod val="75000"/>
            </a:schemeClr>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615856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mn-lt"/>
              </a:rPr>
              <a:t> </a:t>
            </a:r>
            <a:r>
              <a:rPr lang="en-US" sz="900" dirty="0" smtClean="0">
                <a:solidFill>
                  <a:prstClr val="white"/>
                </a:solidFill>
                <a:latin typeface="Arial"/>
              </a:rPr>
              <a:t>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794711" y="6239878"/>
            <a:ext cx="1504208" cy="541922"/>
          </a:xfrm>
          <a:prstGeom prst="rect">
            <a:avLst/>
          </a:prstGeom>
          <a:ln>
            <a:noFill/>
          </a:ln>
        </p:spPr>
      </p:pic>
    </p:spTree>
    <p:extLst>
      <p:ext uri="{BB962C8B-B14F-4D97-AF65-F5344CB8AC3E}">
        <p14:creationId xmlns:p14="http://schemas.microsoft.com/office/powerpoint/2010/main" val="1361662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84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Arial"/>
              </a:rPr>
              <a:t>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40763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12617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427464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200"/>
            <a:ext cx="2127739" cy="4343400"/>
          </a:xfrm>
          <a:prstGeom prst="rect">
            <a:avLst/>
          </a:prstGeom>
        </p:spPr>
        <p:txBody>
          <a:bodyPr anchor="ctr"/>
          <a:lstStyle>
            <a:lvl1pPr>
              <a:defRPr sz="1800" baseline="0">
                <a:solidFill>
                  <a:srgbClr val="084572"/>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46605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Horizontal-usaid-logo.jpg"/>
          <p:cNvPicPr>
            <a:picLocks noChangeAspect="1"/>
          </p:cNvPicPr>
          <p:nvPr/>
        </p:nvPicPr>
        <p:blipFill>
          <a:blip r:embed="rId8"/>
          <a:stretch>
            <a:fillRect/>
          </a:stretch>
        </p:blipFill>
        <p:spPr>
          <a:xfrm>
            <a:off x="338137" y="6297151"/>
            <a:ext cx="1338263" cy="408449"/>
          </a:xfrm>
          <a:prstGeom prst="rect">
            <a:avLst/>
          </a:prstGeom>
        </p:spPr>
      </p:pic>
      <p:pic>
        <p:nvPicPr>
          <p:cNvPr id="10" name="Picture 9" descr="HPP Logo, English (RGB,72ppi)-Horizontal.png"/>
          <p:cNvPicPr>
            <a:picLocks noChangeAspect="1"/>
          </p:cNvPicPr>
          <p:nvPr/>
        </p:nvPicPr>
        <p:blipFill>
          <a:blip r:embed="rId9"/>
          <a:stretch>
            <a:fillRect/>
          </a:stretch>
        </p:blipFill>
        <p:spPr>
          <a:xfrm>
            <a:off x="7543800" y="6304910"/>
            <a:ext cx="1262064" cy="420688"/>
          </a:xfrm>
          <a:prstGeom prst="rect">
            <a:avLst/>
          </a:prstGeom>
        </p:spPr>
      </p:pic>
    </p:spTree>
    <p:extLst>
      <p:ext uri="{BB962C8B-B14F-4D97-AF65-F5344CB8AC3E}">
        <p14:creationId xmlns:p14="http://schemas.microsoft.com/office/powerpoint/2010/main" val="24512074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711" r:id="rId3"/>
    <p:sldLayoutId id="2147483712" r:id="rId4"/>
    <p:sldLayoutId id="2147483713" r:id="rId5"/>
    <p:sldLayoutId id="214748371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09752"/>
      </p:ext>
    </p:extLst>
  </p:cSld>
  <p:clrMap bg1="lt1" tx1="dk1" bg2="lt2" tx2="dk2" accent1="accent1" accent2="accent2" accent3="accent3" accent4="accent4" accent5="accent5" accent6="accent6" hlink="hlink" folHlink="folHlink"/>
  <p:sldLayoutIdLst>
    <p:sldLayoutId id="2147483693" r:id="rId1"/>
    <p:sldLayoutId id="2147483688" r:id="rId2"/>
    <p:sldLayoutId id="2147483689" r:id="rId3"/>
    <p:sldLayoutId id="2147483690" r:id="rId4"/>
    <p:sldLayoutId id="2147483691" r:id="rId5"/>
    <p:sldLayoutId id="2147483692" r:id="rId6"/>
    <p:sldLayoutId id="214748369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994215"/>
      </p:ext>
    </p:extLst>
  </p:cSld>
  <p:clrMap bg1="lt1" tx1="dk1" bg2="lt2" tx2="dk2" accent1="accent1" accent2="accent2" accent3="accent3" accent4="accent4" accent5="accent5" accent6="accent6" hlink="hlink" folHlink="folHlink"/>
  <p:sldLayoutIdLst>
    <p:sldLayoutId id="2147483701" r:id="rId1"/>
    <p:sldLayoutId id="2147483696" r:id="rId2"/>
    <p:sldLayoutId id="2147483697" r:id="rId3"/>
    <p:sldLayoutId id="2147483698" r:id="rId4"/>
    <p:sldLayoutId id="2147483699" r:id="rId5"/>
    <p:sldLayoutId id="2147483700" r:id="rId6"/>
    <p:sldLayoutId id="2147483702"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633"/>
      </p:ext>
    </p:extLst>
  </p:cSld>
  <p:clrMap bg1="lt1" tx1="dk1" bg2="lt2" tx2="dk2" accent1="accent1" accent2="accent2" accent3="accent3" accent4="accent4" accent5="accent5" accent6="accent6" hlink="hlink" folHlink="folHlink"/>
  <p:sldLayoutIdLst>
    <p:sldLayoutId id="2147483709" r:id="rId1"/>
    <p:sldLayoutId id="2147483704" r:id="rId2"/>
    <p:sldLayoutId id="2147483705" r:id="rId3"/>
    <p:sldLayoutId id="2147483706" r:id="rId4"/>
    <p:sldLayoutId id="2147483707" r:id="rId5"/>
    <p:sldLayoutId id="2147483708" r:id="rId6"/>
    <p:sldLayoutId id="2147483710"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4914191" y="1542831"/>
            <a:ext cx="3440742" cy="1600438"/>
          </a:xfrm>
        </p:spPr>
        <p:txBody>
          <a:bodyPr/>
          <a:lstStyle/>
          <a:p>
            <a:r>
              <a:rPr lang="en-GB" sz="3200" dirty="0"/>
              <a:t>Session 6: </a:t>
            </a:r>
            <a:r>
              <a:rPr lang="en-GB" dirty="0"/>
              <a:t>Develop a </a:t>
            </a:r>
            <a:r>
              <a:rPr lang="en-GB" dirty="0" smtClean="0"/>
              <a:t>Workplan </a:t>
            </a:r>
            <a:endParaRPr lang="en-US" dirty="0"/>
          </a:p>
        </p:txBody>
      </p:sp>
      <p:sp>
        <p:nvSpPr>
          <p:cNvPr id="8" name="Text Placeholder 7"/>
          <p:cNvSpPr>
            <a:spLocks noGrp="1"/>
          </p:cNvSpPr>
          <p:nvPr>
            <p:ph type="body" sz="quarter" idx="12"/>
          </p:nvPr>
        </p:nvSpPr>
        <p:spPr/>
        <p:txBody>
          <a:bodyPr/>
          <a:lstStyle/>
          <a:p>
            <a:endParaRPr lang="en-US" dirty="0"/>
          </a:p>
        </p:txBody>
      </p:sp>
      <p:sp>
        <p:nvSpPr>
          <p:cNvPr id="9" name="Text Placeholder 8"/>
          <p:cNvSpPr>
            <a:spLocks noGrp="1"/>
          </p:cNvSpPr>
          <p:nvPr>
            <p:ph type="body" sz="quarter" idx="13"/>
          </p:nvPr>
        </p:nvSpPr>
        <p:spPr/>
        <p:txBody>
          <a:bodyPr/>
          <a:lstStyle/>
          <a:p>
            <a:endParaRPr lang="en-US" dirty="0"/>
          </a:p>
        </p:txBody>
      </p:sp>
    </p:spTree>
    <p:extLst>
      <p:ext uri="{BB962C8B-B14F-4D97-AF65-F5344CB8AC3E}">
        <p14:creationId xmlns:p14="http://schemas.microsoft.com/office/powerpoint/2010/main" val="30391093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title"/>
          </p:nvPr>
        </p:nvSpPr>
        <p:spPr/>
        <p:txBody>
          <a:bodyPr/>
          <a:lstStyle/>
          <a:p>
            <a:r>
              <a:rPr lang="en-US" dirty="0" err="1" smtClean="0"/>
              <a:t>Workplan</a:t>
            </a:r>
            <a:r>
              <a:rPr lang="en-US" dirty="0" smtClean="0"/>
              <a:t> Development </a:t>
            </a:r>
            <a:endParaRPr lang="en-US" dirty="0"/>
          </a:p>
        </p:txBody>
      </p:sp>
      <p:sp>
        <p:nvSpPr>
          <p:cNvPr id="24" name="Text Placeholder 23"/>
          <p:cNvSpPr>
            <a:spLocks noGrp="1"/>
          </p:cNvSpPr>
          <p:nvPr>
            <p:ph type="body" sz="quarter" idx="17"/>
          </p:nvPr>
        </p:nvSpPr>
        <p:spPr/>
        <p:txBody>
          <a:bodyPr/>
          <a:lstStyle/>
          <a:p>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813389418"/>
              </p:ext>
            </p:extLst>
          </p:nvPr>
        </p:nvGraphicFramePr>
        <p:xfrm>
          <a:off x="304800" y="1676400"/>
          <a:ext cx="8534400" cy="4238208"/>
        </p:xfrm>
        <a:graphic>
          <a:graphicData uri="http://schemas.openxmlformats.org/drawingml/2006/table">
            <a:tbl>
              <a:tblPr firstRow="1" firstCol="1" bandRow="1">
                <a:tableStyleId>{00A15C55-8517-42AA-B614-E9B94910E393}</a:tableStyleId>
              </a:tblPr>
              <a:tblGrid>
                <a:gridCol w="457200"/>
                <a:gridCol w="2458722"/>
                <a:gridCol w="894078"/>
                <a:gridCol w="1600200"/>
                <a:gridCol w="990600"/>
                <a:gridCol w="1219200"/>
                <a:gridCol w="914400"/>
              </a:tblGrid>
              <a:tr h="864096">
                <a:tc>
                  <a:txBody>
                    <a:bodyPr/>
                    <a:lstStyle/>
                    <a:p>
                      <a:pPr algn="ctr">
                        <a:spcAft>
                          <a:spcPts val="0"/>
                        </a:spcAft>
                      </a:pPr>
                      <a:r>
                        <a:rPr lang="en-US" sz="1400" dirty="0" smtClean="0">
                          <a:effectLst/>
                          <a:latin typeface="+mj-lt"/>
                        </a:rPr>
                        <a:t>No.</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Health </a:t>
                      </a:r>
                      <a:r>
                        <a:rPr lang="en-US" sz="1400" dirty="0" smtClean="0">
                          <a:effectLst/>
                          <a:latin typeface="+mj-lt"/>
                        </a:rPr>
                        <a:t>System</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Current</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Recommended/  </a:t>
                      </a:r>
                      <a:r>
                        <a:rPr lang="en-US" sz="1400" dirty="0" smtClean="0">
                          <a:effectLst/>
                          <a:latin typeface="+mj-lt"/>
                        </a:rPr>
                        <a:t>planned </a:t>
                      </a:r>
                      <a:r>
                        <a:rPr lang="en-US" sz="1400" dirty="0">
                          <a:effectLst/>
                          <a:latin typeface="+mj-lt"/>
                        </a:rPr>
                        <a:t>in the </a:t>
                      </a:r>
                      <a:r>
                        <a:rPr lang="en-US" sz="1400" dirty="0" smtClean="0">
                          <a:effectLst/>
                          <a:latin typeface="+mj-lt"/>
                        </a:rPr>
                        <a:t>state/district </a:t>
                      </a:r>
                      <a:r>
                        <a:rPr lang="en-US" sz="1400" dirty="0">
                          <a:effectLst/>
                          <a:latin typeface="+mj-lt"/>
                        </a:rPr>
                        <a:t>plans</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Activities</a:t>
                      </a:r>
                      <a:r>
                        <a:rPr lang="en-US" sz="1400" dirty="0">
                          <a:effectLst/>
                          <a:latin typeface="+mj-lt"/>
                        </a:rPr>
                        <a:t>/ tasks</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Responsible person</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Timeline</a:t>
                      </a:r>
                      <a:endParaRPr lang="en-IN" sz="1400" dirty="0">
                        <a:effectLst/>
                        <a:latin typeface="+mj-lt"/>
                        <a:ea typeface="Calibri"/>
                        <a:cs typeface="Calibri"/>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59904">
                <a:tc rowSpan="7">
                  <a:txBody>
                    <a:bodyPr/>
                    <a:lstStyle/>
                    <a:p>
                      <a:pPr marL="342900" lvl="0" indent="-342900">
                        <a:spcAft>
                          <a:spcPts val="0"/>
                        </a:spcAft>
                        <a:buFont typeface="+mj-lt"/>
                        <a:buAutoNum type="arabicPeriod"/>
                      </a:pPr>
                      <a:r>
                        <a:rPr lang="en-US" sz="1400" b="1" dirty="0">
                          <a:solidFill>
                            <a:schemeClr val="tx1"/>
                          </a:solidFill>
                          <a:effectLst/>
                          <a:latin typeface="+mj-lt"/>
                        </a:rPr>
                        <a:t> </a:t>
                      </a:r>
                      <a:endParaRPr lang="en-IN" sz="1400" b="1" dirty="0">
                        <a:solidFill>
                          <a:schemeClr val="tx1"/>
                        </a:solidFill>
                        <a:effectLst/>
                        <a:latin typeface="+mj-lt"/>
                        <a:ea typeface="Calibri"/>
                        <a:cs typeface="Calibri"/>
                      </a:endParaRPr>
                    </a:p>
                  </a:txBody>
                  <a:tcPr marL="137160" marR="137160" marT="137160" marB="1371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b="1" dirty="0">
                          <a:solidFill>
                            <a:schemeClr val="tx1"/>
                          </a:solidFill>
                          <a:effectLst/>
                          <a:latin typeface="+mj-lt"/>
                        </a:rPr>
                        <a:t>Health Service Delivery</a:t>
                      </a:r>
                      <a:endParaRPr lang="en-IN" sz="1600" b="1" dirty="0">
                        <a:solidFill>
                          <a:schemeClr val="tx1"/>
                        </a:solidFill>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68464">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dirty="0">
                          <a:effectLst/>
                          <a:latin typeface="+mj-lt"/>
                        </a:rPr>
                        <a:t>FP Services at PHC, CHC, DH</a:t>
                      </a:r>
                      <a:endParaRPr lang="en-IN" sz="16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45936">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dirty="0">
                          <a:effectLst/>
                          <a:latin typeface="+mj-lt"/>
                        </a:rPr>
                        <a:t>Fixed-day </a:t>
                      </a:r>
                      <a:r>
                        <a:rPr lang="en-US" sz="1600" dirty="0" smtClean="0">
                          <a:effectLst/>
                          <a:latin typeface="+mj-lt"/>
                        </a:rPr>
                        <a:t>approach</a:t>
                      </a:r>
                      <a:endParaRPr lang="en-IN" sz="16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1000">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dirty="0">
                          <a:effectLst/>
                          <a:latin typeface="+mj-lt"/>
                        </a:rPr>
                        <a:t>FP </a:t>
                      </a:r>
                      <a:r>
                        <a:rPr lang="en-US" sz="1600" dirty="0" smtClean="0">
                          <a:effectLst/>
                          <a:latin typeface="+mj-lt"/>
                        </a:rPr>
                        <a:t>camps</a:t>
                      </a:r>
                      <a:endParaRPr lang="en-IN" sz="16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83704">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dirty="0">
                          <a:effectLst/>
                          <a:latin typeface="+mj-lt"/>
                        </a:rPr>
                        <a:t>Quality </a:t>
                      </a:r>
                      <a:r>
                        <a:rPr lang="en-US" sz="1600" dirty="0" smtClean="0">
                          <a:effectLst/>
                          <a:latin typeface="+mj-lt"/>
                        </a:rPr>
                        <a:t>Assurance </a:t>
                      </a:r>
                      <a:r>
                        <a:rPr lang="en-US" sz="1600" dirty="0">
                          <a:effectLst/>
                          <a:latin typeface="+mj-lt"/>
                        </a:rPr>
                        <a:t>C</a:t>
                      </a:r>
                      <a:r>
                        <a:rPr lang="en-US" sz="1600" dirty="0" smtClean="0">
                          <a:effectLst/>
                          <a:latin typeface="+mj-lt"/>
                        </a:rPr>
                        <a:t>ommittee </a:t>
                      </a:r>
                      <a:r>
                        <a:rPr lang="en-US" sz="1600" dirty="0">
                          <a:effectLst/>
                          <a:latin typeface="+mj-lt"/>
                        </a:rPr>
                        <a:t>m</a:t>
                      </a:r>
                      <a:r>
                        <a:rPr lang="en-US" sz="1600" dirty="0" smtClean="0">
                          <a:effectLst/>
                          <a:latin typeface="+mj-lt"/>
                        </a:rPr>
                        <a:t>eetings</a:t>
                      </a:r>
                      <a:endParaRPr lang="en-IN" sz="16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01704">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dirty="0">
                          <a:effectLst/>
                          <a:latin typeface="+mj-lt"/>
                        </a:rPr>
                        <a:t>Quality </a:t>
                      </a:r>
                      <a:r>
                        <a:rPr lang="en-US" sz="1600" dirty="0" smtClean="0">
                          <a:effectLst/>
                          <a:latin typeface="+mj-lt"/>
                        </a:rPr>
                        <a:t>Assurance </a:t>
                      </a:r>
                      <a:r>
                        <a:rPr lang="en-US" sz="1600" dirty="0">
                          <a:effectLst/>
                          <a:latin typeface="+mj-lt"/>
                        </a:rPr>
                        <a:t>V</a:t>
                      </a:r>
                      <a:r>
                        <a:rPr lang="en-US" sz="1600" dirty="0" smtClean="0">
                          <a:effectLst/>
                          <a:latin typeface="+mj-lt"/>
                        </a:rPr>
                        <a:t>isits</a:t>
                      </a:r>
                      <a:endParaRPr lang="en-IN" sz="16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33400">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dirty="0" smtClean="0">
                          <a:effectLst/>
                          <a:latin typeface="+mj-lt"/>
                        </a:rPr>
                        <a:t>Community</a:t>
                      </a:r>
                      <a:r>
                        <a:rPr lang="en-US" sz="1600" baseline="0" dirty="0" smtClean="0">
                          <a:effectLst/>
                          <a:latin typeface="+mj-lt"/>
                        </a:rPr>
                        <a:t> </a:t>
                      </a:r>
                      <a:r>
                        <a:rPr lang="en-US" sz="1600" dirty="0" smtClean="0">
                          <a:effectLst/>
                          <a:latin typeface="+mj-lt"/>
                        </a:rPr>
                        <a:t>BCC/IEC activities</a:t>
                      </a:r>
                      <a:endParaRPr lang="en-IN" sz="16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0174462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4" name="Title 3"/>
          <p:cNvSpPr>
            <a:spLocks noGrp="1"/>
          </p:cNvSpPr>
          <p:nvPr>
            <p:ph type="title"/>
          </p:nvPr>
        </p:nvSpPr>
        <p:spPr/>
        <p:txBody>
          <a:bodyPr/>
          <a:lstStyle/>
          <a:p>
            <a:r>
              <a:rPr lang="en-US" dirty="0" err="1" smtClean="0"/>
              <a:t>Workplan</a:t>
            </a:r>
            <a:r>
              <a:rPr lang="en-US" dirty="0" smtClean="0"/>
              <a:t> Development</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570247357"/>
              </p:ext>
            </p:extLst>
          </p:nvPr>
        </p:nvGraphicFramePr>
        <p:xfrm>
          <a:off x="304800" y="1676400"/>
          <a:ext cx="8381999" cy="4663440"/>
        </p:xfrm>
        <a:graphic>
          <a:graphicData uri="http://schemas.openxmlformats.org/drawingml/2006/table">
            <a:tbl>
              <a:tblPr firstRow="1" firstCol="1" bandRow="1">
                <a:tableStyleId>{00A15C55-8517-42AA-B614-E9B94910E393}</a:tableStyleId>
              </a:tblPr>
              <a:tblGrid>
                <a:gridCol w="457199"/>
                <a:gridCol w="2133601"/>
                <a:gridCol w="1066800"/>
                <a:gridCol w="1600200"/>
                <a:gridCol w="990600"/>
                <a:gridCol w="1219200"/>
                <a:gridCol w="914399"/>
              </a:tblGrid>
              <a:tr h="416860">
                <a:tc>
                  <a:txBody>
                    <a:bodyPr/>
                    <a:lstStyle/>
                    <a:p>
                      <a:pPr algn="ctr">
                        <a:spcAft>
                          <a:spcPts val="0"/>
                        </a:spcAft>
                      </a:pPr>
                      <a:r>
                        <a:rPr lang="en-US" sz="1400" dirty="0" smtClean="0">
                          <a:effectLst/>
                          <a:latin typeface="+mj-lt"/>
                        </a:rPr>
                        <a:t>No.</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Health </a:t>
                      </a:r>
                      <a:r>
                        <a:rPr lang="en-US" sz="1400" dirty="0" smtClean="0">
                          <a:effectLst/>
                          <a:latin typeface="+mj-lt"/>
                        </a:rPr>
                        <a:t>System</a:t>
                      </a:r>
                      <a:endParaRPr lang="en-IN" sz="1400" dirty="0">
                        <a:effectLst/>
                        <a:latin typeface="+mj-lt"/>
                        <a:ea typeface="Calibri"/>
                        <a:cs typeface="Calibri"/>
                      </a:endParaRPr>
                    </a:p>
                  </a:txBody>
                  <a:tcPr marL="68580" marR="68580" marT="0" marB="0" anchor="ct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Current</a:t>
                      </a:r>
                      <a:endParaRPr lang="en-IN" sz="1400" dirty="0">
                        <a:effectLst/>
                        <a:latin typeface="+mj-lt"/>
                        <a:ea typeface="Calibri"/>
                        <a:cs typeface="Calibri"/>
                      </a:endParaRPr>
                    </a:p>
                  </a:txBody>
                  <a:tcPr marL="68580" marR="68580" marT="0" marB="0" anchor="ct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Recommended/ planned </a:t>
                      </a:r>
                      <a:r>
                        <a:rPr lang="en-US" sz="1400" dirty="0">
                          <a:effectLst/>
                          <a:latin typeface="+mj-lt"/>
                        </a:rPr>
                        <a:t>in the </a:t>
                      </a:r>
                      <a:r>
                        <a:rPr lang="en-US" sz="1400" dirty="0" smtClean="0">
                          <a:effectLst/>
                          <a:latin typeface="+mj-lt"/>
                        </a:rPr>
                        <a:t>state/district </a:t>
                      </a:r>
                      <a:r>
                        <a:rPr lang="en-US" sz="1400" dirty="0">
                          <a:effectLst/>
                          <a:latin typeface="+mj-lt"/>
                        </a:rPr>
                        <a:t>plans</a:t>
                      </a:r>
                      <a:endParaRPr lang="en-IN" sz="1400" dirty="0">
                        <a:effectLst/>
                        <a:latin typeface="+mj-lt"/>
                        <a:ea typeface="Calibri"/>
                        <a:cs typeface="Calibri"/>
                      </a:endParaRPr>
                    </a:p>
                  </a:txBody>
                  <a:tcPr marL="68580" marR="68580" marT="0" marB="0" anchor="ct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Activities</a:t>
                      </a:r>
                      <a:r>
                        <a:rPr lang="en-US" sz="1400" dirty="0">
                          <a:effectLst/>
                          <a:latin typeface="+mj-lt"/>
                        </a:rPr>
                        <a:t>/ tasks</a:t>
                      </a:r>
                      <a:endParaRPr lang="en-IN" sz="1400" dirty="0">
                        <a:effectLst/>
                        <a:latin typeface="+mj-lt"/>
                        <a:ea typeface="Calibri"/>
                        <a:cs typeface="Calibri"/>
                      </a:endParaRPr>
                    </a:p>
                  </a:txBody>
                  <a:tcPr marL="68580" marR="68580" marT="0" marB="0" anchor="ct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Responsible person</a:t>
                      </a:r>
                      <a:endParaRPr lang="en-IN" sz="1400" dirty="0">
                        <a:effectLst/>
                        <a:latin typeface="+mj-lt"/>
                        <a:ea typeface="Calibri"/>
                        <a:cs typeface="Calibri"/>
                      </a:endParaRPr>
                    </a:p>
                  </a:txBody>
                  <a:tcPr marL="68580" marR="68580" marT="0" marB="0" anchor="ct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Timeline</a:t>
                      </a:r>
                      <a:endParaRPr lang="en-IN" sz="1400" dirty="0">
                        <a:effectLst/>
                        <a:latin typeface="+mj-lt"/>
                        <a:ea typeface="Calibri"/>
                        <a:cs typeface="Calibri"/>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70560">
                <a:tc rowSpan="5">
                  <a:txBody>
                    <a:bodyPr/>
                    <a:lstStyle/>
                    <a:p>
                      <a:pPr marL="342900" lvl="0" indent="-342900">
                        <a:spcAft>
                          <a:spcPts val="0"/>
                        </a:spcAft>
                        <a:buFont typeface="+mj-lt"/>
                        <a:buAutoNum type="arabicPeriod"/>
                      </a:pPr>
                      <a:r>
                        <a:rPr lang="en-US" sz="1400" dirty="0">
                          <a:solidFill>
                            <a:schemeClr val="tx1"/>
                          </a:solidFill>
                          <a:effectLst/>
                          <a:latin typeface="+mj-lt"/>
                        </a:rPr>
                        <a:t> </a:t>
                      </a:r>
                      <a:endParaRPr lang="en-IN" sz="1400" dirty="0">
                        <a:solidFill>
                          <a:schemeClr val="tx1"/>
                        </a:solidFill>
                        <a:effectLst/>
                        <a:latin typeface="+mj-lt"/>
                        <a:ea typeface="Calibri"/>
                        <a:cs typeface="Calibri"/>
                      </a:endParaRPr>
                    </a:p>
                  </a:txBody>
                  <a:tcPr marL="137160" marR="137160" marT="137160" marB="1371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b="1" dirty="0">
                          <a:solidFill>
                            <a:schemeClr val="tx1"/>
                          </a:solidFill>
                          <a:effectLst/>
                          <a:latin typeface="+mj-lt"/>
                        </a:rPr>
                        <a:t>Health Service Delivery</a:t>
                      </a:r>
                      <a:endParaRPr lang="en-IN" sz="1600" b="1" dirty="0">
                        <a:solidFill>
                          <a:schemeClr val="tx1"/>
                        </a:solidFill>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09600">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smtClean="0">
                          <a:effectLst/>
                          <a:latin typeface="+mj-lt"/>
                        </a:rPr>
                        <a:t>Health facility</a:t>
                      </a:r>
                      <a:r>
                        <a:rPr lang="en-US" sz="1400" baseline="0" dirty="0" smtClean="0">
                          <a:effectLst/>
                          <a:latin typeface="+mj-lt"/>
                        </a:rPr>
                        <a:t> </a:t>
                      </a:r>
                      <a:r>
                        <a:rPr lang="en-US" sz="1400" dirty="0" smtClean="0">
                          <a:effectLst/>
                          <a:latin typeface="+mj-lt"/>
                        </a:rPr>
                        <a:t>BCC/IEC display</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09600">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smtClean="0">
                          <a:effectLst/>
                          <a:latin typeface="+mj-lt"/>
                        </a:rPr>
                        <a:t>Community BCC/IEC display</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38200">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BCC/IEC tools for improved communication and </a:t>
                      </a:r>
                      <a:r>
                        <a:rPr lang="en-GB" sz="1400" dirty="0">
                          <a:effectLst/>
                          <a:latin typeface="+mj-lt"/>
                        </a:rPr>
                        <a:t>counselling</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14400">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Helpline and other mobile technology or ICT for demand generation and </a:t>
                      </a:r>
                      <a:r>
                        <a:rPr lang="en-US" sz="1400" dirty="0" err="1">
                          <a:effectLst/>
                          <a:latin typeface="+mj-lt"/>
                        </a:rPr>
                        <a:t>behaviour</a:t>
                      </a:r>
                      <a:r>
                        <a:rPr lang="en-US" sz="1400" dirty="0">
                          <a:effectLst/>
                          <a:latin typeface="+mj-lt"/>
                        </a:rPr>
                        <a:t> change</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055849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411481"/>
            <a:ext cx="7620000" cy="883920"/>
          </a:xfrm>
        </p:spPr>
        <p:txBody>
          <a:bodyPr/>
          <a:lstStyle/>
          <a:p>
            <a:r>
              <a:rPr lang="en-US" dirty="0" err="1" smtClean="0"/>
              <a:t>Workplan</a:t>
            </a:r>
            <a:r>
              <a:rPr lang="en-US" dirty="0" smtClean="0"/>
              <a:t> Development</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755653376"/>
              </p:ext>
            </p:extLst>
          </p:nvPr>
        </p:nvGraphicFramePr>
        <p:xfrm>
          <a:off x="381000" y="1447800"/>
          <a:ext cx="8305800" cy="4788769"/>
        </p:xfrm>
        <a:graphic>
          <a:graphicData uri="http://schemas.openxmlformats.org/drawingml/2006/table">
            <a:tbl>
              <a:tblPr firstRow="1" firstCol="1" bandRow="1">
                <a:tableStyleId>{00A15C55-8517-42AA-B614-E9B94910E393}</a:tableStyleId>
              </a:tblPr>
              <a:tblGrid>
                <a:gridCol w="457200"/>
                <a:gridCol w="2261855"/>
                <a:gridCol w="885349"/>
                <a:gridCol w="1488775"/>
                <a:gridCol w="1018636"/>
                <a:gridCol w="1253706"/>
                <a:gridCol w="940279"/>
              </a:tblGrid>
              <a:tr h="879944">
                <a:tc>
                  <a:txBody>
                    <a:bodyPr/>
                    <a:lstStyle/>
                    <a:p>
                      <a:pPr algn="ctr">
                        <a:spcAft>
                          <a:spcPts val="0"/>
                        </a:spcAft>
                      </a:pPr>
                      <a:r>
                        <a:rPr lang="en-US" sz="1400" dirty="0" smtClean="0">
                          <a:effectLst/>
                          <a:latin typeface="+mj-lt"/>
                        </a:rPr>
                        <a:t>No.</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Health </a:t>
                      </a:r>
                      <a:r>
                        <a:rPr lang="en-US" sz="1400" dirty="0" smtClean="0">
                          <a:effectLst/>
                          <a:latin typeface="+mj-lt"/>
                        </a:rPr>
                        <a:t>System</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Current</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Recommended/planned </a:t>
                      </a:r>
                      <a:r>
                        <a:rPr lang="en-US" sz="1400" dirty="0">
                          <a:effectLst/>
                          <a:latin typeface="+mj-lt"/>
                        </a:rPr>
                        <a:t>in the </a:t>
                      </a:r>
                      <a:r>
                        <a:rPr lang="en-US" sz="1400" dirty="0" smtClean="0">
                          <a:effectLst/>
                          <a:latin typeface="+mj-lt"/>
                        </a:rPr>
                        <a:t>state/district </a:t>
                      </a:r>
                      <a:r>
                        <a:rPr lang="en-US" sz="1400" dirty="0">
                          <a:effectLst/>
                          <a:latin typeface="+mj-lt"/>
                        </a:rPr>
                        <a:t>plans</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Activities/tasks</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Responsible person</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Timeline</a:t>
                      </a:r>
                      <a:endParaRPr lang="en-IN" sz="1400" dirty="0">
                        <a:effectLst/>
                        <a:latin typeface="+mj-lt"/>
                        <a:ea typeface="Calibri"/>
                        <a:cs typeface="Calibri"/>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5456">
                <a:tc rowSpan="5">
                  <a:txBody>
                    <a:bodyPr/>
                    <a:lstStyle/>
                    <a:p>
                      <a:pPr marL="0" lvl="0" indent="0">
                        <a:spcAft>
                          <a:spcPts val="0"/>
                        </a:spcAft>
                        <a:buFont typeface="Arial" pitchFamily="34" charset="0"/>
                        <a:buNone/>
                      </a:pPr>
                      <a:r>
                        <a:rPr lang="en-US" sz="1400" b="1" dirty="0" smtClean="0">
                          <a:solidFill>
                            <a:schemeClr val="tx1"/>
                          </a:solidFill>
                          <a:effectLst/>
                          <a:latin typeface="+mj-lt"/>
                        </a:rPr>
                        <a:t>2.</a:t>
                      </a:r>
                      <a:endParaRPr lang="en-IN" sz="1400" b="1" dirty="0">
                        <a:solidFill>
                          <a:schemeClr val="tx1"/>
                        </a:solidFill>
                        <a:effectLst/>
                        <a:latin typeface="+mj-lt"/>
                        <a:ea typeface="Calibri"/>
                        <a:cs typeface="Calibri"/>
                      </a:endParaRPr>
                    </a:p>
                  </a:txBody>
                  <a:tcPr marL="137160" marR="137160" marT="137160" marB="1371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600" b="1" dirty="0">
                          <a:effectLst/>
                          <a:latin typeface="+mj-lt"/>
                        </a:rPr>
                        <a:t>Health </a:t>
                      </a:r>
                      <a:r>
                        <a:rPr lang="en-US" sz="1600" b="1" dirty="0" smtClean="0">
                          <a:effectLst/>
                          <a:latin typeface="+mj-lt"/>
                        </a:rPr>
                        <a:t>workforce</a:t>
                      </a:r>
                      <a:endParaRPr lang="en-IN" sz="1600" b="1"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04800">
                <a:tc vMerge="1">
                  <a:txBody>
                    <a:bodyPr/>
                    <a:lstStyle/>
                    <a:p>
                      <a:pPr marL="0" lvl="0" indent="0">
                        <a:spcAft>
                          <a:spcPts val="0"/>
                        </a:spcAft>
                        <a:buFont typeface="Arial" pitchFamily="34" charset="0"/>
                        <a:buNone/>
                      </a:pPr>
                      <a:endParaRPr lang="en-IN" sz="1400" dirty="0">
                        <a:solidFill>
                          <a:schemeClr val="tx1"/>
                        </a:solidFill>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400">
                          <a:effectLst/>
                          <a:latin typeface="+mj-lt"/>
                        </a:rPr>
                        <a:t>Technical human resources</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39972">
                <a:tc vMerge="1">
                  <a:txBody>
                    <a:bodyPr/>
                    <a:lstStyle/>
                    <a:p>
                      <a:pPr marL="0" lvl="0" indent="0">
                        <a:spcAft>
                          <a:spcPts val="0"/>
                        </a:spcAft>
                        <a:buFont typeface="Arial" pitchFamily="34" charset="0"/>
                        <a:buNone/>
                      </a:pPr>
                      <a:endParaRPr lang="en-IN" sz="1400" dirty="0">
                        <a:solidFill>
                          <a:schemeClr val="tx1"/>
                        </a:solidFill>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400">
                          <a:effectLst/>
                          <a:latin typeface="+mj-lt"/>
                        </a:rPr>
                        <a:t>Managerial human resources</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39972">
                <a:tc vMerge="1">
                  <a:txBody>
                    <a:bodyPr/>
                    <a:lstStyle/>
                    <a:p>
                      <a:pPr marL="0" lvl="0" indent="0">
                        <a:spcAft>
                          <a:spcPts val="0"/>
                        </a:spcAft>
                        <a:buFont typeface="Arial" pitchFamily="34" charset="0"/>
                        <a:buNone/>
                      </a:pPr>
                      <a:endParaRPr lang="en-IN" sz="1400" dirty="0">
                        <a:solidFill>
                          <a:schemeClr val="tx1"/>
                        </a:solidFill>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400">
                          <a:effectLst/>
                          <a:latin typeface="+mj-lt"/>
                        </a:rPr>
                        <a:t>Community-level human resources</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67856">
                <a:tc vMerge="1">
                  <a:txBody>
                    <a:bodyPr/>
                    <a:lstStyle/>
                    <a:p>
                      <a:pPr marL="0" lvl="0" indent="0">
                        <a:spcAft>
                          <a:spcPts val="0"/>
                        </a:spcAft>
                        <a:buFont typeface="Arial" pitchFamily="34" charset="0"/>
                        <a:buNone/>
                      </a:pPr>
                      <a:endParaRPr lang="en-IN" sz="1400" dirty="0">
                        <a:solidFill>
                          <a:schemeClr val="tx1"/>
                        </a:solidFill>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400" dirty="0" smtClean="0">
                          <a:effectLst/>
                          <a:latin typeface="+mj-lt"/>
                        </a:rPr>
                        <a:t>Training </a:t>
                      </a:r>
                      <a:r>
                        <a:rPr lang="en-US" sz="1400" dirty="0">
                          <a:effectLst/>
                          <a:latin typeface="+mj-lt"/>
                        </a:rPr>
                        <a:t>and capacity strengthening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82528">
                <a:tc>
                  <a:txBody>
                    <a:bodyPr/>
                    <a:lstStyle/>
                    <a:p>
                      <a:pPr marL="0" lvl="0" indent="0">
                        <a:spcAft>
                          <a:spcPts val="0"/>
                        </a:spcAft>
                        <a:buFont typeface="Arial" pitchFamily="34" charset="0"/>
                        <a:buNone/>
                      </a:pPr>
                      <a:r>
                        <a:rPr lang="en-US" sz="1400" b="1" dirty="0" smtClean="0">
                          <a:solidFill>
                            <a:schemeClr val="tx1"/>
                          </a:solidFill>
                          <a:effectLst/>
                          <a:latin typeface="+mj-lt"/>
                        </a:rPr>
                        <a:t>3.</a:t>
                      </a:r>
                      <a:endParaRPr lang="en-IN" sz="1400" b="1" dirty="0">
                        <a:solidFill>
                          <a:schemeClr val="tx1"/>
                        </a:solidFill>
                        <a:effectLst/>
                        <a:latin typeface="+mj-lt"/>
                        <a:ea typeface="Calibri"/>
                        <a:cs typeface="Calibri"/>
                      </a:endParaRPr>
                    </a:p>
                  </a:txBody>
                  <a:tcPr marL="137160" marR="137160" marT="137160" marB="1371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600" b="1" dirty="0">
                          <a:effectLst/>
                          <a:latin typeface="+mj-lt"/>
                        </a:rPr>
                        <a:t>Health </a:t>
                      </a:r>
                      <a:r>
                        <a:rPr lang="en-US" sz="1600" b="1" dirty="0" smtClean="0">
                          <a:effectLst/>
                          <a:latin typeface="+mj-lt"/>
                        </a:rPr>
                        <a:t>information system</a:t>
                      </a:r>
                      <a:endParaRPr lang="en-IN" sz="1600" b="1"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09601">
                <a:tc rowSpan="2">
                  <a:txBody>
                    <a:bodyPr/>
                    <a:lstStyle/>
                    <a:p>
                      <a:pPr marL="0" lvl="0" indent="0">
                        <a:spcAft>
                          <a:spcPts val="0"/>
                        </a:spcAft>
                        <a:buFont typeface="Arial" pitchFamily="34" charset="0"/>
                        <a:buNone/>
                      </a:pPr>
                      <a:r>
                        <a:rPr lang="en-US" sz="1400" b="1" dirty="0" smtClean="0">
                          <a:solidFill>
                            <a:schemeClr val="tx1"/>
                          </a:solidFill>
                          <a:effectLst/>
                          <a:latin typeface="+mj-lt"/>
                        </a:rPr>
                        <a:t>4.</a:t>
                      </a:r>
                      <a:endParaRPr lang="en-IN" sz="1400" b="1" dirty="0">
                        <a:solidFill>
                          <a:schemeClr val="tx1"/>
                        </a:solidFill>
                        <a:effectLst/>
                        <a:latin typeface="+mj-lt"/>
                        <a:ea typeface="Calibri"/>
                        <a:cs typeface="Calibri"/>
                      </a:endParaRPr>
                    </a:p>
                  </a:txBody>
                  <a:tcPr marL="137160" marR="137160" marT="137160" marB="1371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600" b="1" dirty="0">
                          <a:effectLst/>
                          <a:latin typeface="+mj-lt"/>
                        </a:rPr>
                        <a:t>Access to </a:t>
                      </a:r>
                      <a:r>
                        <a:rPr lang="en-US" sz="1600" b="1" dirty="0" smtClean="0">
                          <a:effectLst/>
                          <a:latin typeface="+mj-lt"/>
                        </a:rPr>
                        <a:t>essential </a:t>
                      </a:r>
                      <a:r>
                        <a:rPr lang="en-US" sz="1600" b="1" dirty="0">
                          <a:effectLst/>
                          <a:latin typeface="+mj-lt"/>
                        </a:rPr>
                        <a:t>m</a:t>
                      </a:r>
                      <a:r>
                        <a:rPr lang="en-US" sz="1600" b="1" dirty="0" smtClean="0">
                          <a:effectLst/>
                          <a:latin typeface="+mj-lt"/>
                        </a:rPr>
                        <a:t>edicines</a:t>
                      </a:r>
                      <a:endParaRPr lang="en-IN" sz="1600" b="1"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07355">
                <a:tc vMerge="1">
                  <a:txBody>
                    <a:bodyPr/>
                    <a:lstStyle/>
                    <a:p>
                      <a:pPr marL="0" lvl="0" indent="0">
                        <a:spcAft>
                          <a:spcPts val="0"/>
                        </a:spcAft>
                        <a:buFont typeface="Arial" pitchFamily="34" charset="0"/>
                        <a:buNone/>
                      </a:pP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400" dirty="0">
                          <a:effectLst/>
                          <a:latin typeface="+mj-lt"/>
                        </a:rPr>
                        <a:t>Logistical and supply chain</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251224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4" name="Title 3"/>
          <p:cNvSpPr>
            <a:spLocks noGrp="1"/>
          </p:cNvSpPr>
          <p:nvPr>
            <p:ph type="title"/>
          </p:nvPr>
        </p:nvSpPr>
        <p:spPr/>
        <p:txBody>
          <a:bodyPr/>
          <a:lstStyle/>
          <a:p>
            <a:r>
              <a:rPr lang="en-US" dirty="0" err="1" smtClean="0"/>
              <a:t>Workplan</a:t>
            </a:r>
            <a:r>
              <a:rPr lang="en-US" dirty="0" smtClean="0"/>
              <a:t> Development</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847084377"/>
              </p:ext>
            </p:extLst>
          </p:nvPr>
        </p:nvGraphicFramePr>
        <p:xfrm>
          <a:off x="457200" y="1828800"/>
          <a:ext cx="8229600" cy="4281093"/>
        </p:xfrm>
        <a:graphic>
          <a:graphicData uri="http://schemas.openxmlformats.org/drawingml/2006/table">
            <a:tbl>
              <a:tblPr firstRow="1" firstCol="1" bandRow="1">
                <a:tableStyleId>{00A15C55-8517-42AA-B614-E9B94910E393}</a:tableStyleId>
              </a:tblPr>
              <a:tblGrid>
                <a:gridCol w="457200"/>
                <a:gridCol w="2209800"/>
                <a:gridCol w="914400"/>
                <a:gridCol w="1524984"/>
                <a:gridCol w="989616"/>
                <a:gridCol w="1219200"/>
                <a:gridCol w="914400"/>
              </a:tblGrid>
              <a:tr h="310329">
                <a:tc>
                  <a:txBody>
                    <a:bodyPr/>
                    <a:lstStyle/>
                    <a:p>
                      <a:pPr algn="ctr">
                        <a:spcAft>
                          <a:spcPts val="0"/>
                        </a:spcAft>
                      </a:pPr>
                      <a:r>
                        <a:rPr lang="en-US" sz="1400" dirty="0" smtClean="0">
                          <a:effectLst/>
                          <a:latin typeface="+mj-lt"/>
                        </a:rPr>
                        <a:t>No.</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Health </a:t>
                      </a:r>
                      <a:r>
                        <a:rPr lang="en-US" sz="1400" dirty="0" smtClean="0">
                          <a:effectLst/>
                          <a:latin typeface="+mj-lt"/>
                        </a:rPr>
                        <a:t>System</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Current</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Recommended/planned </a:t>
                      </a:r>
                      <a:r>
                        <a:rPr lang="en-US" sz="1400" dirty="0">
                          <a:effectLst/>
                          <a:latin typeface="+mj-lt"/>
                        </a:rPr>
                        <a:t>in the </a:t>
                      </a:r>
                      <a:r>
                        <a:rPr lang="en-US" sz="1400" dirty="0" smtClean="0">
                          <a:effectLst/>
                          <a:latin typeface="+mj-lt"/>
                        </a:rPr>
                        <a:t>state/district </a:t>
                      </a:r>
                      <a:r>
                        <a:rPr lang="en-US" sz="1400" dirty="0">
                          <a:effectLst/>
                          <a:latin typeface="+mj-lt"/>
                        </a:rPr>
                        <a:t>plans</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Activities/tasks</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Responsible person</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Timeline</a:t>
                      </a:r>
                      <a:endParaRPr lang="en-IN" sz="1400" dirty="0">
                        <a:effectLst/>
                        <a:latin typeface="+mj-lt"/>
                        <a:ea typeface="Calibri"/>
                        <a:cs typeface="Calibri"/>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1960">
                <a:tc rowSpan="3">
                  <a:txBody>
                    <a:bodyPr/>
                    <a:lstStyle/>
                    <a:p>
                      <a:pPr marL="0" lvl="0" indent="0">
                        <a:spcAft>
                          <a:spcPts val="0"/>
                        </a:spcAft>
                        <a:buFont typeface="Arial" pitchFamily="34" charset="0"/>
                        <a:buNone/>
                      </a:pPr>
                      <a:r>
                        <a:rPr lang="en-US" sz="1400" b="1" dirty="0" smtClean="0">
                          <a:solidFill>
                            <a:schemeClr val="tx1"/>
                          </a:solidFill>
                          <a:effectLst/>
                          <a:latin typeface="+mj-lt"/>
                        </a:rPr>
                        <a:t>5.</a:t>
                      </a:r>
                      <a:endParaRPr lang="en-IN" sz="1400" b="1" dirty="0">
                        <a:solidFill>
                          <a:schemeClr val="tx1"/>
                        </a:solidFill>
                        <a:effectLst/>
                        <a:latin typeface="+mj-lt"/>
                        <a:ea typeface="Calibri"/>
                        <a:cs typeface="Calibri"/>
                      </a:endParaRPr>
                    </a:p>
                  </a:txBody>
                  <a:tcPr marL="137160" marR="137160" marT="137160" marB="1371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600" b="1" dirty="0">
                          <a:effectLst/>
                          <a:latin typeface="+mj-lt"/>
                        </a:rPr>
                        <a:t>Financing for FP</a:t>
                      </a:r>
                      <a:endParaRPr lang="en-IN" sz="1600" b="1"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12631">
                <a:tc vMerge="1">
                  <a:txBody>
                    <a:bodyPr/>
                    <a:lstStyle/>
                    <a:p>
                      <a:pPr marL="0" lvl="0" indent="0">
                        <a:spcAft>
                          <a:spcPts val="0"/>
                        </a:spcAft>
                        <a:buFont typeface="Arial" pitchFamily="34" charset="0"/>
                        <a:buNone/>
                      </a:pPr>
                      <a:endParaRPr lang="en-IN" sz="1400" dirty="0">
                        <a:solidFill>
                          <a:schemeClr val="tx1"/>
                        </a:solidFill>
                        <a:effectLst/>
                        <a:latin typeface="+mn-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400" dirty="0">
                          <a:effectLst/>
                          <a:latin typeface="+mj-lt"/>
                        </a:rPr>
                        <a:t>Fund </a:t>
                      </a:r>
                      <a:r>
                        <a:rPr lang="en-GB" sz="1400" dirty="0">
                          <a:effectLst/>
                          <a:latin typeface="+mj-lt"/>
                        </a:rPr>
                        <a:t>utilisation </a:t>
                      </a:r>
                      <a:r>
                        <a:rPr lang="en-US" sz="1400" dirty="0">
                          <a:effectLst/>
                          <a:latin typeface="+mj-lt"/>
                        </a:rPr>
                        <a:t>vs. approved funds</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43111">
                <a:tc vMerge="1">
                  <a:txBody>
                    <a:bodyPr/>
                    <a:lstStyle/>
                    <a:p>
                      <a:pPr marL="0" lvl="0" indent="0">
                        <a:spcAft>
                          <a:spcPts val="0"/>
                        </a:spcAft>
                        <a:buFont typeface="Arial" pitchFamily="34" charset="0"/>
                        <a:buNone/>
                      </a:pPr>
                      <a:endParaRPr lang="en-IN" sz="1400" dirty="0">
                        <a:solidFill>
                          <a:schemeClr val="tx1"/>
                        </a:solidFill>
                        <a:effectLst/>
                        <a:latin typeface="+mn-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400" dirty="0">
                          <a:effectLst/>
                          <a:latin typeface="+mj-lt"/>
                        </a:rPr>
                        <a:t>Budgeting for </a:t>
                      </a:r>
                      <a:r>
                        <a:rPr lang="en-US" sz="1400" dirty="0" smtClean="0">
                          <a:effectLst/>
                          <a:latin typeface="+mj-lt"/>
                        </a:rPr>
                        <a:t>DHAP/State </a:t>
                      </a:r>
                      <a:r>
                        <a:rPr lang="en-US" sz="1400" dirty="0">
                          <a:effectLst/>
                          <a:latin typeface="+mj-lt"/>
                        </a:rPr>
                        <a:t>PIP</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49791">
                <a:tc rowSpan="3">
                  <a:txBody>
                    <a:bodyPr/>
                    <a:lstStyle/>
                    <a:p>
                      <a:pPr marL="0" lvl="0" indent="0">
                        <a:spcAft>
                          <a:spcPts val="0"/>
                        </a:spcAft>
                        <a:buFont typeface="Arial" pitchFamily="34" charset="0"/>
                        <a:buNone/>
                      </a:pPr>
                      <a:r>
                        <a:rPr lang="en-US" sz="1400" b="1" dirty="0" smtClean="0">
                          <a:solidFill>
                            <a:schemeClr val="tx1"/>
                          </a:solidFill>
                          <a:effectLst/>
                          <a:latin typeface="+mj-lt"/>
                        </a:rPr>
                        <a:t>6.</a:t>
                      </a:r>
                      <a:endParaRPr lang="en-IN" sz="1400" b="1" dirty="0">
                        <a:solidFill>
                          <a:schemeClr val="tx1"/>
                        </a:solidFill>
                        <a:effectLst/>
                        <a:latin typeface="+mj-lt"/>
                        <a:ea typeface="Calibri"/>
                        <a:cs typeface="Calibri"/>
                      </a:endParaRPr>
                    </a:p>
                  </a:txBody>
                  <a:tcPr marL="137160" marR="137160" marT="137160" marB="1371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600" b="1" dirty="0">
                          <a:effectLst/>
                          <a:latin typeface="+mj-lt"/>
                        </a:rPr>
                        <a:t>Leadership and </a:t>
                      </a:r>
                      <a:r>
                        <a:rPr lang="en-US" sz="1600" b="1" dirty="0" smtClean="0">
                          <a:effectLst/>
                          <a:latin typeface="+mj-lt"/>
                        </a:rPr>
                        <a:t>governance</a:t>
                      </a:r>
                      <a:endParaRPr lang="en-IN" sz="1600" b="1"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34551">
                <a:tc vMerge="1">
                  <a:txBody>
                    <a:bodyPr/>
                    <a:lstStyle/>
                    <a:p>
                      <a:pPr marL="0" lvl="0" indent="0">
                        <a:spcAft>
                          <a:spcPts val="0"/>
                        </a:spcAft>
                        <a:buFont typeface="Arial" pitchFamily="34" charset="0"/>
                        <a:buNone/>
                      </a:pPr>
                      <a:endParaRPr lang="en-IN" sz="1400" dirty="0">
                        <a:solidFill>
                          <a:schemeClr val="tx1"/>
                        </a:solidFill>
                        <a:effectLst/>
                        <a:latin typeface="+mn-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400" dirty="0">
                          <a:effectLst/>
                          <a:latin typeface="+mj-lt"/>
                        </a:rPr>
                        <a:t>State-level initiatives</a:t>
                      </a:r>
                      <a:endParaRPr lang="en-IN" sz="1400" dirty="0">
                        <a:effectLst/>
                        <a:latin typeface="+mj-lt"/>
                      </a:endParaRPr>
                    </a:p>
                    <a:p>
                      <a:pPr marL="0" indent="0">
                        <a:spcAft>
                          <a:spcPts val="0"/>
                        </a:spcAft>
                        <a:buFont typeface="Arial" pitchFamily="34" charset="0"/>
                        <a:buNone/>
                      </a:pPr>
                      <a:r>
                        <a:rPr lang="en-US" sz="1400" dirty="0">
                          <a:effectLst/>
                          <a:latin typeface="+mj-lt"/>
                        </a:rPr>
                        <a:t>(FP </a:t>
                      </a:r>
                      <a:r>
                        <a:rPr lang="en-US" sz="1400" dirty="0" smtClean="0">
                          <a:effectLst/>
                          <a:latin typeface="+mj-lt"/>
                        </a:rPr>
                        <a:t>Cell </a:t>
                      </a:r>
                      <a:r>
                        <a:rPr lang="en-US" sz="1400" dirty="0">
                          <a:effectLst/>
                          <a:latin typeface="+mj-lt"/>
                        </a:rPr>
                        <a:t>and FP </a:t>
                      </a:r>
                      <a:r>
                        <a:rPr lang="en-US" sz="1400" dirty="0" smtClean="0">
                          <a:effectLst/>
                          <a:latin typeface="+mj-lt"/>
                        </a:rPr>
                        <a:t>Task Force</a:t>
                      </a:r>
                      <a:r>
                        <a:rPr lang="en-US" sz="1400" dirty="0">
                          <a:effectLst/>
                          <a:latin typeface="+mj-lt"/>
                        </a:rPr>
                        <a:t>)</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99257">
                <a:tc vMerge="1">
                  <a:txBody>
                    <a:bodyPr/>
                    <a:lstStyle/>
                    <a:p>
                      <a:pPr marL="0" lvl="0" indent="0">
                        <a:spcAft>
                          <a:spcPts val="0"/>
                        </a:spcAft>
                        <a:buFont typeface="Arial" pitchFamily="34" charset="0"/>
                        <a:buNone/>
                      </a:pPr>
                      <a:endParaRPr lang="en-IN" sz="1400" dirty="0">
                        <a:solidFill>
                          <a:schemeClr val="tx1"/>
                        </a:solidFill>
                        <a:effectLst/>
                        <a:latin typeface="+mn-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400" dirty="0">
                          <a:effectLst/>
                          <a:latin typeface="+mj-lt"/>
                        </a:rPr>
                        <a:t>Community participation </a:t>
                      </a:r>
                      <a:br>
                        <a:rPr lang="en-US" sz="1400" dirty="0">
                          <a:effectLst/>
                          <a:latin typeface="+mj-lt"/>
                        </a:rPr>
                      </a:br>
                      <a:r>
                        <a:rPr lang="en-US" sz="1400" dirty="0">
                          <a:effectLst/>
                          <a:latin typeface="+mj-lt"/>
                        </a:rPr>
                        <a:t>(RKS, </a:t>
                      </a:r>
                      <a:r>
                        <a:rPr lang="en-US" sz="1400" dirty="0" smtClean="0">
                          <a:effectLst/>
                          <a:latin typeface="+mj-lt"/>
                        </a:rPr>
                        <a:t>VHSC, </a:t>
                      </a:r>
                      <a:r>
                        <a:rPr lang="en-US" sz="1400" dirty="0">
                          <a:effectLst/>
                          <a:latin typeface="+mj-lt"/>
                        </a:rPr>
                        <a:t>and VHC)</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23372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97174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HPP Title and Thank You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een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Section HPP Interior Slides">
  <a:themeElements>
    <a:clrScheme name="HPP PowerPoint">
      <a:dk1>
        <a:sysClr val="windowText" lastClr="000000"/>
      </a:dk1>
      <a:lt1>
        <a:sysClr val="window" lastClr="FFFFFF"/>
      </a:lt1>
      <a:dk2>
        <a:srgbClr val="084572"/>
      </a:dk2>
      <a:lt2>
        <a:srgbClr val="FFFFFF"/>
      </a:lt2>
      <a:accent1>
        <a:srgbClr val="0E7DC2"/>
      </a:accent1>
      <a:accent2>
        <a:srgbClr val="C4882C"/>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3456</TotalTime>
  <Words>197</Words>
  <Application>Microsoft Office PowerPoint</Application>
  <PresentationFormat>On-screen Show (4:3)</PresentationFormat>
  <Paragraphs>192</Paragraphs>
  <Slides>6</Slides>
  <Notes>0</Notes>
  <HiddenSlides>0</HiddenSlides>
  <MMClips>0</MMClips>
  <ScaleCrop>false</ScaleCrop>
  <HeadingPairs>
    <vt:vector size="4" baseType="variant">
      <vt:variant>
        <vt:lpstr>Theme</vt:lpstr>
      </vt:variant>
      <vt:variant>
        <vt:i4>4</vt:i4>
      </vt:variant>
      <vt:variant>
        <vt:lpstr>Slide Titles</vt:lpstr>
      </vt:variant>
      <vt:variant>
        <vt:i4>6</vt:i4>
      </vt:variant>
    </vt:vector>
  </HeadingPairs>
  <TitlesOfParts>
    <vt:vector size="10" baseType="lpstr">
      <vt:lpstr>HPP Title and Thank You Slides</vt:lpstr>
      <vt:lpstr>Blue Section HPP Interior Slides</vt:lpstr>
      <vt:lpstr>Green Section HPP Interior Slides</vt:lpstr>
      <vt:lpstr>Red Section HPP Interior Slides</vt:lpstr>
      <vt:lpstr>PowerPoint Presentation</vt:lpstr>
      <vt:lpstr>Workplan Development </vt:lpstr>
      <vt:lpstr>Workplan Development</vt:lpstr>
      <vt:lpstr>Workplan Development</vt:lpstr>
      <vt:lpstr>Workplan Development</vt:lpstr>
      <vt:lpstr>PowerPoint Presentation</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HPP Powerponit Template</dc:title>
  <dc:creator>Ginny Gordon</dc:creator>
  <cp:lastModifiedBy>Lory Frenkel</cp:lastModifiedBy>
  <cp:revision>202</cp:revision>
  <dcterms:created xsi:type="dcterms:W3CDTF">2012-10-02T19:21:23Z</dcterms:created>
  <dcterms:modified xsi:type="dcterms:W3CDTF">2014-02-19T00:11:26Z</dcterms:modified>
</cp:coreProperties>
</file>