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54"/>
  </p:notesMasterIdLst>
  <p:handoutMasterIdLst>
    <p:handoutMasterId r:id="rId55"/>
  </p:handoutMasterIdLst>
  <p:sldIdLst>
    <p:sldId id="272" r:id="rId5"/>
    <p:sldId id="276" r:id="rId6"/>
    <p:sldId id="277" r:id="rId7"/>
    <p:sldId id="278" r:id="rId8"/>
    <p:sldId id="279" r:id="rId9"/>
    <p:sldId id="280" r:id="rId10"/>
    <p:sldId id="281" r:id="rId11"/>
    <p:sldId id="282" r:id="rId12"/>
    <p:sldId id="283" r:id="rId13"/>
    <p:sldId id="284" r:id="rId14"/>
    <p:sldId id="286" r:id="rId15"/>
    <p:sldId id="285" r:id="rId16"/>
    <p:sldId id="287" r:id="rId17"/>
    <p:sldId id="288" r:id="rId18"/>
    <p:sldId id="289" r:id="rId19"/>
    <p:sldId id="290" r:id="rId20"/>
    <p:sldId id="291" r:id="rId21"/>
    <p:sldId id="292" r:id="rId22"/>
    <p:sldId id="293" r:id="rId23"/>
    <p:sldId id="294" r:id="rId24"/>
    <p:sldId id="295" r:id="rId25"/>
    <p:sldId id="297" r:id="rId26"/>
    <p:sldId id="298" r:id="rId27"/>
    <p:sldId id="299" r:id="rId28"/>
    <p:sldId id="300" r:id="rId29"/>
    <p:sldId id="301" r:id="rId30"/>
    <p:sldId id="303" r:id="rId31"/>
    <p:sldId id="304" r:id="rId32"/>
    <p:sldId id="306" r:id="rId33"/>
    <p:sldId id="305" r:id="rId34"/>
    <p:sldId id="307" r:id="rId35"/>
    <p:sldId id="308" r:id="rId36"/>
    <p:sldId id="309" r:id="rId37"/>
    <p:sldId id="310" r:id="rId38"/>
    <p:sldId id="311" r:id="rId39"/>
    <p:sldId id="312" r:id="rId40"/>
    <p:sldId id="313" r:id="rId41"/>
    <p:sldId id="314" r:id="rId42"/>
    <p:sldId id="324" r:id="rId43"/>
    <p:sldId id="315" r:id="rId44"/>
    <p:sldId id="316" r:id="rId45"/>
    <p:sldId id="317" r:id="rId46"/>
    <p:sldId id="318" r:id="rId47"/>
    <p:sldId id="319" r:id="rId48"/>
    <p:sldId id="320" r:id="rId49"/>
    <p:sldId id="321" r:id="rId50"/>
    <p:sldId id="323" r:id="rId51"/>
    <p:sldId id="322" r:id="rId52"/>
    <p:sldId id="275" r:id="rId53"/>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72"/>
            <p14:sldId id="276"/>
            <p14:sldId id="277"/>
            <p14:sldId id="278"/>
            <p14:sldId id="279"/>
            <p14:sldId id="280"/>
            <p14:sldId id="281"/>
            <p14:sldId id="282"/>
            <p14:sldId id="283"/>
            <p14:sldId id="284"/>
            <p14:sldId id="286"/>
            <p14:sldId id="285"/>
            <p14:sldId id="287"/>
            <p14:sldId id="288"/>
            <p14:sldId id="289"/>
            <p14:sldId id="290"/>
            <p14:sldId id="291"/>
            <p14:sldId id="292"/>
            <p14:sldId id="293"/>
            <p14:sldId id="294"/>
            <p14:sldId id="295"/>
            <p14:sldId id="297"/>
            <p14:sldId id="298"/>
            <p14:sldId id="299"/>
            <p14:sldId id="300"/>
            <p14:sldId id="301"/>
            <p14:sldId id="303"/>
            <p14:sldId id="304"/>
            <p14:sldId id="306"/>
            <p14:sldId id="305"/>
            <p14:sldId id="307"/>
            <p14:sldId id="308"/>
            <p14:sldId id="309"/>
            <p14:sldId id="310"/>
            <p14:sldId id="311"/>
            <p14:sldId id="312"/>
            <p14:sldId id="313"/>
            <p14:sldId id="314"/>
            <p14:sldId id="324"/>
            <p14:sldId id="315"/>
            <p14:sldId id="316"/>
            <p14:sldId id="317"/>
            <p14:sldId id="318"/>
            <p14:sldId id="319"/>
            <p14:sldId id="320"/>
            <p14:sldId id="321"/>
            <p14:sldId id="323"/>
            <p14:sldId id="322"/>
            <p14:sldId id="27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2C"/>
    <a:srgbClr val="8B1524"/>
    <a:srgbClr val="6D7331"/>
    <a:srgbClr val="084572"/>
    <a:srgbClr val="051437"/>
    <a:srgbClr val="1A2855"/>
    <a:srgbClr val="0E7DC2"/>
    <a:srgbClr val="403D3C"/>
    <a:srgbClr val="5B363C"/>
    <a:srgbClr val="251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92" autoAdjust="0"/>
    <p:restoredTop sz="72565" autoAdjust="0"/>
  </p:normalViewPr>
  <p:slideViewPr>
    <p:cSldViewPr>
      <p:cViewPr>
        <p:scale>
          <a:sx n="103" d="100"/>
          <a:sy n="103" d="100"/>
        </p:scale>
        <p:origin x="-582" y="72"/>
      </p:cViewPr>
      <p:guideLst>
        <p:guide orient="horz" pos="2160"/>
        <p:guide pos="2880"/>
      </p:guideLst>
    </p:cSldViewPr>
  </p:slideViewPr>
  <p:outlineViewPr>
    <p:cViewPr>
      <p:scale>
        <a:sx n="33" d="100"/>
        <a:sy n="33" d="100"/>
      </p:scale>
      <p:origin x="0" y="0"/>
    </p:cViewPr>
  </p:outlineViewPr>
  <p:notesTextViewPr>
    <p:cViewPr>
      <p:scale>
        <a:sx n="1" d="1"/>
        <a:sy n="1" d="1"/>
      </p:scale>
      <p:origin x="0" y="24"/>
    </p:cViewPr>
  </p:notesTextViewPr>
  <p:sorterViewPr>
    <p:cViewPr>
      <p:scale>
        <a:sx n="100" d="100"/>
        <a:sy n="100" d="100"/>
      </p:scale>
      <p:origin x="0" y="0"/>
    </p:cViewPr>
  </p:sorterViewPr>
  <p:notesViewPr>
    <p:cSldViewPr>
      <p:cViewPr varScale="1">
        <p:scale>
          <a:sx n="81" d="100"/>
          <a:sy n="81" d="100"/>
        </p:scale>
        <p:origin x="-3156" y="-90"/>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730261-854C-43DD-AF1A-5D75F97FE4D2}" type="doc">
      <dgm:prSet loTypeId="urn:microsoft.com/office/officeart/2008/layout/RadialCluster" loCatId="cycle" qsTypeId="urn:microsoft.com/office/officeart/2005/8/quickstyle/simple1" qsCatId="simple" csTypeId="urn:microsoft.com/office/officeart/2005/8/colors/colorful3" csCatId="colorful" phldr="1"/>
      <dgm:spPr/>
      <dgm:t>
        <a:bodyPr/>
        <a:lstStyle/>
        <a:p>
          <a:endParaRPr lang="en-US"/>
        </a:p>
      </dgm:t>
    </dgm:pt>
    <dgm:pt modelId="{DD67D5C4-BF1F-45F3-AE73-35DFEC3EB33F}">
      <dgm:prSet phldrT="[Text]" custT="1"/>
      <dgm:spPr>
        <a:solidFill>
          <a:srgbClr val="8B1524"/>
        </a:solidFill>
      </dgm:spPr>
      <dgm:t>
        <a:bodyPr/>
        <a:lstStyle/>
        <a:p>
          <a:r>
            <a:rPr lang="en-US" sz="1800" b="1" dirty="0" smtClean="0">
              <a:solidFill>
                <a:schemeClr val="bg1"/>
              </a:solidFill>
            </a:rPr>
            <a:t>Supportive Supervision</a:t>
          </a:r>
          <a:endParaRPr lang="en-US" sz="1800" b="1" dirty="0">
            <a:solidFill>
              <a:schemeClr val="bg1"/>
            </a:solidFill>
          </a:endParaRPr>
        </a:p>
      </dgm:t>
    </dgm:pt>
    <dgm:pt modelId="{9B1FDFD2-B859-4F15-9061-FB22E908DD9F}" type="parTrans" cxnId="{DB6E88D3-2B1F-463E-86D9-6F36EF30F106}">
      <dgm:prSet/>
      <dgm:spPr/>
      <dgm:t>
        <a:bodyPr/>
        <a:lstStyle/>
        <a:p>
          <a:endParaRPr lang="en-US" sz="1800">
            <a:solidFill>
              <a:schemeClr val="tx1"/>
            </a:solidFill>
          </a:endParaRPr>
        </a:p>
      </dgm:t>
    </dgm:pt>
    <dgm:pt modelId="{DE68FBF0-BD3A-4949-BACF-A6726B446AD0}" type="sibTrans" cxnId="{DB6E88D3-2B1F-463E-86D9-6F36EF30F106}">
      <dgm:prSet/>
      <dgm:spPr/>
      <dgm:t>
        <a:bodyPr/>
        <a:lstStyle/>
        <a:p>
          <a:endParaRPr lang="en-US" sz="1800">
            <a:solidFill>
              <a:schemeClr val="tx1"/>
            </a:solidFill>
          </a:endParaRPr>
        </a:p>
      </dgm:t>
    </dgm:pt>
    <dgm:pt modelId="{5C446D31-CFDE-4AEF-9D80-49214DF88774}">
      <dgm:prSet phldrT="[Text]" custT="1"/>
      <dgm:spPr>
        <a:solidFill>
          <a:srgbClr val="084572"/>
        </a:solidFill>
      </dgm:spPr>
      <dgm:t>
        <a:bodyPr/>
        <a:lstStyle/>
        <a:p>
          <a:r>
            <a:rPr lang="en-US" sz="1600" b="0" dirty="0" smtClean="0">
              <a:solidFill>
                <a:schemeClr val="bg1"/>
              </a:solidFill>
            </a:rPr>
            <a:t>Mentoring and hand-holding</a:t>
          </a:r>
          <a:endParaRPr lang="en-US" sz="1600" b="0" dirty="0">
            <a:solidFill>
              <a:schemeClr val="bg1"/>
            </a:solidFill>
          </a:endParaRPr>
        </a:p>
      </dgm:t>
    </dgm:pt>
    <dgm:pt modelId="{444DAB57-0636-4D2C-BBCD-3642821B611C}" type="parTrans" cxnId="{9737AD1B-0C54-4A71-A4AA-EBE6B59256AB}">
      <dgm:prSet/>
      <dgm:spPr/>
      <dgm:t>
        <a:bodyPr/>
        <a:lstStyle/>
        <a:p>
          <a:endParaRPr lang="en-US" sz="1800">
            <a:solidFill>
              <a:schemeClr val="tx1"/>
            </a:solidFill>
          </a:endParaRPr>
        </a:p>
      </dgm:t>
    </dgm:pt>
    <dgm:pt modelId="{53671EF1-F267-45F2-A3A2-BA5C5D618BB4}" type="sibTrans" cxnId="{9737AD1B-0C54-4A71-A4AA-EBE6B59256AB}">
      <dgm:prSet/>
      <dgm:spPr/>
      <dgm:t>
        <a:bodyPr/>
        <a:lstStyle/>
        <a:p>
          <a:endParaRPr lang="en-US" sz="1800">
            <a:solidFill>
              <a:schemeClr val="tx1"/>
            </a:solidFill>
          </a:endParaRPr>
        </a:p>
      </dgm:t>
    </dgm:pt>
    <dgm:pt modelId="{DC2AFE16-9F65-4586-9F66-6CEC5F2F6B95}">
      <dgm:prSet phldrT="[Text]" custT="1"/>
      <dgm:spPr>
        <a:solidFill>
          <a:srgbClr val="5B363C"/>
        </a:solidFill>
      </dgm:spPr>
      <dgm:t>
        <a:bodyPr/>
        <a:lstStyle/>
        <a:p>
          <a:r>
            <a:rPr lang="en-US" sz="1600" dirty="0" smtClean="0">
              <a:solidFill>
                <a:srgbClr val="FFFFFF"/>
              </a:solidFill>
            </a:rPr>
            <a:t>Motivation for improved performance</a:t>
          </a:r>
          <a:endParaRPr lang="en-US" sz="1600" dirty="0">
            <a:solidFill>
              <a:srgbClr val="FFFFFF"/>
            </a:solidFill>
          </a:endParaRPr>
        </a:p>
      </dgm:t>
    </dgm:pt>
    <dgm:pt modelId="{32B1174D-9913-427C-A751-BF48A8108A83}" type="parTrans" cxnId="{4D1CD2E6-8F66-4E93-BA68-A2F0017F9563}">
      <dgm:prSet/>
      <dgm:spPr/>
      <dgm:t>
        <a:bodyPr/>
        <a:lstStyle/>
        <a:p>
          <a:endParaRPr lang="en-US" sz="1800">
            <a:solidFill>
              <a:schemeClr val="tx1"/>
            </a:solidFill>
          </a:endParaRPr>
        </a:p>
      </dgm:t>
    </dgm:pt>
    <dgm:pt modelId="{F45CC663-DD14-4FA8-9677-A9E945F96E5E}" type="sibTrans" cxnId="{4D1CD2E6-8F66-4E93-BA68-A2F0017F9563}">
      <dgm:prSet/>
      <dgm:spPr/>
      <dgm:t>
        <a:bodyPr/>
        <a:lstStyle/>
        <a:p>
          <a:endParaRPr lang="en-US" sz="1800">
            <a:solidFill>
              <a:schemeClr val="tx1"/>
            </a:solidFill>
          </a:endParaRPr>
        </a:p>
      </dgm:t>
    </dgm:pt>
    <dgm:pt modelId="{BAA6321E-D9C1-437B-B219-878044BF2EB9}">
      <dgm:prSet phldrT="[Text]" custT="1"/>
      <dgm:spPr>
        <a:solidFill>
          <a:srgbClr val="C4882C"/>
        </a:solidFill>
      </dgm:spPr>
      <dgm:t>
        <a:bodyPr/>
        <a:lstStyle/>
        <a:p>
          <a:r>
            <a:rPr lang="en-US" sz="1600" dirty="0" smtClean="0">
              <a:solidFill>
                <a:srgbClr val="FFFFFF"/>
              </a:solidFill>
            </a:rPr>
            <a:t>Improved health services and reporting</a:t>
          </a:r>
          <a:endParaRPr lang="en-US" sz="1600" dirty="0">
            <a:solidFill>
              <a:srgbClr val="FFFFFF"/>
            </a:solidFill>
          </a:endParaRPr>
        </a:p>
      </dgm:t>
    </dgm:pt>
    <dgm:pt modelId="{C0350072-4841-450B-87FB-8D202E9718FA}" type="parTrans" cxnId="{E9BE5968-CC8F-4A30-B1C7-D8403EE757A3}">
      <dgm:prSet/>
      <dgm:spPr/>
      <dgm:t>
        <a:bodyPr/>
        <a:lstStyle/>
        <a:p>
          <a:endParaRPr lang="en-US" sz="1800">
            <a:solidFill>
              <a:schemeClr val="tx1"/>
            </a:solidFill>
          </a:endParaRPr>
        </a:p>
      </dgm:t>
    </dgm:pt>
    <dgm:pt modelId="{053E380D-2C0B-49A3-A6DE-656209E609B4}" type="sibTrans" cxnId="{E9BE5968-CC8F-4A30-B1C7-D8403EE757A3}">
      <dgm:prSet/>
      <dgm:spPr/>
      <dgm:t>
        <a:bodyPr/>
        <a:lstStyle/>
        <a:p>
          <a:endParaRPr lang="en-US" sz="1800">
            <a:solidFill>
              <a:schemeClr val="tx1"/>
            </a:solidFill>
          </a:endParaRPr>
        </a:p>
      </dgm:t>
    </dgm:pt>
    <dgm:pt modelId="{6F3589FE-7FA1-4C51-9909-78E9B938EC47}">
      <dgm:prSet phldrT="[Text]" custT="1"/>
      <dgm:spPr>
        <a:solidFill>
          <a:srgbClr val="6D7331"/>
        </a:solidFill>
      </dgm:spPr>
      <dgm:t>
        <a:bodyPr/>
        <a:lstStyle/>
        <a:p>
          <a:r>
            <a:rPr lang="en-US" sz="1600" dirty="0" smtClean="0">
              <a:solidFill>
                <a:srgbClr val="FFFFFF"/>
              </a:solidFill>
            </a:rPr>
            <a:t>Improved heath outcomes</a:t>
          </a:r>
          <a:endParaRPr lang="en-US" sz="1600" dirty="0">
            <a:solidFill>
              <a:srgbClr val="FFFFFF"/>
            </a:solidFill>
          </a:endParaRPr>
        </a:p>
      </dgm:t>
    </dgm:pt>
    <dgm:pt modelId="{BD0FEBE7-7DEA-4A41-81E9-5F2C118200E8}" type="parTrans" cxnId="{1ABE6434-0D62-461C-AC0E-6877BF9E4A36}">
      <dgm:prSet/>
      <dgm:spPr/>
      <dgm:t>
        <a:bodyPr/>
        <a:lstStyle/>
        <a:p>
          <a:endParaRPr lang="en-US" sz="1800">
            <a:solidFill>
              <a:schemeClr val="tx1"/>
            </a:solidFill>
          </a:endParaRPr>
        </a:p>
      </dgm:t>
    </dgm:pt>
    <dgm:pt modelId="{57DFE043-2188-4C46-A6CF-5A503E5E6D26}" type="sibTrans" cxnId="{1ABE6434-0D62-461C-AC0E-6877BF9E4A36}">
      <dgm:prSet/>
      <dgm:spPr/>
      <dgm:t>
        <a:bodyPr/>
        <a:lstStyle/>
        <a:p>
          <a:endParaRPr lang="en-US" sz="1800">
            <a:solidFill>
              <a:schemeClr val="tx1"/>
            </a:solidFill>
          </a:endParaRPr>
        </a:p>
      </dgm:t>
    </dgm:pt>
    <dgm:pt modelId="{87F282E5-5AC2-A142-90EC-D6C792E20A4C}" type="pres">
      <dgm:prSet presAssocID="{F1730261-854C-43DD-AF1A-5D75F97FE4D2}" presName="Name0" presStyleCnt="0">
        <dgm:presLayoutVars>
          <dgm:chMax val="1"/>
          <dgm:chPref val="1"/>
          <dgm:dir/>
          <dgm:animOne val="branch"/>
          <dgm:animLvl val="lvl"/>
        </dgm:presLayoutVars>
      </dgm:prSet>
      <dgm:spPr/>
      <dgm:t>
        <a:bodyPr/>
        <a:lstStyle/>
        <a:p>
          <a:endParaRPr lang="en-US"/>
        </a:p>
      </dgm:t>
    </dgm:pt>
    <dgm:pt modelId="{1FA3312D-88BE-8542-9C0B-B590F13AA043}" type="pres">
      <dgm:prSet presAssocID="{DD67D5C4-BF1F-45F3-AE73-35DFEC3EB33F}" presName="singleCycle" presStyleCnt="0"/>
      <dgm:spPr/>
    </dgm:pt>
    <dgm:pt modelId="{F9B86CC5-AFDA-0047-B3C2-F224CF10FE3A}" type="pres">
      <dgm:prSet presAssocID="{DD67D5C4-BF1F-45F3-AE73-35DFEC3EB33F}" presName="singleCenter" presStyleLbl="node1" presStyleIdx="0" presStyleCnt="5" custScaleX="116391" custScaleY="116391">
        <dgm:presLayoutVars>
          <dgm:chMax val="7"/>
          <dgm:chPref val="7"/>
        </dgm:presLayoutVars>
      </dgm:prSet>
      <dgm:spPr/>
      <dgm:t>
        <a:bodyPr/>
        <a:lstStyle/>
        <a:p>
          <a:endParaRPr lang="en-US"/>
        </a:p>
      </dgm:t>
    </dgm:pt>
    <dgm:pt modelId="{0C6ECAB4-DEEB-C745-98B4-8D33C22A4BCF}" type="pres">
      <dgm:prSet presAssocID="{444DAB57-0636-4D2C-BBCD-3642821B611C}" presName="Name56" presStyleLbl="parChTrans1D2" presStyleIdx="0" presStyleCnt="4"/>
      <dgm:spPr/>
      <dgm:t>
        <a:bodyPr/>
        <a:lstStyle/>
        <a:p>
          <a:endParaRPr lang="en-US"/>
        </a:p>
      </dgm:t>
    </dgm:pt>
    <dgm:pt modelId="{1898E7BF-C49C-8849-AA8D-DAF5E0ED3706}" type="pres">
      <dgm:prSet presAssocID="{5C446D31-CFDE-4AEF-9D80-49214DF88774}" presName="text0" presStyleLbl="node1" presStyleIdx="1" presStyleCnt="5" custScaleX="145754" custScaleY="128268" custRadScaleRad="89407" custRadScaleInc="1369">
        <dgm:presLayoutVars>
          <dgm:bulletEnabled val="1"/>
        </dgm:presLayoutVars>
      </dgm:prSet>
      <dgm:spPr/>
      <dgm:t>
        <a:bodyPr/>
        <a:lstStyle/>
        <a:p>
          <a:endParaRPr lang="en-US"/>
        </a:p>
      </dgm:t>
    </dgm:pt>
    <dgm:pt modelId="{2537A138-1D0D-D34E-84A1-37BAEF9E07AB}" type="pres">
      <dgm:prSet presAssocID="{32B1174D-9913-427C-A751-BF48A8108A83}" presName="Name56" presStyleLbl="parChTrans1D2" presStyleIdx="1" presStyleCnt="4"/>
      <dgm:spPr/>
      <dgm:t>
        <a:bodyPr/>
        <a:lstStyle/>
        <a:p>
          <a:endParaRPr lang="en-US"/>
        </a:p>
      </dgm:t>
    </dgm:pt>
    <dgm:pt modelId="{D748AB28-8429-DD48-97E9-F85C245AF1A2}" type="pres">
      <dgm:prSet presAssocID="{DC2AFE16-9F65-4586-9F66-6CEC5F2F6B95}" presName="text0" presStyleLbl="node1" presStyleIdx="2" presStyleCnt="5" custScaleX="141285" custScaleY="135110" custRadScaleRad="89680" custRadScaleInc="2573">
        <dgm:presLayoutVars>
          <dgm:bulletEnabled val="1"/>
        </dgm:presLayoutVars>
      </dgm:prSet>
      <dgm:spPr/>
      <dgm:t>
        <a:bodyPr/>
        <a:lstStyle/>
        <a:p>
          <a:endParaRPr lang="en-US"/>
        </a:p>
      </dgm:t>
    </dgm:pt>
    <dgm:pt modelId="{77F87835-A7D5-C64D-B820-5665CA3E197F}" type="pres">
      <dgm:prSet presAssocID="{C0350072-4841-450B-87FB-8D202E9718FA}" presName="Name56" presStyleLbl="parChTrans1D2" presStyleIdx="2" presStyleCnt="4"/>
      <dgm:spPr/>
      <dgm:t>
        <a:bodyPr/>
        <a:lstStyle/>
        <a:p>
          <a:endParaRPr lang="en-US"/>
        </a:p>
      </dgm:t>
    </dgm:pt>
    <dgm:pt modelId="{D61385F4-C6E5-A741-AA7D-179FE2C021D7}" type="pres">
      <dgm:prSet presAssocID="{BAA6321E-D9C1-437B-B219-878044BF2EB9}" presName="text0" presStyleLbl="node1" presStyleIdx="3" presStyleCnt="5" custScaleX="154796" custScaleY="136761" custRadScaleRad="88417" custRadScaleInc="1541">
        <dgm:presLayoutVars>
          <dgm:bulletEnabled val="1"/>
        </dgm:presLayoutVars>
      </dgm:prSet>
      <dgm:spPr/>
      <dgm:t>
        <a:bodyPr/>
        <a:lstStyle/>
        <a:p>
          <a:endParaRPr lang="en-US"/>
        </a:p>
      </dgm:t>
    </dgm:pt>
    <dgm:pt modelId="{029781FC-2F1F-0B40-AEB2-E4C36362B794}" type="pres">
      <dgm:prSet presAssocID="{BD0FEBE7-7DEA-4A41-81E9-5F2C118200E8}" presName="Name56" presStyleLbl="parChTrans1D2" presStyleIdx="3" presStyleCnt="4"/>
      <dgm:spPr/>
      <dgm:t>
        <a:bodyPr/>
        <a:lstStyle/>
        <a:p>
          <a:endParaRPr lang="en-US"/>
        </a:p>
      </dgm:t>
    </dgm:pt>
    <dgm:pt modelId="{7D13141E-3A6C-C149-9AD4-D2D88F5773E6}" type="pres">
      <dgm:prSet presAssocID="{6F3589FE-7FA1-4C51-9909-78E9B938EC47}" presName="text0" presStyleLbl="node1" presStyleIdx="4" presStyleCnt="5" custScaleX="144755" custScaleY="141928" custRadScaleRad="90357" custRadScaleInc="1982">
        <dgm:presLayoutVars>
          <dgm:bulletEnabled val="1"/>
        </dgm:presLayoutVars>
      </dgm:prSet>
      <dgm:spPr/>
      <dgm:t>
        <a:bodyPr/>
        <a:lstStyle/>
        <a:p>
          <a:endParaRPr lang="en-US"/>
        </a:p>
      </dgm:t>
    </dgm:pt>
  </dgm:ptLst>
  <dgm:cxnLst>
    <dgm:cxn modelId="{77343C31-C848-9447-B09D-1BB41772C887}" type="presOf" srcId="{DD67D5C4-BF1F-45F3-AE73-35DFEC3EB33F}" destId="{F9B86CC5-AFDA-0047-B3C2-F224CF10FE3A}" srcOrd="0" destOrd="0" presId="urn:microsoft.com/office/officeart/2008/layout/RadialCluster"/>
    <dgm:cxn modelId="{DB6E88D3-2B1F-463E-86D9-6F36EF30F106}" srcId="{F1730261-854C-43DD-AF1A-5D75F97FE4D2}" destId="{DD67D5C4-BF1F-45F3-AE73-35DFEC3EB33F}" srcOrd="0" destOrd="0" parTransId="{9B1FDFD2-B859-4F15-9061-FB22E908DD9F}" sibTransId="{DE68FBF0-BD3A-4949-BACF-A6726B446AD0}"/>
    <dgm:cxn modelId="{3BAB6FEB-4ECD-8942-803C-9F71CFCFEE82}" type="presOf" srcId="{F1730261-854C-43DD-AF1A-5D75F97FE4D2}" destId="{87F282E5-5AC2-A142-90EC-D6C792E20A4C}" srcOrd="0" destOrd="0" presId="urn:microsoft.com/office/officeart/2008/layout/RadialCluster"/>
    <dgm:cxn modelId="{0BD1A1E6-EEBD-BA40-8EC6-3DB1A88CED27}" type="presOf" srcId="{444DAB57-0636-4D2C-BBCD-3642821B611C}" destId="{0C6ECAB4-DEEB-C745-98B4-8D33C22A4BCF}" srcOrd="0" destOrd="0" presId="urn:microsoft.com/office/officeart/2008/layout/RadialCluster"/>
    <dgm:cxn modelId="{FF4ED38D-D757-2C40-B755-EAAA4FE45C75}" type="presOf" srcId="{32B1174D-9913-427C-A751-BF48A8108A83}" destId="{2537A138-1D0D-D34E-84A1-37BAEF9E07AB}" srcOrd="0" destOrd="0" presId="urn:microsoft.com/office/officeart/2008/layout/RadialCluster"/>
    <dgm:cxn modelId="{5E5A0C2A-F2F5-C64C-A442-EC6028968D54}" type="presOf" srcId="{C0350072-4841-450B-87FB-8D202E9718FA}" destId="{77F87835-A7D5-C64D-B820-5665CA3E197F}" srcOrd="0" destOrd="0" presId="urn:microsoft.com/office/officeart/2008/layout/RadialCluster"/>
    <dgm:cxn modelId="{D451820E-DFC9-BB47-8019-48B6E29FF1B3}" type="presOf" srcId="{DC2AFE16-9F65-4586-9F66-6CEC5F2F6B95}" destId="{D748AB28-8429-DD48-97E9-F85C245AF1A2}" srcOrd="0" destOrd="0" presId="urn:microsoft.com/office/officeart/2008/layout/RadialCluster"/>
    <dgm:cxn modelId="{1ABE6434-0D62-461C-AC0E-6877BF9E4A36}" srcId="{DD67D5C4-BF1F-45F3-AE73-35DFEC3EB33F}" destId="{6F3589FE-7FA1-4C51-9909-78E9B938EC47}" srcOrd="3" destOrd="0" parTransId="{BD0FEBE7-7DEA-4A41-81E9-5F2C118200E8}" sibTransId="{57DFE043-2188-4C46-A6CF-5A503E5E6D26}"/>
    <dgm:cxn modelId="{D7960320-7585-BB48-ACE4-5ADE49B9773F}" type="presOf" srcId="{6F3589FE-7FA1-4C51-9909-78E9B938EC47}" destId="{7D13141E-3A6C-C149-9AD4-D2D88F5773E6}" srcOrd="0" destOrd="0" presId="urn:microsoft.com/office/officeart/2008/layout/RadialCluster"/>
    <dgm:cxn modelId="{9737AD1B-0C54-4A71-A4AA-EBE6B59256AB}" srcId="{DD67D5C4-BF1F-45F3-AE73-35DFEC3EB33F}" destId="{5C446D31-CFDE-4AEF-9D80-49214DF88774}" srcOrd="0" destOrd="0" parTransId="{444DAB57-0636-4D2C-BBCD-3642821B611C}" sibTransId="{53671EF1-F267-45F2-A3A2-BA5C5D618BB4}"/>
    <dgm:cxn modelId="{E9BE5968-CC8F-4A30-B1C7-D8403EE757A3}" srcId="{DD67D5C4-BF1F-45F3-AE73-35DFEC3EB33F}" destId="{BAA6321E-D9C1-437B-B219-878044BF2EB9}" srcOrd="2" destOrd="0" parTransId="{C0350072-4841-450B-87FB-8D202E9718FA}" sibTransId="{053E380D-2C0B-49A3-A6DE-656209E609B4}"/>
    <dgm:cxn modelId="{8BD0EF61-5EE3-DD41-980E-B364A639ED94}" type="presOf" srcId="{5C446D31-CFDE-4AEF-9D80-49214DF88774}" destId="{1898E7BF-C49C-8849-AA8D-DAF5E0ED3706}" srcOrd="0" destOrd="0" presId="urn:microsoft.com/office/officeart/2008/layout/RadialCluster"/>
    <dgm:cxn modelId="{70C757DC-551B-CF45-AEBA-4B2B48F1895E}" type="presOf" srcId="{BAA6321E-D9C1-437B-B219-878044BF2EB9}" destId="{D61385F4-C6E5-A741-AA7D-179FE2C021D7}" srcOrd="0" destOrd="0" presId="urn:microsoft.com/office/officeart/2008/layout/RadialCluster"/>
    <dgm:cxn modelId="{4D1CD2E6-8F66-4E93-BA68-A2F0017F9563}" srcId="{DD67D5C4-BF1F-45F3-AE73-35DFEC3EB33F}" destId="{DC2AFE16-9F65-4586-9F66-6CEC5F2F6B95}" srcOrd="1" destOrd="0" parTransId="{32B1174D-9913-427C-A751-BF48A8108A83}" sibTransId="{F45CC663-DD14-4FA8-9677-A9E945F96E5E}"/>
    <dgm:cxn modelId="{F6CFEA0D-A282-7441-B96F-047D5E87B07C}" type="presOf" srcId="{BD0FEBE7-7DEA-4A41-81E9-5F2C118200E8}" destId="{029781FC-2F1F-0B40-AEB2-E4C36362B794}" srcOrd="0" destOrd="0" presId="urn:microsoft.com/office/officeart/2008/layout/RadialCluster"/>
    <dgm:cxn modelId="{88C316C6-36FC-0C44-A368-8088CFD6555E}" type="presParOf" srcId="{87F282E5-5AC2-A142-90EC-D6C792E20A4C}" destId="{1FA3312D-88BE-8542-9C0B-B590F13AA043}" srcOrd="0" destOrd="0" presId="urn:microsoft.com/office/officeart/2008/layout/RadialCluster"/>
    <dgm:cxn modelId="{AEBE3067-9869-FC46-87FA-D75082F95017}" type="presParOf" srcId="{1FA3312D-88BE-8542-9C0B-B590F13AA043}" destId="{F9B86CC5-AFDA-0047-B3C2-F224CF10FE3A}" srcOrd="0" destOrd="0" presId="urn:microsoft.com/office/officeart/2008/layout/RadialCluster"/>
    <dgm:cxn modelId="{C1ADC8DB-61B5-C44D-80AD-96BC8DA88220}" type="presParOf" srcId="{1FA3312D-88BE-8542-9C0B-B590F13AA043}" destId="{0C6ECAB4-DEEB-C745-98B4-8D33C22A4BCF}" srcOrd="1" destOrd="0" presId="urn:microsoft.com/office/officeart/2008/layout/RadialCluster"/>
    <dgm:cxn modelId="{68E81B80-F29A-DA42-9F28-E0F192B67E4F}" type="presParOf" srcId="{1FA3312D-88BE-8542-9C0B-B590F13AA043}" destId="{1898E7BF-C49C-8849-AA8D-DAF5E0ED3706}" srcOrd="2" destOrd="0" presId="urn:microsoft.com/office/officeart/2008/layout/RadialCluster"/>
    <dgm:cxn modelId="{ABE4E36C-ACFD-F342-B645-7B8FC01F06EF}" type="presParOf" srcId="{1FA3312D-88BE-8542-9C0B-B590F13AA043}" destId="{2537A138-1D0D-D34E-84A1-37BAEF9E07AB}" srcOrd="3" destOrd="0" presId="urn:microsoft.com/office/officeart/2008/layout/RadialCluster"/>
    <dgm:cxn modelId="{A409E97A-CA29-2249-8F19-49409C73B39B}" type="presParOf" srcId="{1FA3312D-88BE-8542-9C0B-B590F13AA043}" destId="{D748AB28-8429-DD48-97E9-F85C245AF1A2}" srcOrd="4" destOrd="0" presId="urn:microsoft.com/office/officeart/2008/layout/RadialCluster"/>
    <dgm:cxn modelId="{5FD15131-7902-6844-8344-76117773BE1B}" type="presParOf" srcId="{1FA3312D-88BE-8542-9C0B-B590F13AA043}" destId="{77F87835-A7D5-C64D-B820-5665CA3E197F}" srcOrd="5" destOrd="0" presId="urn:microsoft.com/office/officeart/2008/layout/RadialCluster"/>
    <dgm:cxn modelId="{A758A63D-9409-1C4E-870F-E68DBF352505}" type="presParOf" srcId="{1FA3312D-88BE-8542-9C0B-B590F13AA043}" destId="{D61385F4-C6E5-A741-AA7D-179FE2C021D7}" srcOrd="6" destOrd="0" presId="urn:microsoft.com/office/officeart/2008/layout/RadialCluster"/>
    <dgm:cxn modelId="{0DD172B8-8CFB-4048-A07B-A11C31FC146A}" type="presParOf" srcId="{1FA3312D-88BE-8542-9C0B-B590F13AA043}" destId="{029781FC-2F1F-0B40-AEB2-E4C36362B794}" srcOrd="7" destOrd="0" presId="urn:microsoft.com/office/officeart/2008/layout/RadialCluster"/>
    <dgm:cxn modelId="{1035C348-5700-5440-B4DA-1C0333FBAD10}" type="presParOf" srcId="{1FA3312D-88BE-8542-9C0B-B590F13AA043}" destId="{7D13141E-3A6C-C149-9AD4-D2D88F5773E6}" srcOrd="8"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687A7D-8991-4FB2-944B-518730522261}" type="doc">
      <dgm:prSet loTypeId="urn:microsoft.com/office/officeart/2005/8/layout/process1" loCatId="process" qsTypeId="urn:microsoft.com/office/officeart/2005/8/quickstyle/simple1" qsCatId="simple" csTypeId="urn:microsoft.com/office/officeart/2005/8/colors/accent0_3" csCatId="mainScheme" phldr="1"/>
      <dgm:spPr/>
    </dgm:pt>
    <dgm:pt modelId="{74D8905F-8AC3-4196-8FB8-8C8CE160A4E9}">
      <dgm:prSet phldrT="[Text]"/>
      <dgm:spPr/>
      <dgm:t>
        <a:bodyPr/>
        <a:lstStyle/>
        <a:p>
          <a:r>
            <a:rPr lang="en-US" dirty="0" smtClean="0"/>
            <a:t>Look at the good/not-so-good together</a:t>
          </a:r>
          <a:endParaRPr lang="en-US" dirty="0"/>
        </a:p>
      </dgm:t>
    </dgm:pt>
    <dgm:pt modelId="{4D6111F8-9469-4425-B0B5-C9C9DA816B74}" type="parTrans" cxnId="{B914454E-B250-4419-9C61-F858E27CFC64}">
      <dgm:prSet/>
      <dgm:spPr/>
      <dgm:t>
        <a:bodyPr/>
        <a:lstStyle/>
        <a:p>
          <a:endParaRPr lang="en-US"/>
        </a:p>
      </dgm:t>
    </dgm:pt>
    <dgm:pt modelId="{69F434A5-0525-4563-89D5-95E4D6712928}" type="sibTrans" cxnId="{B914454E-B250-4419-9C61-F858E27CFC64}">
      <dgm:prSet/>
      <dgm:spPr/>
      <dgm:t>
        <a:bodyPr/>
        <a:lstStyle/>
        <a:p>
          <a:endParaRPr lang="en-US"/>
        </a:p>
      </dgm:t>
    </dgm:pt>
    <dgm:pt modelId="{2A29D51F-9743-4EED-8D5E-B67579F7366D}">
      <dgm:prSet phldrT="[Text]"/>
      <dgm:spPr/>
      <dgm:t>
        <a:bodyPr/>
        <a:lstStyle/>
        <a:p>
          <a:r>
            <a:rPr lang="en-US" dirty="0" smtClean="0"/>
            <a:t>Identify solutions</a:t>
          </a:r>
          <a:endParaRPr lang="en-US" dirty="0"/>
        </a:p>
      </dgm:t>
    </dgm:pt>
    <dgm:pt modelId="{A56B4074-33E3-496F-A549-BDD7D3084158}" type="parTrans" cxnId="{3837E274-7DED-4F6E-9D63-8BA8235C0C79}">
      <dgm:prSet/>
      <dgm:spPr/>
      <dgm:t>
        <a:bodyPr/>
        <a:lstStyle/>
        <a:p>
          <a:endParaRPr lang="en-US"/>
        </a:p>
      </dgm:t>
    </dgm:pt>
    <dgm:pt modelId="{EAA83062-5DC7-47CF-BE90-92DBC99E89A4}" type="sibTrans" cxnId="{3837E274-7DED-4F6E-9D63-8BA8235C0C79}">
      <dgm:prSet/>
      <dgm:spPr/>
      <dgm:t>
        <a:bodyPr/>
        <a:lstStyle/>
        <a:p>
          <a:endParaRPr lang="en-US"/>
        </a:p>
      </dgm:t>
    </dgm:pt>
    <dgm:pt modelId="{ADD3ABCE-473C-49F7-B572-333BDCC24C0E}">
      <dgm:prSet phldrT="[Text]"/>
      <dgm:spPr>
        <a:solidFill>
          <a:srgbClr val="084572"/>
        </a:solidFill>
      </dgm:spPr>
      <dgm:t>
        <a:bodyPr/>
        <a:lstStyle/>
        <a:p>
          <a:r>
            <a:rPr lang="en-US" dirty="0" smtClean="0"/>
            <a:t>Provide mentoring support</a:t>
          </a:r>
          <a:endParaRPr lang="en-US" dirty="0"/>
        </a:p>
      </dgm:t>
    </dgm:pt>
    <dgm:pt modelId="{DF69DE0B-4644-46C3-9C9D-1246144E0DA3}" type="parTrans" cxnId="{CF7153DC-8A70-472A-B993-3EA84E905E72}">
      <dgm:prSet/>
      <dgm:spPr/>
      <dgm:t>
        <a:bodyPr/>
        <a:lstStyle/>
        <a:p>
          <a:endParaRPr lang="en-US"/>
        </a:p>
      </dgm:t>
    </dgm:pt>
    <dgm:pt modelId="{C89CD031-E54A-419D-A22F-0A1BB447ED2B}" type="sibTrans" cxnId="{CF7153DC-8A70-472A-B993-3EA84E905E72}">
      <dgm:prSet/>
      <dgm:spPr/>
      <dgm:t>
        <a:bodyPr/>
        <a:lstStyle/>
        <a:p>
          <a:endParaRPr lang="en-US"/>
        </a:p>
      </dgm:t>
    </dgm:pt>
    <dgm:pt modelId="{1349FBA0-FD11-4CC9-A301-6795E2B5CCD6}" type="pres">
      <dgm:prSet presAssocID="{83687A7D-8991-4FB2-944B-518730522261}" presName="Name0" presStyleCnt="0">
        <dgm:presLayoutVars>
          <dgm:dir/>
          <dgm:resizeHandles val="exact"/>
        </dgm:presLayoutVars>
      </dgm:prSet>
      <dgm:spPr/>
    </dgm:pt>
    <dgm:pt modelId="{26584EA0-4769-4E25-BDA5-6ECCFAB82E9D}" type="pres">
      <dgm:prSet presAssocID="{74D8905F-8AC3-4196-8FB8-8C8CE160A4E9}" presName="node" presStyleLbl="node1" presStyleIdx="0" presStyleCnt="3">
        <dgm:presLayoutVars>
          <dgm:bulletEnabled val="1"/>
        </dgm:presLayoutVars>
      </dgm:prSet>
      <dgm:spPr/>
      <dgm:t>
        <a:bodyPr/>
        <a:lstStyle/>
        <a:p>
          <a:endParaRPr lang="en-US"/>
        </a:p>
      </dgm:t>
    </dgm:pt>
    <dgm:pt modelId="{CF077279-750B-4BBF-9114-1ED85771FD33}" type="pres">
      <dgm:prSet presAssocID="{69F434A5-0525-4563-89D5-95E4D6712928}" presName="sibTrans" presStyleLbl="sibTrans2D1" presStyleIdx="0" presStyleCnt="2"/>
      <dgm:spPr/>
      <dgm:t>
        <a:bodyPr/>
        <a:lstStyle/>
        <a:p>
          <a:endParaRPr lang="en-GB"/>
        </a:p>
      </dgm:t>
    </dgm:pt>
    <dgm:pt modelId="{ABEAC852-ABFD-4CFA-AF3D-40F00511B575}" type="pres">
      <dgm:prSet presAssocID="{69F434A5-0525-4563-89D5-95E4D6712928}" presName="connectorText" presStyleLbl="sibTrans2D1" presStyleIdx="0" presStyleCnt="2"/>
      <dgm:spPr/>
      <dgm:t>
        <a:bodyPr/>
        <a:lstStyle/>
        <a:p>
          <a:endParaRPr lang="en-GB"/>
        </a:p>
      </dgm:t>
    </dgm:pt>
    <dgm:pt modelId="{39ECEEEF-2F09-4A4D-AC9A-C2ABB34AC06F}" type="pres">
      <dgm:prSet presAssocID="{2A29D51F-9743-4EED-8D5E-B67579F7366D}" presName="node" presStyleLbl="node1" presStyleIdx="1" presStyleCnt="3" custLinFactNeighborX="-220">
        <dgm:presLayoutVars>
          <dgm:bulletEnabled val="1"/>
        </dgm:presLayoutVars>
      </dgm:prSet>
      <dgm:spPr/>
      <dgm:t>
        <a:bodyPr/>
        <a:lstStyle/>
        <a:p>
          <a:endParaRPr lang="en-GB"/>
        </a:p>
      </dgm:t>
    </dgm:pt>
    <dgm:pt modelId="{4A20E491-D6E3-4E34-803F-76D4641F60B0}" type="pres">
      <dgm:prSet presAssocID="{EAA83062-5DC7-47CF-BE90-92DBC99E89A4}" presName="sibTrans" presStyleLbl="sibTrans2D1" presStyleIdx="1" presStyleCnt="2"/>
      <dgm:spPr/>
      <dgm:t>
        <a:bodyPr/>
        <a:lstStyle/>
        <a:p>
          <a:endParaRPr lang="en-GB"/>
        </a:p>
      </dgm:t>
    </dgm:pt>
    <dgm:pt modelId="{69683310-DE98-4A3C-AF82-9694174AF51B}" type="pres">
      <dgm:prSet presAssocID="{EAA83062-5DC7-47CF-BE90-92DBC99E89A4}" presName="connectorText" presStyleLbl="sibTrans2D1" presStyleIdx="1" presStyleCnt="2"/>
      <dgm:spPr/>
      <dgm:t>
        <a:bodyPr/>
        <a:lstStyle/>
        <a:p>
          <a:endParaRPr lang="en-GB"/>
        </a:p>
      </dgm:t>
    </dgm:pt>
    <dgm:pt modelId="{FB199FAB-CB3F-4927-AF91-746B1D060AB5}" type="pres">
      <dgm:prSet presAssocID="{ADD3ABCE-473C-49F7-B572-333BDCC24C0E}" presName="node" presStyleLbl="node1" presStyleIdx="2" presStyleCnt="3">
        <dgm:presLayoutVars>
          <dgm:bulletEnabled val="1"/>
        </dgm:presLayoutVars>
      </dgm:prSet>
      <dgm:spPr/>
      <dgm:t>
        <a:bodyPr/>
        <a:lstStyle/>
        <a:p>
          <a:endParaRPr lang="en-GB"/>
        </a:p>
      </dgm:t>
    </dgm:pt>
  </dgm:ptLst>
  <dgm:cxnLst>
    <dgm:cxn modelId="{DAB71510-D499-ED45-A842-8B62763E82AB}" type="presOf" srcId="{74D8905F-8AC3-4196-8FB8-8C8CE160A4E9}" destId="{26584EA0-4769-4E25-BDA5-6ECCFAB82E9D}" srcOrd="0" destOrd="0" presId="urn:microsoft.com/office/officeart/2005/8/layout/process1"/>
    <dgm:cxn modelId="{3837E274-7DED-4F6E-9D63-8BA8235C0C79}" srcId="{83687A7D-8991-4FB2-944B-518730522261}" destId="{2A29D51F-9743-4EED-8D5E-B67579F7366D}" srcOrd="1" destOrd="0" parTransId="{A56B4074-33E3-496F-A549-BDD7D3084158}" sibTransId="{EAA83062-5DC7-47CF-BE90-92DBC99E89A4}"/>
    <dgm:cxn modelId="{A1C74903-6E78-3B4E-8BEF-CE075256D930}" type="presOf" srcId="{EAA83062-5DC7-47CF-BE90-92DBC99E89A4}" destId="{4A20E491-D6E3-4E34-803F-76D4641F60B0}" srcOrd="0" destOrd="0" presId="urn:microsoft.com/office/officeart/2005/8/layout/process1"/>
    <dgm:cxn modelId="{B3463F24-0D5E-C24D-9092-EB93D1BAA82B}" type="presOf" srcId="{2A29D51F-9743-4EED-8D5E-B67579F7366D}" destId="{39ECEEEF-2F09-4A4D-AC9A-C2ABB34AC06F}" srcOrd="0" destOrd="0" presId="urn:microsoft.com/office/officeart/2005/8/layout/process1"/>
    <dgm:cxn modelId="{CF7153DC-8A70-472A-B993-3EA84E905E72}" srcId="{83687A7D-8991-4FB2-944B-518730522261}" destId="{ADD3ABCE-473C-49F7-B572-333BDCC24C0E}" srcOrd="2" destOrd="0" parTransId="{DF69DE0B-4644-46C3-9C9D-1246144E0DA3}" sibTransId="{C89CD031-E54A-419D-A22F-0A1BB447ED2B}"/>
    <dgm:cxn modelId="{D7C2F166-B837-664F-8528-1FA436481176}" type="presOf" srcId="{ADD3ABCE-473C-49F7-B572-333BDCC24C0E}" destId="{FB199FAB-CB3F-4927-AF91-746B1D060AB5}" srcOrd="0" destOrd="0" presId="urn:microsoft.com/office/officeart/2005/8/layout/process1"/>
    <dgm:cxn modelId="{1952E8C0-8A24-9B43-9B63-05A863F01182}" type="presOf" srcId="{69F434A5-0525-4563-89D5-95E4D6712928}" destId="{ABEAC852-ABFD-4CFA-AF3D-40F00511B575}" srcOrd="1" destOrd="0" presId="urn:microsoft.com/office/officeart/2005/8/layout/process1"/>
    <dgm:cxn modelId="{B914454E-B250-4419-9C61-F858E27CFC64}" srcId="{83687A7D-8991-4FB2-944B-518730522261}" destId="{74D8905F-8AC3-4196-8FB8-8C8CE160A4E9}" srcOrd="0" destOrd="0" parTransId="{4D6111F8-9469-4425-B0B5-C9C9DA816B74}" sibTransId="{69F434A5-0525-4563-89D5-95E4D6712928}"/>
    <dgm:cxn modelId="{139E7D8D-F58C-E249-A052-C721E2CD04CE}" type="presOf" srcId="{EAA83062-5DC7-47CF-BE90-92DBC99E89A4}" destId="{69683310-DE98-4A3C-AF82-9694174AF51B}" srcOrd="1" destOrd="0" presId="urn:microsoft.com/office/officeart/2005/8/layout/process1"/>
    <dgm:cxn modelId="{99A09BAD-BC70-374C-8892-AA32D6E4057F}" type="presOf" srcId="{83687A7D-8991-4FB2-944B-518730522261}" destId="{1349FBA0-FD11-4CC9-A301-6795E2B5CCD6}" srcOrd="0" destOrd="0" presId="urn:microsoft.com/office/officeart/2005/8/layout/process1"/>
    <dgm:cxn modelId="{B8728378-3AAE-914A-881B-191ACEF6A11A}" type="presOf" srcId="{69F434A5-0525-4563-89D5-95E4D6712928}" destId="{CF077279-750B-4BBF-9114-1ED85771FD33}" srcOrd="0" destOrd="0" presId="urn:microsoft.com/office/officeart/2005/8/layout/process1"/>
    <dgm:cxn modelId="{11440723-B2D3-8B45-8E48-FD0C83EF20F9}" type="presParOf" srcId="{1349FBA0-FD11-4CC9-A301-6795E2B5CCD6}" destId="{26584EA0-4769-4E25-BDA5-6ECCFAB82E9D}" srcOrd="0" destOrd="0" presId="urn:microsoft.com/office/officeart/2005/8/layout/process1"/>
    <dgm:cxn modelId="{63BFC03E-09B9-1345-AECA-36B7DE6B290F}" type="presParOf" srcId="{1349FBA0-FD11-4CC9-A301-6795E2B5CCD6}" destId="{CF077279-750B-4BBF-9114-1ED85771FD33}" srcOrd="1" destOrd="0" presId="urn:microsoft.com/office/officeart/2005/8/layout/process1"/>
    <dgm:cxn modelId="{D26207E0-EF36-D948-A972-B76BEC92C61A}" type="presParOf" srcId="{CF077279-750B-4BBF-9114-1ED85771FD33}" destId="{ABEAC852-ABFD-4CFA-AF3D-40F00511B575}" srcOrd="0" destOrd="0" presId="urn:microsoft.com/office/officeart/2005/8/layout/process1"/>
    <dgm:cxn modelId="{C2B72B5D-D762-584B-BF0E-58CDE41EFE8C}" type="presParOf" srcId="{1349FBA0-FD11-4CC9-A301-6795E2B5CCD6}" destId="{39ECEEEF-2F09-4A4D-AC9A-C2ABB34AC06F}" srcOrd="2" destOrd="0" presId="urn:microsoft.com/office/officeart/2005/8/layout/process1"/>
    <dgm:cxn modelId="{986AD4A4-2F22-AC45-A59F-0E89BA277FC8}" type="presParOf" srcId="{1349FBA0-FD11-4CC9-A301-6795E2B5CCD6}" destId="{4A20E491-D6E3-4E34-803F-76D4641F60B0}" srcOrd="3" destOrd="0" presId="urn:microsoft.com/office/officeart/2005/8/layout/process1"/>
    <dgm:cxn modelId="{747AFB17-0784-314A-82B7-8D3FD76A1E04}" type="presParOf" srcId="{4A20E491-D6E3-4E34-803F-76D4641F60B0}" destId="{69683310-DE98-4A3C-AF82-9694174AF51B}" srcOrd="0" destOrd="0" presId="urn:microsoft.com/office/officeart/2005/8/layout/process1"/>
    <dgm:cxn modelId="{EAA2E532-EC02-7842-9645-6BD1EE53740D}" type="presParOf" srcId="{1349FBA0-FD11-4CC9-A301-6795E2B5CCD6}" destId="{FB199FAB-CB3F-4927-AF91-746B1D060AB5}"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B86CC5-AFDA-0047-B3C2-F224CF10FE3A}">
      <dsp:nvSpPr>
        <dsp:cNvPr id="0" name=""/>
        <dsp:cNvSpPr/>
      </dsp:nvSpPr>
      <dsp:spPr>
        <a:xfrm>
          <a:off x="1595480" y="1591324"/>
          <a:ext cx="1702846" cy="1702846"/>
        </a:xfrm>
        <a:prstGeom prst="roundRect">
          <a:avLst/>
        </a:prstGeom>
        <a:solidFill>
          <a:srgbClr val="8B152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Supportive Supervision</a:t>
          </a:r>
          <a:endParaRPr lang="en-US" sz="1800" b="1" kern="1200" dirty="0">
            <a:solidFill>
              <a:schemeClr val="bg1"/>
            </a:solidFill>
          </a:endParaRPr>
        </a:p>
      </dsp:txBody>
      <dsp:txXfrm>
        <a:off x="1678606" y="1674450"/>
        <a:ext cx="1536594" cy="1536594"/>
      </dsp:txXfrm>
    </dsp:sp>
    <dsp:sp modelId="{0C6ECAB4-DEEB-C745-98B4-8D33C22A4BCF}">
      <dsp:nvSpPr>
        <dsp:cNvPr id="0" name=""/>
        <dsp:cNvSpPr/>
      </dsp:nvSpPr>
      <dsp:spPr>
        <a:xfrm rot="16236963">
          <a:off x="2326787" y="1460656"/>
          <a:ext cx="261351" cy="0"/>
        </a:xfrm>
        <a:custGeom>
          <a:avLst/>
          <a:gdLst/>
          <a:ahLst/>
          <a:cxnLst/>
          <a:rect l="0" t="0" r="0" b="0"/>
          <a:pathLst>
            <a:path>
              <a:moveTo>
                <a:pt x="0" y="0"/>
              </a:moveTo>
              <a:lnTo>
                <a:pt x="261351"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898E7BF-C49C-8849-AA8D-DAF5E0ED3706}">
      <dsp:nvSpPr>
        <dsp:cNvPr id="0" name=""/>
        <dsp:cNvSpPr/>
      </dsp:nvSpPr>
      <dsp:spPr>
        <a:xfrm>
          <a:off x="1751261" y="72657"/>
          <a:ext cx="1428734" cy="1257330"/>
        </a:xfrm>
        <a:prstGeom prst="roundRect">
          <a:avLst/>
        </a:prstGeom>
        <a:solidFill>
          <a:srgbClr val="08457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r>
            <a:rPr lang="en-US" sz="1600" b="0" kern="1200" dirty="0" smtClean="0">
              <a:solidFill>
                <a:schemeClr val="bg1"/>
              </a:solidFill>
            </a:rPr>
            <a:t>Mentoring and hand-holding</a:t>
          </a:r>
          <a:endParaRPr lang="en-US" sz="1600" b="0" kern="1200" dirty="0">
            <a:solidFill>
              <a:schemeClr val="bg1"/>
            </a:solidFill>
          </a:endParaRPr>
        </a:p>
      </dsp:txBody>
      <dsp:txXfrm>
        <a:off x="1812639" y="134035"/>
        <a:ext cx="1305978" cy="1134574"/>
      </dsp:txXfrm>
    </dsp:sp>
    <dsp:sp modelId="{2537A138-1D0D-D34E-84A1-37BAEF9E07AB}">
      <dsp:nvSpPr>
        <dsp:cNvPr id="0" name=""/>
        <dsp:cNvSpPr/>
      </dsp:nvSpPr>
      <dsp:spPr>
        <a:xfrm rot="69471">
          <a:off x="3298306" y="2462003"/>
          <a:ext cx="202640" cy="0"/>
        </a:xfrm>
        <a:custGeom>
          <a:avLst/>
          <a:gdLst/>
          <a:ahLst/>
          <a:cxnLst/>
          <a:rect l="0" t="0" r="0" b="0"/>
          <a:pathLst>
            <a:path>
              <a:moveTo>
                <a:pt x="0" y="0"/>
              </a:moveTo>
              <a:lnTo>
                <a:pt x="202640"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748AB28-8429-DD48-97E9-F85C245AF1A2}">
      <dsp:nvSpPr>
        <dsp:cNvPr id="0" name=""/>
        <dsp:cNvSpPr/>
      </dsp:nvSpPr>
      <dsp:spPr>
        <a:xfrm>
          <a:off x="3500926" y="1815846"/>
          <a:ext cx="1384927" cy="1324397"/>
        </a:xfrm>
        <a:prstGeom prst="roundRect">
          <a:avLst/>
        </a:prstGeom>
        <a:solidFill>
          <a:srgbClr val="5B363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r>
            <a:rPr lang="en-US" sz="1600" kern="1200" dirty="0" smtClean="0">
              <a:solidFill>
                <a:srgbClr val="FFFFFF"/>
              </a:solidFill>
            </a:rPr>
            <a:t>Motivation for improved performance</a:t>
          </a:r>
          <a:endParaRPr lang="en-US" sz="1600" kern="1200" dirty="0">
            <a:solidFill>
              <a:srgbClr val="FFFFFF"/>
            </a:solidFill>
          </a:endParaRPr>
        </a:p>
      </dsp:txBody>
      <dsp:txXfrm>
        <a:off x="3565578" y="1880498"/>
        <a:ext cx="1255623" cy="1195093"/>
      </dsp:txXfrm>
    </dsp:sp>
    <dsp:sp modelId="{77F87835-A7D5-C64D-B820-5665CA3E197F}">
      <dsp:nvSpPr>
        <dsp:cNvPr id="0" name=""/>
        <dsp:cNvSpPr/>
      </dsp:nvSpPr>
      <dsp:spPr>
        <a:xfrm rot="5441607">
          <a:off x="2335177" y="3394371"/>
          <a:ext cx="200415" cy="0"/>
        </a:xfrm>
        <a:custGeom>
          <a:avLst/>
          <a:gdLst/>
          <a:ahLst/>
          <a:cxnLst/>
          <a:rect l="0" t="0" r="0" b="0"/>
          <a:pathLst>
            <a:path>
              <a:moveTo>
                <a:pt x="0" y="0"/>
              </a:moveTo>
              <a:lnTo>
                <a:pt x="200415"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61385F4-C6E5-A741-AA7D-179FE2C021D7}">
      <dsp:nvSpPr>
        <dsp:cNvPr id="0" name=""/>
        <dsp:cNvSpPr/>
      </dsp:nvSpPr>
      <dsp:spPr>
        <a:xfrm>
          <a:off x="1667376" y="3494572"/>
          <a:ext cx="1517367" cy="1340581"/>
        </a:xfrm>
        <a:prstGeom prst="roundRect">
          <a:avLst/>
        </a:prstGeom>
        <a:solidFill>
          <a:srgbClr val="C4882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r>
            <a:rPr lang="en-US" sz="1600" kern="1200" dirty="0" smtClean="0">
              <a:solidFill>
                <a:srgbClr val="FFFFFF"/>
              </a:solidFill>
            </a:rPr>
            <a:t>Improved health services and reporting</a:t>
          </a:r>
          <a:endParaRPr lang="en-US" sz="1600" kern="1200" dirty="0">
            <a:solidFill>
              <a:srgbClr val="FFFFFF"/>
            </a:solidFill>
          </a:endParaRPr>
        </a:p>
      </dsp:txBody>
      <dsp:txXfrm>
        <a:off x="1732818" y="3560014"/>
        <a:ext cx="1386483" cy="1209697"/>
      </dsp:txXfrm>
    </dsp:sp>
    <dsp:sp modelId="{029781FC-2F1F-0B40-AEB2-E4C36362B794}">
      <dsp:nvSpPr>
        <dsp:cNvPr id="0" name=""/>
        <dsp:cNvSpPr/>
      </dsp:nvSpPr>
      <dsp:spPr>
        <a:xfrm rot="10853514">
          <a:off x="1396545" y="2427944"/>
          <a:ext cx="198946" cy="0"/>
        </a:xfrm>
        <a:custGeom>
          <a:avLst/>
          <a:gdLst/>
          <a:ahLst/>
          <a:cxnLst/>
          <a:rect l="0" t="0" r="0" b="0"/>
          <a:pathLst>
            <a:path>
              <a:moveTo>
                <a:pt x="0" y="0"/>
              </a:moveTo>
              <a:lnTo>
                <a:pt x="198946"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13141E-3A6C-C149-9AD4-D2D88F5773E6}">
      <dsp:nvSpPr>
        <dsp:cNvPr id="0" name=""/>
        <dsp:cNvSpPr/>
      </dsp:nvSpPr>
      <dsp:spPr>
        <a:xfrm>
          <a:off x="-22384" y="1719735"/>
          <a:ext cx="1418941" cy="1391230"/>
        </a:xfrm>
        <a:prstGeom prst="roundRect">
          <a:avLst/>
        </a:prstGeom>
        <a:solidFill>
          <a:srgbClr val="6D733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r>
            <a:rPr lang="en-US" sz="1600" kern="1200" dirty="0" smtClean="0">
              <a:solidFill>
                <a:srgbClr val="FFFFFF"/>
              </a:solidFill>
            </a:rPr>
            <a:t>Improved heath outcomes</a:t>
          </a:r>
          <a:endParaRPr lang="en-US" sz="1600" kern="1200" dirty="0">
            <a:solidFill>
              <a:srgbClr val="FFFFFF"/>
            </a:solidFill>
          </a:endParaRPr>
        </a:p>
      </dsp:txBody>
      <dsp:txXfrm>
        <a:off x="45530" y="1787649"/>
        <a:ext cx="1283113" cy="12554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584EA0-4769-4E25-BDA5-6ECCFAB82E9D}">
      <dsp:nvSpPr>
        <dsp:cNvPr id="0" name=""/>
        <dsp:cNvSpPr/>
      </dsp:nvSpPr>
      <dsp:spPr>
        <a:xfrm>
          <a:off x="7634" y="0"/>
          <a:ext cx="2281981" cy="1359226"/>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Look at the good/not-so-good together</a:t>
          </a:r>
          <a:endParaRPr lang="en-US" sz="2500" kern="1200" dirty="0"/>
        </a:p>
      </dsp:txBody>
      <dsp:txXfrm>
        <a:off x="47444" y="39810"/>
        <a:ext cx="2202361" cy="1279606"/>
      </dsp:txXfrm>
    </dsp:sp>
    <dsp:sp modelId="{CF077279-750B-4BBF-9114-1ED85771FD33}">
      <dsp:nvSpPr>
        <dsp:cNvPr id="0" name=""/>
        <dsp:cNvSpPr/>
      </dsp:nvSpPr>
      <dsp:spPr>
        <a:xfrm>
          <a:off x="2517312" y="396647"/>
          <a:ext cx="482715" cy="565931"/>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2517312" y="509833"/>
        <a:ext cx="337901" cy="339559"/>
      </dsp:txXfrm>
    </dsp:sp>
    <dsp:sp modelId="{39ECEEEF-2F09-4A4D-AC9A-C2ABB34AC06F}">
      <dsp:nvSpPr>
        <dsp:cNvPr id="0" name=""/>
        <dsp:cNvSpPr/>
      </dsp:nvSpPr>
      <dsp:spPr>
        <a:xfrm>
          <a:off x="3200401" y="0"/>
          <a:ext cx="2281981" cy="1359226"/>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Identify solutions</a:t>
          </a:r>
          <a:endParaRPr lang="en-US" sz="2500" kern="1200" dirty="0"/>
        </a:p>
      </dsp:txBody>
      <dsp:txXfrm>
        <a:off x="3240211" y="39810"/>
        <a:ext cx="2202361" cy="1279606"/>
      </dsp:txXfrm>
    </dsp:sp>
    <dsp:sp modelId="{4A20E491-D6E3-4E34-803F-76D4641F60B0}">
      <dsp:nvSpPr>
        <dsp:cNvPr id="0" name=""/>
        <dsp:cNvSpPr/>
      </dsp:nvSpPr>
      <dsp:spPr>
        <a:xfrm>
          <a:off x="5711082" y="396647"/>
          <a:ext cx="484844" cy="565931"/>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5711082" y="509833"/>
        <a:ext cx="339391" cy="339559"/>
      </dsp:txXfrm>
    </dsp:sp>
    <dsp:sp modelId="{FB199FAB-CB3F-4927-AF91-746B1D060AB5}">
      <dsp:nvSpPr>
        <dsp:cNvPr id="0" name=""/>
        <dsp:cNvSpPr/>
      </dsp:nvSpPr>
      <dsp:spPr>
        <a:xfrm>
          <a:off x="6397183" y="0"/>
          <a:ext cx="2281981" cy="1359226"/>
        </a:xfrm>
        <a:prstGeom prst="roundRect">
          <a:avLst>
            <a:gd name="adj" fmla="val 10000"/>
          </a:avLst>
        </a:prstGeom>
        <a:solidFill>
          <a:srgbClr val="084572"/>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Provide mentoring support</a:t>
          </a:r>
          <a:endParaRPr lang="en-US" sz="2500" kern="1200" dirty="0"/>
        </a:p>
      </dsp:txBody>
      <dsp:txXfrm>
        <a:off x="6436993" y="39810"/>
        <a:ext cx="2202361" cy="1279606"/>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0C20D233-BC18-42ED-9CEE-C3D26D6FCB99}" type="datetimeFigureOut">
              <a:rPr lang="en-US" smtClean="0"/>
              <a:t>2/21/2014</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AA902A61-6BEB-413B-BA26-46B2771EF22B}" type="slidenum">
              <a:rPr lang="en-US" smtClean="0"/>
              <a:t>‹#›</a:t>
            </a:fld>
            <a:endParaRPr lang="en-US"/>
          </a:p>
        </p:txBody>
      </p:sp>
    </p:spTree>
    <p:extLst>
      <p:ext uri="{BB962C8B-B14F-4D97-AF65-F5344CB8AC3E}">
        <p14:creationId xmlns:p14="http://schemas.microsoft.com/office/powerpoint/2010/main" val="21877283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3B2CA5A7-C0C3-47C0-88BA-607520D43579}" type="datetimeFigureOut">
              <a:rPr lang="en-US" smtClean="0"/>
              <a:t>2/21/2014</a:t>
            </a:fld>
            <a:endParaRPr lang="en-US" dirty="0"/>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Supportive supervision is at the core of improving</a:t>
            </a:r>
            <a:r>
              <a:rPr lang="en-US" baseline="0" dirty="0" smtClean="0"/>
              <a:t> performance and addressing systemic issues. </a:t>
            </a:r>
          </a:p>
          <a:p>
            <a:r>
              <a:rPr lang="en-US" baseline="0" dirty="0" smtClean="0"/>
              <a:t>Supportive supervision provides mentoring support and hand holding- on the job trainings and skill building</a:t>
            </a:r>
          </a:p>
          <a:p>
            <a:r>
              <a:rPr lang="en-US" baseline="0" dirty="0" smtClean="0"/>
              <a:t>This provides motivation for improved performance</a:t>
            </a:r>
          </a:p>
          <a:p>
            <a:r>
              <a:rPr lang="en-US" baseline="0" dirty="0" smtClean="0"/>
              <a:t>This leads to improved service delivery and reporting</a:t>
            </a:r>
          </a:p>
          <a:p>
            <a:r>
              <a:rPr lang="en-US" baseline="0" dirty="0" smtClean="0"/>
              <a:t>This leads to improved health outcomes</a:t>
            </a:r>
            <a:endParaRPr lang="en-US"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13</a:t>
            </a:fld>
            <a:endParaRPr lang="en-US" dirty="0"/>
          </a:p>
        </p:txBody>
      </p:sp>
    </p:spTree>
    <p:extLst>
      <p:ext uri="{BB962C8B-B14F-4D97-AF65-F5344CB8AC3E}">
        <p14:creationId xmlns:p14="http://schemas.microsoft.com/office/powerpoint/2010/main" val="3051617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objectives of the visits are  these.</a:t>
            </a:r>
          </a:p>
          <a:p>
            <a:r>
              <a:rPr lang="en-US" dirty="0" smtClean="0"/>
              <a:t>By understanding what works well, what are the gaps, needs and areas of improvement, the teams with the health facility staff arrive at local solutions,</a:t>
            </a:r>
            <a:r>
              <a:rPr lang="en-US" baseline="0" dirty="0" smtClean="0"/>
              <a:t> keeping in mind local realities and work out possible changes that can be done at their level</a:t>
            </a:r>
          </a:p>
          <a:p>
            <a:r>
              <a:rPr lang="en-US" baseline="0" dirty="0" smtClean="0"/>
              <a:t>The SRM teams also have a major role in bringing back the inputs to the state and advocate for any special provisions that a </a:t>
            </a:r>
            <a:r>
              <a:rPr lang="en-US" baseline="0" dirty="0" err="1" smtClean="0"/>
              <a:t>centre</a:t>
            </a:r>
            <a:r>
              <a:rPr lang="en-US" baseline="0" dirty="0" smtClean="0"/>
              <a:t> may require, remove bottle necks, reduce barriers and advocate for policy level modifications or changes</a:t>
            </a:r>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14</a:t>
            </a:fld>
            <a:endParaRPr lang="en-US" dirty="0"/>
          </a:p>
        </p:txBody>
      </p:sp>
    </p:spTree>
    <p:extLst>
      <p:ext uri="{BB962C8B-B14F-4D97-AF65-F5344CB8AC3E}">
        <p14:creationId xmlns:p14="http://schemas.microsoft.com/office/powerpoint/2010/main" val="790380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dirty="0" smtClean="0"/>
              <a:t>Being a Leader (inspire, persuade and take along supervisees being innovative think up of new ideas and collaborative work with others)</a:t>
            </a:r>
          </a:p>
          <a:p>
            <a:pPr lvl="0"/>
            <a:r>
              <a:rPr lang="en-US" sz="1200" dirty="0" smtClean="0"/>
              <a:t>Planner (Creatively develop joint plans with the LHW’s for achieving program goals)</a:t>
            </a:r>
          </a:p>
          <a:p>
            <a:pPr lvl="0"/>
            <a:r>
              <a:rPr lang="en-US" sz="1200" dirty="0" smtClean="0"/>
              <a:t>Problem Solver</a:t>
            </a:r>
          </a:p>
          <a:p>
            <a:pPr lvl="0"/>
            <a:r>
              <a:rPr lang="en-US" sz="1200" dirty="0" smtClean="0"/>
              <a:t>Organizer (Be organized and get things organized through good planning)</a:t>
            </a:r>
          </a:p>
          <a:p>
            <a:pPr lvl="0"/>
            <a:r>
              <a:rPr lang="en-US" sz="1200" dirty="0" smtClean="0"/>
              <a:t>Coordinator and Controller (Work together and at times be assertive)</a:t>
            </a:r>
          </a:p>
          <a:p>
            <a:pPr lvl="0"/>
            <a:r>
              <a:rPr lang="en-US" sz="1200" dirty="0" smtClean="0"/>
              <a:t>Communicator (articulate and clear headed)</a:t>
            </a:r>
          </a:p>
          <a:p>
            <a:pPr lvl="0"/>
            <a:r>
              <a:rPr lang="en-US" sz="1200" dirty="0" smtClean="0"/>
              <a:t>Diplomat (Be able to handle sensitive issues delicately without being hurtful)</a:t>
            </a:r>
          </a:p>
          <a:p>
            <a:pPr lvl="0"/>
            <a:r>
              <a:rPr lang="en-US" sz="1200" dirty="0" smtClean="0"/>
              <a:t>Motivator (Inspire a passion to work optimally)</a:t>
            </a:r>
          </a:p>
          <a:p>
            <a:pPr lvl="0"/>
            <a:r>
              <a:rPr lang="en-US" sz="1200" dirty="0" smtClean="0"/>
              <a:t>Counselor (Provide good advice)</a:t>
            </a:r>
          </a:p>
          <a:p>
            <a:pPr lvl="0"/>
            <a:r>
              <a:rPr lang="en-US" sz="1200" dirty="0" smtClean="0"/>
              <a:t>Reward Administrator(Shower appreciation appropriately)</a:t>
            </a:r>
          </a:p>
          <a:p>
            <a:pPr lvl="0"/>
            <a:r>
              <a:rPr lang="en-US" sz="1200" dirty="0" smtClean="0"/>
              <a:t>Change Agent (Think innovatively out of the box)</a:t>
            </a:r>
          </a:p>
          <a:p>
            <a:pPr lvl="0"/>
            <a:r>
              <a:rPr lang="en-US" sz="1200" dirty="0" smtClean="0"/>
              <a:t>Coach (Guide and Help)</a:t>
            </a:r>
          </a:p>
          <a:p>
            <a:pPr lvl="0"/>
            <a:r>
              <a:rPr lang="en-US" sz="1200" dirty="0" smtClean="0"/>
              <a:t>Team Builder(Take every one along) work collaboratively</a:t>
            </a:r>
          </a:p>
          <a:p>
            <a:pPr lvl="0"/>
            <a:r>
              <a:rPr lang="en-US" sz="1200" dirty="0" smtClean="0"/>
              <a:t>Conflict Manager (tactfully resolve conflicts)</a:t>
            </a:r>
          </a:p>
          <a:p>
            <a:r>
              <a:rPr lang="en-US" sz="1200" dirty="0" smtClean="0"/>
              <a:t>Advocate for Supervisee’s rights and needs</a:t>
            </a:r>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25</a:t>
            </a:fld>
            <a:endParaRPr lang="en-US" dirty="0"/>
          </a:p>
        </p:txBody>
      </p:sp>
    </p:spTree>
    <p:extLst>
      <p:ext uri="{BB962C8B-B14F-4D97-AF65-F5344CB8AC3E}">
        <p14:creationId xmlns:p14="http://schemas.microsoft.com/office/powerpoint/2010/main" val="1828676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supervisor provides support through the following mechanisms.</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28</a:t>
            </a:fld>
            <a:endParaRPr lang="en-US" dirty="0"/>
          </a:p>
        </p:txBody>
      </p:sp>
    </p:spTree>
    <p:extLst>
      <p:ext uri="{BB962C8B-B14F-4D97-AF65-F5344CB8AC3E}">
        <p14:creationId xmlns:p14="http://schemas.microsoft.com/office/powerpoint/2010/main" val="1428361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E.g.</a:t>
            </a:r>
            <a:r>
              <a:rPr lang="en-US" baseline="0" dirty="0" smtClean="0"/>
              <a:t> </a:t>
            </a:r>
            <a:r>
              <a:rPr lang="en-US" sz="1200" kern="1200" dirty="0" smtClean="0">
                <a:solidFill>
                  <a:schemeClr val="tx1"/>
                </a:solidFill>
                <a:effectLst/>
                <a:latin typeface="+mn-lt"/>
                <a:ea typeface="+mn-ea"/>
                <a:cs typeface="+mn-cs"/>
              </a:rPr>
              <a:t>In a Sub Centre visit, under equipment and supplies section, electricity and telephone facility is present or absent. Similarly for Water supply, ANM staying at the </a:t>
            </a:r>
            <a:r>
              <a:rPr lang="en-US" sz="1200" kern="1200" dirty="0" err="1" smtClean="0">
                <a:solidFill>
                  <a:schemeClr val="tx1"/>
                </a:solidFill>
                <a:effectLst/>
                <a:latin typeface="+mn-lt"/>
                <a:ea typeface="+mn-ea"/>
                <a:cs typeface="+mn-cs"/>
              </a:rPr>
              <a:t>centre</a:t>
            </a:r>
            <a:r>
              <a:rPr lang="en-US" sz="1200" kern="1200" dirty="0" smtClean="0">
                <a:solidFill>
                  <a:schemeClr val="tx1"/>
                </a:solidFill>
                <a:effectLst/>
                <a:latin typeface="+mn-lt"/>
                <a:ea typeface="+mn-ea"/>
                <a:cs typeface="+mn-cs"/>
              </a:rPr>
              <a:t>, ANM trained (as suggested by the IPHS Standards), etc.</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Apart from observations the Manager should ask the staff to share the relevant documents to see for himself/ herself and note down the relevant information. E.g. Supply register updated or not: The Manager can request to see the supply register and check if all the sections are updated and latest, all information is complete. Then s/he should check the same with the available stocks and see if it matches. Till then no questions should be asked about why it is not updated or comment that it is very well kept. The manager should hold all and any comments for the last few minutes of discussion.</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39</a:t>
            </a:fld>
            <a:endParaRPr lang="en-US" dirty="0"/>
          </a:p>
        </p:txBody>
      </p:sp>
    </p:spTree>
    <p:extLst>
      <p:ext uri="{BB962C8B-B14F-4D97-AF65-F5344CB8AC3E}">
        <p14:creationId xmlns:p14="http://schemas.microsoft.com/office/powerpoint/2010/main" val="898637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is a good opportunity for the entire staff to look at the positives and negatives, the resources they have and those that they can maximize, accept the issues or problem areas, think of solutions to address the issues at hand and find innovative solutions. </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42</a:t>
            </a:fld>
            <a:endParaRPr lang="en-US" dirty="0"/>
          </a:p>
        </p:txBody>
      </p:sp>
    </p:spTree>
    <p:extLst>
      <p:ext uri="{BB962C8B-B14F-4D97-AF65-F5344CB8AC3E}">
        <p14:creationId xmlns:p14="http://schemas.microsoft.com/office/powerpoint/2010/main" val="1445615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manager can also assign some responsibility to him/herself. There might be some issues that may require policy decision from the state. In this case the manager should adopt the right chain of command and communicate or appeal to the responsible person, keeping the relevant staff included in all communication and follow up for any policy action. </a:t>
            </a:r>
          </a:p>
          <a:p>
            <a:r>
              <a:rPr lang="en-US" sz="1200" kern="1200" dirty="0" smtClean="0">
                <a:solidFill>
                  <a:schemeClr val="tx1"/>
                </a:solidFill>
                <a:effectLst/>
                <a:latin typeface="+mn-lt"/>
                <a:ea typeface="+mn-ea"/>
                <a:cs typeface="+mn-cs"/>
              </a:rPr>
              <a:t>E.g. Supply of EC Pills has been stopped for the last three months. ECPs are procured at the </a:t>
            </a:r>
            <a:r>
              <a:rPr lang="en-US" sz="1200" kern="1200" dirty="0" err="1" smtClean="0">
                <a:solidFill>
                  <a:schemeClr val="tx1"/>
                </a:solidFill>
                <a:effectLst/>
                <a:latin typeface="+mn-lt"/>
                <a:ea typeface="+mn-ea"/>
                <a:cs typeface="+mn-cs"/>
              </a:rPr>
              <a:t>centre</a:t>
            </a:r>
            <a:r>
              <a:rPr lang="en-US" sz="1200" kern="1200" dirty="0" smtClean="0">
                <a:solidFill>
                  <a:schemeClr val="tx1"/>
                </a:solidFill>
                <a:effectLst/>
                <a:latin typeface="+mn-lt"/>
                <a:ea typeface="+mn-ea"/>
                <a:cs typeface="+mn-cs"/>
              </a:rPr>
              <a:t> and contracted out to a manufacturer. If the manufacturer has delayed supply to the state or the district, the sub Centre staff can’t be made responsible for it. In such a case the DPM should inform the state program manager or the state FP Cell or the procurement officer, to address the problem. What the managers can do in such a situation is to explore short term solutions. Are there ECP stocks in any other districts or other facilities or in the state repository that are unutilized or in excess? - These can be shared to this sub </a:t>
            </a:r>
            <a:r>
              <a:rPr lang="en-US" sz="1200" kern="1200" dirty="0" err="1" smtClean="0">
                <a:solidFill>
                  <a:schemeClr val="tx1"/>
                </a:solidFill>
                <a:effectLst/>
                <a:latin typeface="+mn-lt"/>
                <a:ea typeface="+mn-ea"/>
                <a:cs typeface="+mn-cs"/>
              </a:rPr>
              <a:t>centre</a:t>
            </a:r>
            <a:r>
              <a:rPr lang="en-US" sz="1200" kern="1200" dirty="0" smtClean="0">
                <a:solidFill>
                  <a:schemeClr val="tx1"/>
                </a:solidFill>
                <a:effectLst/>
                <a:latin typeface="+mn-lt"/>
                <a:ea typeface="+mn-ea"/>
                <a:cs typeface="+mn-cs"/>
              </a:rPr>
              <a:t> and steps to ensure that they are procured to this sub </a:t>
            </a:r>
            <a:r>
              <a:rPr lang="en-US" sz="1200" kern="1200" dirty="0" err="1" smtClean="0">
                <a:solidFill>
                  <a:schemeClr val="tx1"/>
                </a:solidFill>
                <a:effectLst/>
                <a:latin typeface="+mn-lt"/>
                <a:ea typeface="+mn-ea"/>
                <a:cs typeface="+mn-cs"/>
              </a:rPr>
              <a:t>centre</a:t>
            </a:r>
            <a:r>
              <a:rPr lang="en-US" sz="1200" kern="1200" dirty="0" smtClean="0">
                <a:solidFill>
                  <a:schemeClr val="tx1"/>
                </a:solidFill>
                <a:effectLst/>
                <a:latin typeface="+mn-lt"/>
                <a:ea typeface="+mn-ea"/>
                <a:cs typeface="+mn-cs"/>
              </a:rPr>
              <a:t> should be planned and put into action. </a:t>
            </a:r>
          </a:p>
          <a:p>
            <a:r>
              <a:rPr lang="en-US" sz="1200" kern="1200" dirty="0" smtClean="0">
                <a:solidFill>
                  <a:schemeClr val="tx1"/>
                </a:solidFill>
                <a:effectLst/>
                <a:latin typeface="+mn-lt"/>
                <a:ea typeface="+mn-ea"/>
                <a:cs typeface="+mn-cs"/>
              </a:rPr>
              <a:t>In some cases the issues may not have immediate solution, so the next steps or action may be discussing it with superiors who may provide solutions.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43</a:t>
            </a:fld>
            <a:endParaRPr lang="en-US" dirty="0"/>
          </a:p>
        </p:txBody>
      </p:sp>
    </p:spTree>
    <p:extLst>
      <p:ext uri="{BB962C8B-B14F-4D97-AF65-F5344CB8AC3E}">
        <p14:creationId xmlns:p14="http://schemas.microsoft.com/office/powerpoint/2010/main" val="1662773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The staff doesn’t get a sense of whether you approve or disapprove of their functioning and do not get biased or defensive. They may not tend to influence the remaining portions of your visit/ presence.</a:t>
            </a:r>
          </a:p>
          <a:p>
            <a:pPr lvl="0"/>
            <a:r>
              <a:rPr lang="en-US" sz="1200" kern="1200" dirty="0" smtClean="0">
                <a:solidFill>
                  <a:schemeClr val="tx1"/>
                </a:solidFill>
                <a:effectLst/>
                <a:latin typeface="+mn-lt"/>
                <a:ea typeface="+mn-ea"/>
                <a:cs typeface="+mn-cs"/>
              </a:rPr>
              <a:t>In cases where the </a:t>
            </a:r>
            <a:r>
              <a:rPr lang="en-US" sz="1200" kern="1200" dirty="0" err="1" smtClean="0">
                <a:solidFill>
                  <a:schemeClr val="tx1"/>
                </a:solidFill>
                <a:effectLst/>
                <a:latin typeface="+mn-lt"/>
                <a:ea typeface="+mn-ea"/>
                <a:cs typeface="+mn-cs"/>
              </a:rPr>
              <a:t>centre</a:t>
            </a:r>
            <a:r>
              <a:rPr lang="en-US" sz="1200" kern="1200" dirty="0" smtClean="0">
                <a:solidFill>
                  <a:schemeClr val="tx1"/>
                </a:solidFill>
                <a:effectLst/>
                <a:latin typeface="+mn-lt"/>
                <a:ea typeface="+mn-ea"/>
                <a:cs typeface="+mn-cs"/>
              </a:rPr>
              <a:t> is under staffed or has irregular supplies and the staff feels there are many problems, a chain of complaints begin, right at the beginning and continue in a negative mode. This may also take up a lot of your time and staff members fail to see the positives and come up with solutions, giving too much focus on the problems.</a:t>
            </a:r>
          </a:p>
          <a:p>
            <a:pPr lvl="0"/>
            <a:r>
              <a:rPr lang="en-US" sz="1200" kern="1200" dirty="0" smtClean="0">
                <a:solidFill>
                  <a:schemeClr val="tx1"/>
                </a:solidFill>
                <a:effectLst/>
                <a:latin typeface="+mn-lt"/>
                <a:ea typeface="+mn-ea"/>
                <a:cs typeface="+mn-cs"/>
              </a:rPr>
              <a:t>In some cases, the meetings in the end have had a team building effect, giving the entire team to look at their strengths, weakness and opportunities. </a:t>
            </a:r>
          </a:p>
          <a:p>
            <a:pPr lvl="0"/>
            <a:r>
              <a:rPr lang="en-US" sz="1200" kern="1200" dirty="0" smtClean="0">
                <a:solidFill>
                  <a:schemeClr val="tx1"/>
                </a:solidFill>
                <a:effectLst/>
                <a:latin typeface="+mn-lt"/>
                <a:ea typeface="+mn-ea"/>
                <a:cs typeface="+mn-cs"/>
              </a:rPr>
              <a:t>This also gives the staff to recognize that the managers or ‘bosses’ are not only interested in fault finding and are genuinely interested in making a change for the better. This acts as a motivating factor and in the long run they tend to respect the managers and are responsive to future requests.</a:t>
            </a:r>
          </a:p>
          <a:p>
            <a:pPr lvl="0"/>
            <a:r>
              <a:rPr lang="en-US" sz="1200" kern="1200" dirty="0" smtClean="0">
                <a:solidFill>
                  <a:schemeClr val="tx1"/>
                </a:solidFill>
                <a:effectLst/>
                <a:latin typeface="+mn-lt"/>
                <a:ea typeface="+mn-ea"/>
                <a:cs typeface="+mn-cs"/>
              </a:rPr>
              <a:t>Setting realistic action points and timelines and sharing responsibilities encourages the teams to enhance their working in the given restricted resource settings in which they work in. </a:t>
            </a:r>
          </a:p>
          <a:p>
            <a:pPr lvl="0"/>
            <a:r>
              <a:rPr lang="en-US" sz="1200" kern="1200" dirty="0" smtClean="0">
                <a:solidFill>
                  <a:schemeClr val="tx1"/>
                </a:solidFill>
                <a:effectLst/>
                <a:latin typeface="+mn-lt"/>
                <a:ea typeface="+mn-ea"/>
                <a:cs typeface="+mn-cs"/>
              </a:rPr>
              <a:t>The manager to assess areas of strengthening that staff require; examples of innovative solutions that they can apply to other </a:t>
            </a:r>
            <a:r>
              <a:rPr lang="en-US" sz="1200" kern="1200" dirty="0" err="1" smtClean="0">
                <a:solidFill>
                  <a:schemeClr val="tx1"/>
                </a:solidFill>
                <a:effectLst/>
                <a:latin typeface="+mn-lt"/>
                <a:ea typeface="+mn-ea"/>
                <a:cs typeface="+mn-cs"/>
              </a:rPr>
              <a:t>centres</a:t>
            </a:r>
            <a:r>
              <a:rPr lang="en-US" sz="1200" kern="1200" dirty="0" smtClean="0">
                <a:solidFill>
                  <a:schemeClr val="tx1"/>
                </a:solidFill>
                <a:effectLst/>
                <a:latin typeface="+mn-lt"/>
                <a:ea typeface="+mn-ea"/>
                <a:cs typeface="+mn-cs"/>
              </a:rPr>
              <a:t> or districts; opportunity to appreciate people who are doing commendable work and iron- out any pending issues in a timely fashion.  </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46</a:t>
            </a:fld>
            <a:endParaRPr lang="en-US" dirty="0"/>
          </a:p>
        </p:txBody>
      </p:sp>
    </p:spTree>
    <p:extLst>
      <p:ext uri="{BB962C8B-B14F-4D97-AF65-F5344CB8AC3E}">
        <p14:creationId xmlns:p14="http://schemas.microsoft.com/office/powerpoint/2010/main" val="32936412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The staff doesn’t get a sense of whether you approve or disapprove of their functioning and do not get biased or defensive. They may not tend to influence the remaining portions of your visit/ presence.</a:t>
            </a:r>
          </a:p>
          <a:p>
            <a:pPr lvl="0"/>
            <a:r>
              <a:rPr lang="en-US" sz="1200" kern="1200" dirty="0" smtClean="0">
                <a:solidFill>
                  <a:schemeClr val="tx1"/>
                </a:solidFill>
                <a:effectLst/>
                <a:latin typeface="+mn-lt"/>
                <a:ea typeface="+mn-ea"/>
                <a:cs typeface="+mn-cs"/>
              </a:rPr>
              <a:t>In cases where the </a:t>
            </a:r>
            <a:r>
              <a:rPr lang="en-US" sz="1200" kern="1200" dirty="0" err="1" smtClean="0">
                <a:solidFill>
                  <a:schemeClr val="tx1"/>
                </a:solidFill>
                <a:effectLst/>
                <a:latin typeface="+mn-lt"/>
                <a:ea typeface="+mn-ea"/>
                <a:cs typeface="+mn-cs"/>
              </a:rPr>
              <a:t>centre</a:t>
            </a:r>
            <a:r>
              <a:rPr lang="en-US" sz="1200" kern="1200" dirty="0" smtClean="0">
                <a:solidFill>
                  <a:schemeClr val="tx1"/>
                </a:solidFill>
                <a:effectLst/>
                <a:latin typeface="+mn-lt"/>
                <a:ea typeface="+mn-ea"/>
                <a:cs typeface="+mn-cs"/>
              </a:rPr>
              <a:t> is under staffed or has irregular supplies and the staff feels there are many problems, a chain of complaints begin, right at the beginning and continue in a negative mode. This may also take up a lot of your time and staff members fail to see the positives and come up with solutions, giving too much focus on the problems.</a:t>
            </a:r>
          </a:p>
          <a:p>
            <a:pPr lvl="0"/>
            <a:r>
              <a:rPr lang="en-US" sz="1200" kern="1200" dirty="0" smtClean="0">
                <a:solidFill>
                  <a:schemeClr val="tx1"/>
                </a:solidFill>
                <a:effectLst/>
                <a:latin typeface="+mn-lt"/>
                <a:ea typeface="+mn-ea"/>
                <a:cs typeface="+mn-cs"/>
              </a:rPr>
              <a:t>In some cases, the meetings in the end have had a team building effect, giving the entire team to look at their strengths, weakness and opportunities. </a:t>
            </a:r>
          </a:p>
          <a:p>
            <a:pPr lvl="0"/>
            <a:r>
              <a:rPr lang="en-US" sz="1200" kern="1200" dirty="0" smtClean="0">
                <a:solidFill>
                  <a:schemeClr val="tx1"/>
                </a:solidFill>
                <a:effectLst/>
                <a:latin typeface="+mn-lt"/>
                <a:ea typeface="+mn-ea"/>
                <a:cs typeface="+mn-cs"/>
              </a:rPr>
              <a:t>This also gives the staff to recognize that the managers or ‘bosses’ are not only interested in fault finding and are genuinely interested in making a change for the better. This acts as a motivating factor and in the long run they tend to respect the managers and are responsive to future requests.</a:t>
            </a:r>
          </a:p>
          <a:p>
            <a:pPr lvl="0"/>
            <a:r>
              <a:rPr lang="en-US" sz="1200" kern="1200" dirty="0" smtClean="0">
                <a:solidFill>
                  <a:schemeClr val="tx1"/>
                </a:solidFill>
                <a:effectLst/>
                <a:latin typeface="+mn-lt"/>
                <a:ea typeface="+mn-ea"/>
                <a:cs typeface="+mn-cs"/>
              </a:rPr>
              <a:t>Setting realistic action points and timelines and sharing responsibilities encourages the teams to enhance their working in the given restricted resource settings in which they work in. </a:t>
            </a:r>
          </a:p>
          <a:p>
            <a:pPr lvl="0"/>
            <a:r>
              <a:rPr lang="en-US" sz="1200" kern="1200" dirty="0" smtClean="0">
                <a:solidFill>
                  <a:schemeClr val="tx1"/>
                </a:solidFill>
                <a:effectLst/>
                <a:latin typeface="+mn-lt"/>
                <a:ea typeface="+mn-ea"/>
                <a:cs typeface="+mn-cs"/>
              </a:rPr>
              <a:t>The manager to assess areas of strengthening that staff require; examples of innovative solutions that they can apply to other </a:t>
            </a:r>
            <a:r>
              <a:rPr lang="en-US" sz="1200" kern="1200" dirty="0" err="1" smtClean="0">
                <a:solidFill>
                  <a:schemeClr val="tx1"/>
                </a:solidFill>
                <a:effectLst/>
                <a:latin typeface="+mn-lt"/>
                <a:ea typeface="+mn-ea"/>
                <a:cs typeface="+mn-cs"/>
              </a:rPr>
              <a:t>centres</a:t>
            </a:r>
            <a:r>
              <a:rPr lang="en-US" sz="1200" kern="1200" smtClean="0">
                <a:solidFill>
                  <a:schemeClr val="tx1"/>
                </a:solidFill>
                <a:effectLst/>
                <a:latin typeface="+mn-lt"/>
                <a:ea typeface="+mn-ea"/>
                <a:cs typeface="+mn-cs"/>
              </a:rPr>
              <a:t> or districts; opportunity to appreciate people who are doing commendable work and iron- out any pending issues in a timely fashion. </a:t>
            </a:r>
            <a:endParaRPr lang="en-US"/>
          </a:p>
        </p:txBody>
      </p:sp>
      <p:sp>
        <p:nvSpPr>
          <p:cNvPr id="4" name="Slide Number Placeholder 3"/>
          <p:cNvSpPr>
            <a:spLocks noGrp="1"/>
          </p:cNvSpPr>
          <p:nvPr>
            <p:ph type="sldNum" sz="quarter" idx="10"/>
          </p:nvPr>
        </p:nvSpPr>
        <p:spPr/>
        <p:txBody>
          <a:bodyPr/>
          <a:lstStyle/>
          <a:p>
            <a:fld id="{4D8A9C51-E855-458B-A822-5408931CFA0F}" type="slidenum">
              <a:rPr lang="en-US" smtClean="0"/>
              <a:t>47</a:t>
            </a:fld>
            <a:endParaRPr lang="en-US" dirty="0"/>
          </a:p>
        </p:txBody>
      </p:sp>
    </p:spTree>
    <p:extLst>
      <p:ext uri="{BB962C8B-B14F-4D97-AF65-F5344CB8AC3E}">
        <p14:creationId xmlns:p14="http://schemas.microsoft.com/office/powerpoint/2010/main" val="42255652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
        <p:nvSpPr>
          <p:cNvPr id="11"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pic>
        <p:nvPicPr>
          <p:cNvPr id="12"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kern="1200" baseline="0" dirty="0" smtClean="0">
                <a:solidFill>
                  <a:schemeClr val="bg1"/>
                </a:solidFill>
                <a:effectLst/>
                <a:latin typeface="+mn-lt"/>
                <a:ea typeface="+mn-ea"/>
                <a:cs typeface="+mn-cs"/>
              </a:rPr>
              <a:t>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Arial"/>
              </a:rPr>
              <a:t>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914191" y="1204276"/>
            <a:ext cx="3440742" cy="2277547"/>
          </a:xfrm>
        </p:spPr>
        <p:txBody>
          <a:bodyPr/>
          <a:lstStyle/>
          <a:p>
            <a:r>
              <a:rPr lang="en-GB" sz="2800"/>
              <a:t>Session </a:t>
            </a:r>
            <a:r>
              <a:rPr lang="en-GB" sz="2800" smtClean="0"/>
              <a:t>7: </a:t>
            </a:r>
            <a:r>
              <a:rPr lang="en-GB" dirty="0"/>
              <a:t>Developing the Mentoring and Supportive Supervision Plan</a:t>
            </a:r>
            <a:endParaRPr lang="en-US" dirty="0"/>
          </a:p>
        </p:txBody>
      </p:sp>
      <p:sp>
        <p:nvSpPr>
          <p:cNvPr id="4" name="Text Placeholder 3"/>
          <p:cNvSpPr>
            <a:spLocks noGrp="1"/>
          </p:cNvSpPr>
          <p:nvPr>
            <p:ph type="body" sz="quarter" idx="12"/>
          </p:nvPr>
        </p:nvSpPr>
        <p:spPr/>
        <p:txBody>
          <a:bodyPr/>
          <a:lstStyle/>
          <a:p>
            <a:endParaRPr lang="en-US" dirty="0"/>
          </a:p>
        </p:txBody>
      </p:sp>
      <p:sp>
        <p:nvSpPr>
          <p:cNvPr id="5" name="Text Placeholder 4"/>
          <p:cNvSpPr>
            <a:spLocks noGrp="1"/>
          </p:cNvSpPr>
          <p:nvPr>
            <p:ph type="body" sz="quarter" idx="13"/>
          </p:nvPr>
        </p:nvSpPr>
        <p:spPr/>
        <p:txBody>
          <a:bodyPr/>
          <a:lstStyle/>
          <a:p>
            <a:r>
              <a:rPr lang="en-US" dirty="0" smtClean="0"/>
              <a:t>March 2014</a:t>
            </a:r>
            <a:endParaRPr lang="en-US" dirty="0"/>
          </a:p>
        </p:txBody>
      </p:sp>
    </p:spTree>
    <p:extLst>
      <p:ext uri="{BB962C8B-B14F-4D97-AF65-F5344CB8AC3E}">
        <p14:creationId xmlns:p14="http://schemas.microsoft.com/office/powerpoint/2010/main" val="619339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Discourage initiative by being overly critical.</a:t>
            </a:r>
            <a:endParaRPr lang="en-IN" dirty="0"/>
          </a:p>
          <a:p>
            <a:pPr lvl="0"/>
            <a:r>
              <a:rPr lang="en-GB" dirty="0"/>
              <a:t>H</a:t>
            </a:r>
            <a:r>
              <a:rPr lang="en-GB" dirty="0" smtClean="0"/>
              <a:t>ighlight only negative aspects or outcomes.</a:t>
            </a:r>
            <a:endParaRPr lang="en-IN" dirty="0"/>
          </a:p>
          <a:p>
            <a:pPr lvl="0"/>
            <a:r>
              <a:rPr lang="en-GB" dirty="0"/>
              <a:t>Make unfair comparisons between employees.</a:t>
            </a:r>
            <a:endParaRPr lang="en-IN" dirty="0"/>
          </a:p>
          <a:p>
            <a:pPr lvl="0"/>
            <a:r>
              <a:rPr lang="en-GB" dirty="0" smtClean="0"/>
              <a:t>Be </a:t>
            </a:r>
            <a:r>
              <a:rPr lang="en-GB" dirty="0"/>
              <a:t>inaccessible to employees, for instance, by infrequently visiting supervisees.</a:t>
            </a:r>
            <a:endParaRPr lang="en-IN" dirty="0"/>
          </a:p>
          <a:p>
            <a:pPr lvl="0"/>
            <a:r>
              <a:rPr lang="en-GB" dirty="0"/>
              <a:t>Deny appreciation even on occasions when it is due.</a:t>
            </a:r>
            <a:endParaRPr lang="en-IN" dirty="0"/>
          </a:p>
          <a:p>
            <a:pPr lvl="0"/>
            <a:r>
              <a:rPr lang="en-GB" dirty="0"/>
              <a:t>Fail to highlight achievement to </a:t>
            </a:r>
            <a:r>
              <a:rPr lang="en-GB" dirty="0" smtClean="0"/>
              <a:t>higher-ups/higher </a:t>
            </a:r>
            <a:r>
              <a:rPr lang="en-GB" dirty="0"/>
              <a:t>authorities such as </a:t>
            </a:r>
            <a:r>
              <a:rPr lang="en-GB" dirty="0" smtClean="0"/>
              <a:t>the District </a:t>
            </a:r>
            <a:r>
              <a:rPr lang="en-GB" dirty="0"/>
              <a:t>Coordinator of the National Programme.</a:t>
            </a:r>
            <a:endParaRPr lang="en-US" dirty="0"/>
          </a:p>
        </p:txBody>
      </p:sp>
      <p:sp>
        <p:nvSpPr>
          <p:cNvPr id="4" name="Title 3"/>
          <p:cNvSpPr>
            <a:spLocks noGrp="1"/>
          </p:cNvSpPr>
          <p:nvPr>
            <p:ph type="title"/>
          </p:nvPr>
        </p:nvSpPr>
        <p:spPr/>
        <p:txBody>
          <a:bodyPr/>
          <a:lstStyle/>
          <a:p>
            <a:r>
              <a:rPr lang="en-GB" dirty="0"/>
              <a:t>Supervisors </a:t>
            </a:r>
            <a:r>
              <a:rPr lang="en-GB" dirty="0" smtClean="0"/>
              <a:t>Must Never</a:t>
            </a:r>
            <a:endParaRPr lang="en-US" dirty="0"/>
          </a:p>
        </p:txBody>
      </p:sp>
    </p:spTree>
    <p:extLst>
      <p:ext uri="{BB962C8B-B14F-4D97-AF65-F5344CB8AC3E}">
        <p14:creationId xmlns:p14="http://schemas.microsoft.com/office/powerpoint/2010/main" val="23805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20"/>
          </p:nvPr>
        </p:nvSpPr>
        <p:spPr/>
        <p:txBody>
          <a:bodyPr/>
          <a:lstStyle/>
          <a:p>
            <a:endParaRPr lang="en-US"/>
          </a:p>
        </p:txBody>
      </p:sp>
      <p:sp>
        <p:nvSpPr>
          <p:cNvPr id="6" name="Text Placeholder 5"/>
          <p:cNvSpPr>
            <a:spLocks noGrp="1"/>
          </p:cNvSpPr>
          <p:nvPr>
            <p:ph type="body" sz="quarter" idx="18"/>
          </p:nvPr>
        </p:nvSpPr>
        <p:spPr/>
        <p:txBody>
          <a:bodyPr/>
          <a:lstStyle/>
          <a:p>
            <a:pPr lvl="0"/>
            <a:r>
              <a:rPr lang="en-GB" dirty="0" smtClean="0"/>
              <a:t>Listens patiently</a:t>
            </a:r>
            <a:endParaRPr lang="en-IN" dirty="0"/>
          </a:p>
          <a:p>
            <a:pPr lvl="0"/>
            <a:r>
              <a:rPr lang="en-GB" dirty="0" smtClean="0"/>
              <a:t>Perseveres </a:t>
            </a:r>
            <a:r>
              <a:rPr lang="en-GB" dirty="0"/>
              <a:t>and </a:t>
            </a:r>
            <a:r>
              <a:rPr lang="en-GB" dirty="0" smtClean="0"/>
              <a:t>does not lose temper</a:t>
            </a:r>
            <a:endParaRPr lang="en-IN" dirty="0"/>
          </a:p>
          <a:p>
            <a:pPr lvl="0"/>
            <a:r>
              <a:rPr lang="en-GB" dirty="0" smtClean="0"/>
              <a:t>Empathises</a:t>
            </a:r>
            <a:endParaRPr lang="en-IN" dirty="0"/>
          </a:p>
          <a:p>
            <a:pPr lvl="0"/>
            <a:r>
              <a:rPr lang="en-GB" dirty="0" smtClean="0"/>
              <a:t>Is sensitive</a:t>
            </a:r>
            <a:endParaRPr lang="en-IN" dirty="0"/>
          </a:p>
          <a:p>
            <a:pPr lvl="0"/>
            <a:r>
              <a:rPr lang="en-GB" dirty="0" smtClean="0"/>
              <a:t>Handles </a:t>
            </a:r>
            <a:r>
              <a:rPr lang="en-GB" dirty="0"/>
              <a:t>grievances </a:t>
            </a:r>
            <a:r>
              <a:rPr lang="en-GB" dirty="0" smtClean="0"/>
              <a:t>appropriately</a:t>
            </a:r>
            <a:endParaRPr lang="en-IN" dirty="0"/>
          </a:p>
          <a:p>
            <a:pPr lvl="0"/>
            <a:r>
              <a:rPr lang="en-GB" dirty="0" smtClean="0"/>
              <a:t>Is </a:t>
            </a:r>
            <a:r>
              <a:rPr lang="en-GB" dirty="0"/>
              <a:t>fair and </a:t>
            </a:r>
            <a:r>
              <a:rPr lang="en-GB" dirty="0" smtClean="0"/>
              <a:t>impartial</a:t>
            </a:r>
            <a:endParaRPr lang="en-IN" dirty="0"/>
          </a:p>
          <a:p>
            <a:endParaRPr lang="en-US" dirty="0"/>
          </a:p>
        </p:txBody>
      </p:sp>
      <p:sp>
        <p:nvSpPr>
          <p:cNvPr id="5" name="Title 4"/>
          <p:cNvSpPr>
            <a:spLocks noGrp="1"/>
          </p:cNvSpPr>
          <p:nvPr>
            <p:ph type="title"/>
          </p:nvPr>
        </p:nvSpPr>
        <p:spPr/>
        <p:txBody>
          <a:bodyPr/>
          <a:lstStyle/>
          <a:p>
            <a:r>
              <a:rPr lang="en-US" dirty="0" smtClean="0"/>
              <a:t>Attributes of a Supervisor </a:t>
            </a:r>
            <a:endParaRPr lang="en-US" dirty="0"/>
          </a:p>
        </p:txBody>
      </p:sp>
      <p:sp>
        <p:nvSpPr>
          <p:cNvPr id="8" name="Text Placeholder 7"/>
          <p:cNvSpPr>
            <a:spLocks noGrp="1"/>
          </p:cNvSpPr>
          <p:nvPr>
            <p:ph type="body" sz="quarter" idx="21"/>
          </p:nvPr>
        </p:nvSpPr>
        <p:spPr/>
        <p:txBody>
          <a:bodyPr/>
          <a:lstStyle/>
          <a:p>
            <a:pPr lvl="0"/>
            <a:r>
              <a:rPr lang="en-GB" dirty="0" smtClean="0"/>
              <a:t>Maintains discipline</a:t>
            </a:r>
            <a:endParaRPr lang="en-IN" dirty="0"/>
          </a:p>
          <a:p>
            <a:pPr lvl="0"/>
            <a:r>
              <a:rPr lang="en-GB" dirty="0" smtClean="0"/>
              <a:t>Has </a:t>
            </a:r>
            <a:r>
              <a:rPr lang="en-GB" dirty="0"/>
              <a:t>good negotiation </a:t>
            </a:r>
            <a:r>
              <a:rPr lang="en-GB" dirty="0" smtClean="0"/>
              <a:t>skills</a:t>
            </a:r>
            <a:endParaRPr lang="en-IN" dirty="0"/>
          </a:p>
          <a:p>
            <a:pPr lvl="0"/>
            <a:r>
              <a:rPr lang="en-GB" dirty="0" smtClean="0"/>
              <a:t>Is </a:t>
            </a:r>
            <a:r>
              <a:rPr lang="en-GB" dirty="0"/>
              <a:t>a good </a:t>
            </a:r>
            <a:r>
              <a:rPr lang="en-GB" dirty="0" smtClean="0"/>
              <a:t>teacher</a:t>
            </a:r>
            <a:endParaRPr lang="en-IN" dirty="0"/>
          </a:p>
          <a:p>
            <a:pPr lvl="0"/>
            <a:r>
              <a:rPr lang="en-GB" dirty="0" smtClean="0"/>
              <a:t>Manages </a:t>
            </a:r>
            <a:r>
              <a:rPr lang="en-GB" dirty="0"/>
              <a:t>time </a:t>
            </a:r>
            <a:r>
              <a:rPr lang="en-GB" dirty="0" smtClean="0"/>
              <a:t>effectively</a:t>
            </a:r>
            <a:endParaRPr lang="en-IN" dirty="0"/>
          </a:p>
          <a:p>
            <a:pPr lvl="0"/>
            <a:r>
              <a:rPr lang="en-GB" dirty="0" smtClean="0"/>
              <a:t>Maintains trust</a:t>
            </a:r>
            <a:endParaRPr lang="en-IN" dirty="0"/>
          </a:p>
          <a:p>
            <a:endParaRPr lang="en-US" dirty="0"/>
          </a:p>
        </p:txBody>
      </p:sp>
    </p:spTree>
    <p:extLst>
      <p:ext uri="{BB962C8B-B14F-4D97-AF65-F5344CB8AC3E}">
        <p14:creationId xmlns:p14="http://schemas.microsoft.com/office/powerpoint/2010/main" val="2489335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2. </a:t>
            </a:r>
            <a:r>
              <a:rPr lang="en-US" dirty="0" smtClean="0"/>
              <a:t>Supportive Supervision Under the Project</a:t>
            </a:r>
            <a:endParaRPr lang="en-US" dirty="0"/>
          </a:p>
        </p:txBody>
      </p:sp>
    </p:spTree>
    <p:extLst>
      <p:ext uri="{BB962C8B-B14F-4D97-AF65-F5344CB8AC3E}">
        <p14:creationId xmlns:p14="http://schemas.microsoft.com/office/powerpoint/2010/main" val="2976505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Goals of Supportive Supervision</a:t>
            </a:r>
            <a:endParaRPr lang="en-US" dirty="0"/>
          </a:p>
        </p:txBody>
      </p:sp>
      <p:graphicFrame>
        <p:nvGraphicFramePr>
          <p:cNvPr id="5" name="Content Placeholder 3"/>
          <p:cNvGraphicFramePr>
            <a:graphicFrameLocks/>
          </p:cNvGraphicFramePr>
          <p:nvPr>
            <p:extLst>
              <p:ext uri="{D42A27DB-BD31-4B8C-83A1-F6EECF244321}">
                <p14:modId xmlns:p14="http://schemas.microsoft.com/office/powerpoint/2010/main" val="3314799686"/>
              </p:ext>
            </p:extLst>
          </p:nvPr>
        </p:nvGraphicFramePr>
        <p:xfrm>
          <a:off x="1981200" y="1752600"/>
          <a:ext cx="4876800" cy="49271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21317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1905000"/>
            <a:ext cx="7391400" cy="4160520"/>
          </a:xfrm>
        </p:spPr>
        <p:txBody>
          <a:bodyPr/>
          <a:lstStyle/>
          <a:p>
            <a:r>
              <a:rPr lang="en-US" dirty="0" smtClean="0"/>
              <a:t>Review the status of the health facilities</a:t>
            </a:r>
          </a:p>
          <a:p>
            <a:r>
              <a:rPr lang="en-US" dirty="0" smtClean="0"/>
              <a:t>Look at what is working well</a:t>
            </a:r>
          </a:p>
          <a:p>
            <a:r>
              <a:rPr lang="en-US" dirty="0" smtClean="0"/>
              <a:t>Understand gaps, needs, and areas for improvement</a:t>
            </a:r>
          </a:p>
          <a:p>
            <a:r>
              <a:rPr lang="en-US" dirty="0" smtClean="0"/>
              <a:t>Work with staff to arrive at local solutions</a:t>
            </a:r>
          </a:p>
          <a:p>
            <a:pPr lvl="0"/>
            <a:r>
              <a:rPr lang="en-US" dirty="0"/>
              <a:t>Advocate with the state for certain </a:t>
            </a:r>
            <a:r>
              <a:rPr lang="en-US" dirty="0" smtClean="0"/>
              <a:t>provisions, </a:t>
            </a:r>
            <a:r>
              <a:rPr lang="en-US" dirty="0"/>
              <a:t>policy </a:t>
            </a:r>
            <a:r>
              <a:rPr lang="en-US" dirty="0" smtClean="0"/>
              <a:t>changes, </a:t>
            </a:r>
            <a:r>
              <a:rPr lang="en-US" dirty="0"/>
              <a:t>or </a:t>
            </a:r>
            <a:r>
              <a:rPr lang="en-US" dirty="0" smtClean="0"/>
              <a:t>revisions</a:t>
            </a:r>
            <a:endParaRPr lang="en-US" dirty="0"/>
          </a:p>
          <a:p>
            <a:endParaRPr lang="en-US" dirty="0"/>
          </a:p>
        </p:txBody>
      </p:sp>
      <p:sp>
        <p:nvSpPr>
          <p:cNvPr id="4" name="Title 3"/>
          <p:cNvSpPr>
            <a:spLocks noGrp="1"/>
          </p:cNvSpPr>
          <p:nvPr>
            <p:ph type="title"/>
          </p:nvPr>
        </p:nvSpPr>
        <p:spPr/>
        <p:txBody>
          <a:bodyPr/>
          <a:lstStyle/>
          <a:p>
            <a:r>
              <a:rPr lang="en-US" dirty="0" smtClean="0"/>
              <a:t>Objectives of </a:t>
            </a:r>
            <a:r>
              <a:rPr lang="en-US" dirty="0"/>
              <a:t>t</a:t>
            </a:r>
            <a:r>
              <a:rPr lang="en-US" dirty="0" smtClean="0"/>
              <a:t>he Supportive Supervisory Visits</a:t>
            </a:r>
            <a:endParaRPr lang="en-US" dirty="0"/>
          </a:p>
        </p:txBody>
      </p:sp>
    </p:spTree>
    <p:extLst>
      <p:ext uri="{BB962C8B-B14F-4D97-AF65-F5344CB8AC3E}">
        <p14:creationId xmlns:p14="http://schemas.microsoft.com/office/powerpoint/2010/main" val="1548871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Supportive Supervision</a:t>
            </a:r>
            <a:endParaRPr lang="en-US" dirty="0"/>
          </a:p>
        </p:txBody>
      </p:sp>
    </p:spTree>
    <p:extLst>
      <p:ext uri="{BB962C8B-B14F-4D97-AF65-F5344CB8AC3E}">
        <p14:creationId xmlns:p14="http://schemas.microsoft.com/office/powerpoint/2010/main" val="95777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i="1" dirty="0"/>
              <a:t>“</a:t>
            </a:r>
            <a:r>
              <a:rPr lang="en-US" dirty="0"/>
              <a:t>A </a:t>
            </a:r>
            <a:r>
              <a:rPr lang="en-US" dirty="0" smtClean="0"/>
              <a:t>way </a:t>
            </a:r>
            <a:r>
              <a:rPr lang="en-US" dirty="0"/>
              <a:t>of ensuring staff competence, effectiveness, and efficiency through observation, discussion, support and </a:t>
            </a:r>
            <a:r>
              <a:rPr lang="en-US" dirty="0" smtClean="0"/>
              <a:t>guidance.”</a:t>
            </a:r>
            <a:endParaRPr lang="en-US" dirty="0"/>
          </a:p>
          <a:p>
            <a:pPr marL="365125" lvl="1" indent="0">
              <a:buNone/>
            </a:pPr>
            <a:r>
              <a:rPr lang="en-US" dirty="0"/>
              <a:t>(</a:t>
            </a:r>
            <a:r>
              <a:rPr lang="en-US" dirty="0" err="1" smtClean="0"/>
              <a:t>McMohan</a:t>
            </a:r>
            <a:r>
              <a:rPr lang="en-US" dirty="0" smtClean="0"/>
              <a:t>, </a:t>
            </a:r>
            <a:r>
              <a:rPr lang="en-US" dirty="0"/>
              <a:t>1992) </a:t>
            </a:r>
          </a:p>
          <a:p>
            <a:r>
              <a:rPr lang="en-US" dirty="0"/>
              <a:t>In </a:t>
            </a:r>
            <a:r>
              <a:rPr lang="en-US" dirty="0" smtClean="0"/>
              <a:t>short, </a:t>
            </a:r>
            <a:r>
              <a:rPr lang="en-US" dirty="0"/>
              <a:t>supervision is a way to ensure that staff </a:t>
            </a:r>
            <a:r>
              <a:rPr lang="en-US" dirty="0" smtClean="0"/>
              <a:t>are performing </a:t>
            </a:r>
            <a:r>
              <a:rPr lang="en-US" dirty="0"/>
              <a:t>to the best of their abilities </a:t>
            </a:r>
            <a:r>
              <a:rPr lang="en-US" dirty="0" smtClean="0"/>
              <a:t>the </a:t>
            </a:r>
            <a:r>
              <a:rPr lang="en-US" dirty="0"/>
              <a:t>tasks assigned to them and </a:t>
            </a:r>
            <a:r>
              <a:rPr lang="en-US" dirty="0" smtClean="0"/>
              <a:t>achieving results with </a:t>
            </a:r>
            <a:r>
              <a:rPr lang="en-US" dirty="0"/>
              <a:t>the least amount of resources. </a:t>
            </a:r>
          </a:p>
          <a:p>
            <a:pPr marL="0" indent="0">
              <a:buNone/>
            </a:pPr>
            <a:endParaRPr lang="en-US" dirty="0"/>
          </a:p>
        </p:txBody>
      </p:sp>
      <p:sp>
        <p:nvSpPr>
          <p:cNvPr id="4" name="Title 3"/>
          <p:cNvSpPr>
            <a:spLocks noGrp="1"/>
          </p:cNvSpPr>
          <p:nvPr>
            <p:ph type="title"/>
          </p:nvPr>
        </p:nvSpPr>
        <p:spPr/>
        <p:txBody>
          <a:bodyPr/>
          <a:lstStyle/>
          <a:p>
            <a:r>
              <a:rPr lang="en-US" dirty="0"/>
              <a:t>Definition </a:t>
            </a:r>
          </a:p>
        </p:txBody>
      </p:sp>
    </p:spTree>
    <p:extLst>
      <p:ext uri="{BB962C8B-B14F-4D97-AF65-F5344CB8AC3E}">
        <p14:creationId xmlns:p14="http://schemas.microsoft.com/office/powerpoint/2010/main" val="4159281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1905000"/>
            <a:ext cx="7391400" cy="4160520"/>
          </a:xfrm>
        </p:spPr>
        <p:txBody>
          <a:bodyPr/>
          <a:lstStyle/>
          <a:p>
            <a:pPr lvl="0"/>
            <a:r>
              <a:rPr lang="en-US" dirty="0"/>
              <a:t>Supervision is a process not a task. </a:t>
            </a:r>
          </a:p>
          <a:p>
            <a:pPr lvl="0"/>
            <a:r>
              <a:rPr lang="en-US" dirty="0"/>
              <a:t>A supervisor must show appreciation and encourage the </a:t>
            </a:r>
            <a:r>
              <a:rPr lang="en-US" dirty="0" smtClean="0"/>
              <a:t>supervisee.</a:t>
            </a:r>
            <a:endParaRPr lang="en-US" dirty="0"/>
          </a:p>
          <a:p>
            <a:pPr lvl="0"/>
            <a:r>
              <a:rPr lang="en-US" dirty="0" smtClean="0"/>
              <a:t>Supervisors </a:t>
            </a:r>
            <a:r>
              <a:rPr lang="en-US" dirty="0"/>
              <a:t>should keep away from two </a:t>
            </a:r>
            <a:r>
              <a:rPr lang="en-US" dirty="0" smtClean="0"/>
              <a:t>words: inspection </a:t>
            </a:r>
            <a:r>
              <a:rPr lang="en-US" dirty="0"/>
              <a:t>and </a:t>
            </a:r>
            <a:r>
              <a:rPr lang="en-US" dirty="0" smtClean="0"/>
              <a:t>checking.</a:t>
            </a:r>
            <a:endParaRPr lang="en-US" dirty="0"/>
          </a:p>
          <a:p>
            <a:pPr lvl="0"/>
            <a:r>
              <a:rPr lang="en-US" dirty="0"/>
              <a:t>A good supervisor must always be accessible and </a:t>
            </a:r>
            <a:r>
              <a:rPr lang="en-US" dirty="0" smtClean="0"/>
              <a:t>approachable.</a:t>
            </a:r>
            <a:endParaRPr lang="en-US" dirty="0"/>
          </a:p>
          <a:p>
            <a:pPr lvl="0"/>
            <a:r>
              <a:rPr lang="en-US" dirty="0"/>
              <a:t>A good supervisor must show </a:t>
            </a:r>
            <a:r>
              <a:rPr lang="en-US" dirty="0" smtClean="0"/>
              <a:t>patience.</a:t>
            </a:r>
            <a:endParaRPr lang="en-US" dirty="0"/>
          </a:p>
          <a:p>
            <a:endParaRPr lang="en-US" dirty="0" smtClean="0"/>
          </a:p>
        </p:txBody>
      </p:sp>
      <p:sp>
        <p:nvSpPr>
          <p:cNvPr id="4" name="Title 3"/>
          <p:cNvSpPr>
            <a:spLocks noGrp="1"/>
          </p:cNvSpPr>
          <p:nvPr>
            <p:ph type="title"/>
          </p:nvPr>
        </p:nvSpPr>
        <p:spPr/>
        <p:txBody>
          <a:bodyPr/>
          <a:lstStyle/>
          <a:p>
            <a:r>
              <a:rPr lang="en-US" sz="3600" dirty="0" smtClean="0"/>
              <a:t>Supervisors Achieve This by Guiding </a:t>
            </a:r>
            <a:r>
              <a:rPr lang="en-US" sz="3600" dirty="0"/>
              <a:t>a</a:t>
            </a:r>
            <a:r>
              <a:rPr lang="en-US" sz="3600" dirty="0" smtClean="0"/>
              <a:t>nd Supporting Their Staff</a:t>
            </a:r>
            <a:endParaRPr lang="en-US" sz="3600" dirty="0"/>
          </a:p>
        </p:txBody>
      </p:sp>
    </p:spTree>
    <p:extLst>
      <p:ext uri="{BB962C8B-B14F-4D97-AF65-F5344CB8AC3E}">
        <p14:creationId xmlns:p14="http://schemas.microsoft.com/office/powerpoint/2010/main" val="30875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609600" y="2065502"/>
            <a:ext cx="7793585" cy="1592098"/>
          </a:xfrm>
        </p:spPr>
        <p:txBody>
          <a:bodyPr/>
          <a:lstStyle/>
          <a:p>
            <a:r>
              <a:rPr lang="en-US" sz="4000" dirty="0"/>
              <a:t>What </a:t>
            </a:r>
            <a:r>
              <a:rPr lang="en-US" sz="4000" dirty="0" smtClean="0"/>
              <a:t>are the Dos and Don’ts of supportive supervision?</a:t>
            </a:r>
            <a:endParaRPr lang="en-GB" sz="4000" dirty="0"/>
          </a:p>
        </p:txBody>
      </p:sp>
      <p:sp>
        <p:nvSpPr>
          <p:cNvPr id="6" name="Text Placeholder 5"/>
          <p:cNvSpPr>
            <a:spLocks noGrp="1"/>
          </p:cNvSpPr>
          <p:nvPr>
            <p:ph type="body" sz="quarter" idx="11"/>
          </p:nvPr>
        </p:nvSpPr>
        <p:spPr/>
        <p:txBody>
          <a:bodyPr/>
          <a:lstStyle/>
          <a:p>
            <a:r>
              <a:rPr lang="en-US" dirty="0" smtClean="0"/>
              <a:t>Note participant responses on a flipchart.</a:t>
            </a:r>
            <a:endParaRPr lang="en-GB" dirty="0"/>
          </a:p>
        </p:txBody>
      </p:sp>
    </p:spTree>
    <p:extLst>
      <p:ext uri="{BB962C8B-B14F-4D97-AF65-F5344CB8AC3E}">
        <p14:creationId xmlns:p14="http://schemas.microsoft.com/office/powerpoint/2010/main" val="25126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Show appreciation and </a:t>
            </a:r>
            <a:r>
              <a:rPr lang="en-US" dirty="0" smtClean="0"/>
              <a:t>encouragement; highlight positive points—anything </a:t>
            </a:r>
            <a:r>
              <a:rPr lang="en-US" dirty="0"/>
              <a:t>for which the  supervisor can praise the </a:t>
            </a:r>
            <a:r>
              <a:rPr lang="en-US" dirty="0" smtClean="0"/>
              <a:t>supervisee, </a:t>
            </a:r>
            <a:r>
              <a:rPr lang="en-US" dirty="0"/>
              <a:t>e.g</a:t>
            </a:r>
            <a:r>
              <a:rPr lang="en-US" dirty="0" smtClean="0"/>
              <a:t>., </a:t>
            </a:r>
            <a:r>
              <a:rPr lang="en-US" dirty="0"/>
              <a:t>the </a:t>
            </a:r>
            <a:r>
              <a:rPr lang="en-US" dirty="0" smtClean="0"/>
              <a:t>LHWs’ </a:t>
            </a:r>
            <a:r>
              <a:rPr lang="en-US" dirty="0"/>
              <a:t>health house is neat and </a:t>
            </a:r>
            <a:r>
              <a:rPr lang="en-US" dirty="0" smtClean="0"/>
              <a:t>clean.</a:t>
            </a:r>
            <a:endParaRPr lang="en-US" dirty="0"/>
          </a:p>
          <a:p>
            <a:pPr lvl="0"/>
            <a:r>
              <a:rPr lang="en-US" dirty="0"/>
              <a:t>Listen attentively to </a:t>
            </a:r>
            <a:r>
              <a:rPr lang="en-US" dirty="0" smtClean="0"/>
              <a:t>the supervisee’s problems.</a:t>
            </a:r>
            <a:endParaRPr lang="en-US" dirty="0"/>
          </a:p>
          <a:p>
            <a:pPr lvl="0"/>
            <a:r>
              <a:rPr lang="en-US" dirty="0"/>
              <a:t>Show </a:t>
            </a:r>
            <a:r>
              <a:rPr lang="en-US" dirty="0" smtClean="0"/>
              <a:t>respect.</a:t>
            </a:r>
            <a:endParaRPr lang="en-US" dirty="0"/>
          </a:p>
          <a:p>
            <a:pPr lvl="0"/>
            <a:r>
              <a:rPr lang="en-US" dirty="0"/>
              <a:t>Provide </a:t>
            </a:r>
            <a:r>
              <a:rPr lang="en-US" dirty="0" smtClean="0"/>
              <a:t>on-the-spot guidance.</a:t>
            </a:r>
            <a:endParaRPr lang="en-US" dirty="0"/>
          </a:p>
          <a:p>
            <a:pPr lvl="0"/>
            <a:r>
              <a:rPr lang="en-US" dirty="0"/>
              <a:t>Encourage </a:t>
            </a:r>
            <a:r>
              <a:rPr lang="en-US" dirty="0" smtClean="0"/>
              <a:t>supervisees to identify problems </a:t>
            </a:r>
            <a:r>
              <a:rPr lang="en-US" dirty="0"/>
              <a:t>and </a:t>
            </a:r>
            <a:r>
              <a:rPr lang="en-US" dirty="0" smtClean="0"/>
              <a:t>solutions.</a:t>
            </a:r>
            <a:endParaRPr lang="en-US" dirty="0"/>
          </a:p>
          <a:p>
            <a:r>
              <a:rPr lang="en-US" dirty="0"/>
              <a:t>Make it clear what is expected from a supervisee (task clarification</a:t>
            </a:r>
            <a:r>
              <a:rPr lang="en-US" dirty="0" smtClean="0"/>
              <a:t>).</a:t>
            </a:r>
            <a:endParaRPr lang="en-US" dirty="0"/>
          </a:p>
          <a:p>
            <a:endParaRPr lang="en-US" dirty="0"/>
          </a:p>
        </p:txBody>
      </p:sp>
      <p:sp>
        <p:nvSpPr>
          <p:cNvPr id="4" name="Title 3"/>
          <p:cNvSpPr>
            <a:spLocks noGrp="1"/>
          </p:cNvSpPr>
          <p:nvPr>
            <p:ph type="title"/>
          </p:nvPr>
        </p:nvSpPr>
        <p:spPr/>
        <p:txBody>
          <a:bodyPr/>
          <a:lstStyle/>
          <a:p>
            <a:r>
              <a:rPr lang="en-US" dirty="0" smtClean="0"/>
              <a:t>Do</a:t>
            </a:r>
            <a:endParaRPr lang="en-US" dirty="0"/>
          </a:p>
        </p:txBody>
      </p:sp>
    </p:spTree>
    <p:extLst>
      <p:ext uri="{BB962C8B-B14F-4D97-AF65-F5344CB8AC3E}">
        <p14:creationId xmlns:p14="http://schemas.microsoft.com/office/powerpoint/2010/main" val="1389111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1. Monitoring and Supportive Supervision</a:t>
            </a:r>
            <a:endParaRPr lang="en-US" dirty="0"/>
          </a:p>
        </p:txBody>
      </p:sp>
      <p:sp>
        <p:nvSpPr>
          <p:cNvPr id="3" name="Text Placeholder 2"/>
          <p:cNvSpPr>
            <a:spLocks noGrp="1"/>
          </p:cNvSpPr>
          <p:nvPr>
            <p:ph type="body" sz="quarter" idx="11"/>
          </p:nvPr>
        </p:nvSpPr>
        <p:spPr>
          <a:xfrm>
            <a:off x="1676400" y="5867400"/>
            <a:ext cx="5668963" cy="835847"/>
          </a:xfrm>
        </p:spPr>
        <p:txBody>
          <a:bodyPr/>
          <a:lstStyle/>
          <a:p>
            <a:r>
              <a:rPr lang="en-GB" sz="1200" i="0" cap="small" dirty="0"/>
              <a:t>Source: </a:t>
            </a:r>
            <a:r>
              <a:rPr lang="en-GB" sz="1200" i="0" dirty="0"/>
              <a:t>Adapted from The Population Council. 2010. </a:t>
            </a:r>
            <a:r>
              <a:rPr lang="en-GB" sz="1200" dirty="0"/>
              <a:t>Facilitating Provision of Client </a:t>
            </a:r>
            <a:r>
              <a:rPr lang="en-GB" sz="1200" dirty="0" err="1"/>
              <a:t>Centered</a:t>
            </a:r>
            <a:r>
              <a:rPr lang="en-GB" sz="1200" dirty="0"/>
              <a:t> Family Planning Services through Supportive Supervision: A Guide for Human Resource Management.  </a:t>
            </a:r>
            <a:r>
              <a:rPr lang="en-GB" sz="1200" i="0" dirty="0"/>
              <a:t>Pakistan: Population Council (p. 19, 22, 25, 26).</a:t>
            </a:r>
            <a:endParaRPr lang="en-IN" sz="1200" i="0" dirty="0"/>
          </a:p>
          <a:p>
            <a:endParaRPr lang="en-US" dirty="0"/>
          </a:p>
        </p:txBody>
      </p:sp>
    </p:spTree>
    <p:extLst>
      <p:ext uri="{BB962C8B-B14F-4D97-AF65-F5344CB8AC3E}">
        <p14:creationId xmlns:p14="http://schemas.microsoft.com/office/powerpoint/2010/main" val="2960650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Be autocratic: Checking or inspecting things in an authoritative manner according to the whim of the supervisor. </a:t>
            </a:r>
            <a:endParaRPr lang="en-IN" dirty="0"/>
          </a:p>
          <a:p>
            <a:pPr lvl="0"/>
            <a:r>
              <a:rPr lang="en-IN" dirty="0"/>
              <a:t>Be s</a:t>
            </a:r>
            <a:r>
              <a:rPr lang="en-US" dirty="0" err="1"/>
              <a:t>uperficial</a:t>
            </a:r>
            <a:r>
              <a:rPr lang="en-US" dirty="0"/>
              <a:t>: Not looking deeply to find out what is working and what is not working.</a:t>
            </a:r>
            <a:endParaRPr lang="en-IN" dirty="0"/>
          </a:p>
          <a:p>
            <a:pPr lvl="0"/>
            <a:r>
              <a:rPr lang="en-IN" dirty="0"/>
              <a:t>Conduct o</a:t>
            </a:r>
            <a:r>
              <a:rPr lang="en-US" dirty="0"/>
              <a:t>ne-time visits: Meeting or visiting staff on an irregular, infrequent basis.</a:t>
            </a:r>
            <a:endParaRPr lang="en-IN" dirty="0"/>
          </a:p>
          <a:p>
            <a:pPr lvl="0"/>
            <a:r>
              <a:rPr lang="en-IN" dirty="0"/>
              <a:t>Be c</a:t>
            </a:r>
            <a:r>
              <a:rPr lang="en-US" dirty="0" err="1"/>
              <a:t>hecklist</a:t>
            </a:r>
            <a:r>
              <a:rPr lang="en-US" dirty="0"/>
              <a:t>-oriented: Checking things according to a checklist and not in an in‐depth manner.</a:t>
            </a:r>
            <a:endParaRPr lang="en-IN" dirty="0"/>
          </a:p>
          <a:p>
            <a:pPr lvl="0"/>
            <a:r>
              <a:rPr lang="en-US" dirty="0"/>
              <a:t>Communicate only one way: Discouraging inputs from the supervisee.</a:t>
            </a:r>
            <a:endParaRPr lang="en-IN" dirty="0"/>
          </a:p>
          <a:p>
            <a:pPr marL="0" indent="0">
              <a:buNone/>
            </a:pPr>
            <a:endParaRPr lang="en-US" dirty="0"/>
          </a:p>
        </p:txBody>
      </p:sp>
      <p:sp>
        <p:nvSpPr>
          <p:cNvPr id="4" name="Title 3"/>
          <p:cNvSpPr>
            <a:spLocks noGrp="1"/>
          </p:cNvSpPr>
          <p:nvPr>
            <p:ph type="title"/>
          </p:nvPr>
        </p:nvSpPr>
        <p:spPr/>
        <p:txBody>
          <a:bodyPr/>
          <a:lstStyle/>
          <a:p>
            <a:r>
              <a:rPr lang="en-US" dirty="0" smtClean="0"/>
              <a:t>Don</a:t>
            </a:r>
            <a:r>
              <a:rPr lang="fr-FR" dirty="0" smtClean="0"/>
              <a:t>’</a:t>
            </a:r>
            <a:r>
              <a:rPr lang="en-US" dirty="0" smtClean="0"/>
              <a:t>t </a:t>
            </a:r>
            <a:endParaRPr lang="en-US" dirty="0"/>
          </a:p>
        </p:txBody>
      </p:sp>
    </p:spTree>
    <p:extLst>
      <p:ext uri="{BB962C8B-B14F-4D97-AF65-F5344CB8AC3E}">
        <p14:creationId xmlns:p14="http://schemas.microsoft.com/office/powerpoint/2010/main" val="848101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What should a supervisor not do</a:t>
            </a:r>
            <a:r>
              <a:rPr lang="en-US" dirty="0" smtClean="0"/>
              <a:t>?</a:t>
            </a:r>
            <a:endParaRPr lang="en-GB" dirty="0"/>
          </a:p>
        </p:txBody>
      </p:sp>
      <p:sp>
        <p:nvSpPr>
          <p:cNvPr id="6" name="Text Placeholder 5"/>
          <p:cNvSpPr>
            <a:spLocks noGrp="1"/>
          </p:cNvSpPr>
          <p:nvPr>
            <p:ph type="body" sz="quarter" idx="11"/>
          </p:nvPr>
        </p:nvSpPr>
        <p:spPr/>
        <p:txBody>
          <a:bodyPr/>
          <a:lstStyle/>
          <a:p>
            <a:r>
              <a:rPr lang="en-US" dirty="0"/>
              <a:t>Note participant responses on </a:t>
            </a:r>
            <a:r>
              <a:rPr lang="en-US" dirty="0" smtClean="0"/>
              <a:t>a flipchart</a:t>
            </a:r>
            <a:r>
              <a:rPr lang="en-US" dirty="0"/>
              <a:t>.</a:t>
            </a:r>
            <a:endParaRPr lang="en-GB" dirty="0"/>
          </a:p>
          <a:p>
            <a:endParaRPr lang="en-US" dirty="0"/>
          </a:p>
        </p:txBody>
      </p:sp>
    </p:spTree>
    <p:extLst>
      <p:ext uri="{BB962C8B-B14F-4D97-AF65-F5344CB8AC3E}">
        <p14:creationId xmlns:p14="http://schemas.microsoft.com/office/powerpoint/2010/main" val="2201238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Scold a supervisee in the presence of </a:t>
            </a:r>
            <a:r>
              <a:rPr lang="en-GB" dirty="0" smtClean="0"/>
              <a:t>others, including </a:t>
            </a:r>
            <a:r>
              <a:rPr lang="en-GB" dirty="0"/>
              <a:t>family members or clients.</a:t>
            </a:r>
            <a:endParaRPr lang="en-IN" dirty="0"/>
          </a:p>
          <a:p>
            <a:pPr lvl="0"/>
            <a:r>
              <a:rPr lang="en-GB" dirty="0"/>
              <a:t>Show favouritism towards certain employees.</a:t>
            </a:r>
            <a:endParaRPr lang="en-IN" dirty="0"/>
          </a:p>
          <a:p>
            <a:pPr lvl="0"/>
            <a:r>
              <a:rPr lang="en-GB" dirty="0" smtClean="0"/>
              <a:t>Blame </a:t>
            </a:r>
            <a:r>
              <a:rPr lang="en-GB" dirty="0"/>
              <a:t>an employee for </a:t>
            </a:r>
            <a:r>
              <a:rPr lang="en-GB" dirty="0" smtClean="0"/>
              <a:t>his or her </a:t>
            </a:r>
            <a:r>
              <a:rPr lang="en-GB" dirty="0"/>
              <a:t>own mistakes. </a:t>
            </a:r>
            <a:endParaRPr lang="en-IN" dirty="0"/>
          </a:p>
          <a:p>
            <a:pPr lvl="0"/>
            <a:r>
              <a:rPr lang="en-GB" dirty="0"/>
              <a:t>Unnecessarily focus on </a:t>
            </a:r>
            <a:r>
              <a:rPr lang="en-GB" dirty="0" smtClean="0"/>
              <a:t>employees’ personal matters, </a:t>
            </a:r>
            <a:r>
              <a:rPr lang="en-GB" dirty="0"/>
              <a:t>especially if the supervisee is not interested in discussing these matters.</a:t>
            </a:r>
            <a:endParaRPr lang="en-IN" dirty="0"/>
          </a:p>
          <a:p>
            <a:pPr lvl="0"/>
            <a:r>
              <a:rPr lang="en-GB" dirty="0" smtClean="0"/>
              <a:t>Gossip </a:t>
            </a:r>
            <a:r>
              <a:rPr lang="en-GB" dirty="0"/>
              <a:t>with one employee about another.</a:t>
            </a:r>
            <a:endParaRPr lang="en-IN" dirty="0"/>
          </a:p>
          <a:p>
            <a:pPr lvl="0"/>
            <a:endParaRPr lang="en-IN" dirty="0"/>
          </a:p>
          <a:p>
            <a:endParaRPr lang="en-US" dirty="0"/>
          </a:p>
        </p:txBody>
      </p:sp>
      <p:sp>
        <p:nvSpPr>
          <p:cNvPr id="4" name="Title 3"/>
          <p:cNvSpPr>
            <a:spLocks noGrp="1"/>
          </p:cNvSpPr>
          <p:nvPr>
            <p:ph type="title"/>
          </p:nvPr>
        </p:nvSpPr>
        <p:spPr/>
        <p:txBody>
          <a:bodyPr/>
          <a:lstStyle/>
          <a:p>
            <a:r>
              <a:rPr lang="en-GB" dirty="0"/>
              <a:t>Supervisors </a:t>
            </a:r>
            <a:r>
              <a:rPr lang="en-GB" dirty="0" smtClean="0"/>
              <a:t>Must Never</a:t>
            </a:r>
            <a:endParaRPr lang="en-US" dirty="0"/>
          </a:p>
        </p:txBody>
      </p:sp>
    </p:spTree>
    <p:extLst>
      <p:ext uri="{BB962C8B-B14F-4D97-AF65-F5344CB8AC3E}">
        <p14:creationId xmlns:p14="http://schemas.microsoft.com/office/powerpoint/2010/main" val="3307058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Discourage initiative by being overly critical.</a:t>
            </a:r>
            <a:endParaRPr lang="en-IN" dirty="0"/>
          </a:p>
          <a:p>
            <a:pPr lvl="0"/>
            <a:r>
              <a:rPr lang="en-GB" dirty="0" smtClean="0"/>
              <a:t>Highlight only negative aspects or outcomes.</a:t>
            </a:r>
            <a:endParaRPr lang="en-IN" dirty="0"/>
          </a:p>
          <a:p>
            <a:pPr lvl="0"/>
            <a:r>
              <a:rPr lang="en-GB" dirty="0"/>
              <a:t>Make unfair comparisons between employees.</a:t>
            </a:r>
            <a:endParaRPr lang="en-IN" dirty="0"/>
          </a:p>
          <a:p>
            <a:pPr lvl="0"/>
            <a:r>
              <a:rPr lang="en-GB" dirty="0" smtClean="0"/>
              <a:t>Be </a:t>
            </a:r>
            <a:r>
              <a:rPr lang="en-GB" dirty="0"/>
              <a:t>inaccessible to employees, for instance, by infrequently visiting supervisees.</a:t>
            </a:r>
            <a:endParaRPr lang="en-IN" dirty="0"/>
          </a:p>
          <a:p>
            <a:pPr lvl="0"/>
            <a:r>
              <a:rPr lang="en-GB" dirty="0"/>
              <a:t>Deny appreciation even on occasions when it is due.</a:t>
            </a:r>
            <a:endParaRPr lang="en-IN" dirty="0"/>
          </a:p>
          <a:p>
            <a:pPr lvl="0"/>
            <a:r>
              <a:rPr lang="en-GB" dirty="0"/>
              <a:t>Fail to highlight achievement to </a:t>
            </a:r>
            <a:r>
              <a:rPr lang="en-GB" dirty="0" smtClean="0"/>
              <a:t>higher-ups/higher </a:t>
            </a:r>
            <a:r>
              <a:rPr lang="en-GB" dirty="0"/>
              <a:t>authorities such as </a:t>
            </a:r>
            <a:r>
              <a:rPr lang="en-GB" dirty="0" smtClean="0"/>
              <a:t>the District </a:t>
            </a:r>
            <a:r>
              <a:rPr lang="en-GB" dirty="0"/>
              <a:t>Coordinator of the National Programme.</a:t>
            </a:r>
            <a:endParaRPr lang="en-US" dirty="0"/>
          </a:p>
        </p:txBody>
      </p:sp>
      <p:sp>
        <p:nvSpPr>
          <p:cNvPr id="4" name="Title 3"/>
          <p:cNvSpPr>
            <a:spLocks noGrp="1"/>
          </p:cNvSpPr>
          <p:nvPr>
            <p:ph type="title"/>
          </p:nvPr>
        </p:nvSpPr>
        <p:spPr/>
        <p:txBody>
          <a:bodyPr/>
          <a:lstStyle/>
          <a:p>
            <a:r>
              <a:rPr lang="en-GB" dirty="0"/>
              <a:t>Supervisors </a:t>
            </a:r>
            <a:r>
              <a:rPr lang="en-GB" dirty="0" smtClean="0"/>
              <a:t>Must Never</a:t>
            </a:r>
            <a:endParaRPr lang="en-US" dirty="0"/>
          </a:p>
        </p:txBody>
      </p:sp>
    </p:spTree>
    <p:extLst>
      <p:ext uri="{BB962C8B-B14F-4D97-AF65-F5344CB8AC3E}">
        <p14:creationId xmlns:p14="http://schemas.microsoft.com/office/powerpoint/2010/main" val="2808038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What is the role of the supervisor</a:t>
            </a:r>
            <a:r>
              <a:rPr lang="en-US" dirty="0" smtClean="0"/>
              <a:t>?</a:t>
            </a:r>
            <a:endParaRPr lang="en-GB" dirty="0"/>
          </a:p>
        </p:txBody>
      </p:sp>
      <p:sp>
        <p:nvSpPr>
          <p:cNvPr id="6" name="Text Placeholder 5"/>
          <p:cNvSpPr>
            <a:spLocks noGrp="1"/>
          </p:cNvSpPr>
          <p:nvPr>
            <p:ph type="body" sz="quarter" idx="11"/>
          </p:nvPr>
        </p:nvSpPr>
        <p:spPr/>
        <p:txBody>
          <a:bodyPr/>
          <a:lstStyle/>
          <a:p>
            <a:r>
              <a:rPr lang="en-US" dirty="0"/>
              <a:t>Note participant responses </a:t>
            </a:r>
            <a:r>
              <a:rPr lang="en-US" dirty="0" smtClean="0"/>
              <a:t>on a flipchart</a:t>
            </a:r>
            <a:r>
              <a:rPr lang="en-US" dirty="0"/>
              <a:t>.</a:t>
            </a:r>
            <a:endParaRPr lang="en-GB" dirty="0"/>
          </a:p>
          <a:p>
            <a:endParaRPr lang="en-US" dirty="0"/>
          </a:p>
        </p:txBody>
      </p:sp>
    </p:spTree>
    <p:extLst>
      <p:ext uri="{BB962C8B-B14F-4D97-AF65-F5344CB8AC3E}">
        <p14:creationId xmlns:p14="http://schemas.microsoft.com/office/powerpoint/2010/main" val="584248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20"/>
          </p:nvPr>
        </p:nvSpPr>
        <p:spPr/>
        <p:txBody>
          <a:bodyPr/>
          <a:lstStyle/>
          <a:p>
            <a:endParaRPr lang="en-US"/>
          </a:p>
        </p:txBody>
      </p:sp>
      <p:sp>
        <p:nvSpPr>
          <p:cNvPr id="5" name="Text Placeholder 4"/>
          <p:cNvSpPr>
            <a:spLocks noGrp="1"/>
          </p:cNvSpPr>
          <p:nvPr>
            <p:ph type="body" sz="quarter" idx="18"/>
          </p:nvPr>
        </p:nvSpPr>
        <p:spPr/>
        <p:txBody>
          <a:bodyPr/>
          <a:lstStyle/>
          <a:p>
            <a:pPr lvl="0"/>
            <a:r>
              <a:rPr lang="en-US" dirty="0" smtClean="0"/>
              <a:t>Leader </a:t>
            </a:r>
          </a:p>
          <a:p>
            <a:pPr lvl="0"/>
            <a:r>
              <a:rPr lang="en-US" dirty="0" smtClean="0"/>
              <a:t>Planner </a:t>
            </a:r>
            <a:endParaRPr lang="en-US" dirty="0"/>
          </a:p>
          <a:p>
            <a:pPr lvl="0"/>
            <a:r>
              <a:rPr lang="en-US" dirty="0"/>
              <a:t>Problem Solver</a:t>
            </a:r>
          </a:p>
          <a:p>
            <a:pPr lvl="0"/>
            <a:r>
              <a:rPr lang="en-US" dirty="0"/>
              <a:t>Organizer </a:t>
            </a:r>
          </a:p>
          <a:p>
            <a:pPr lvl="0"/>
            <a:r>
              <a:rPr lang="en-US" dirty="0"/>
              <a:t>Coordinator and Controller </a:t>
            </a:r>
          </a:p>
          <a:p>
            <a:pPr lvl="0"/>
            <a:r>
              <a:rPr lang="en-US" dirty="0"/>
              <a:t>Communicator </a:t>
            </a:r>
          </a:p>
          <a:p>
            <a:pPr lvl="0"/>
            <a:r>
              <a:rPr lang="en-US" dirty="0"/>
              <a:t>Diplomat</a:t>
            </a:r>
          </a:p>
          <a:p>
            <a:endParaRPr lang="en-US" dirty="0"/>
          </a:p>
        </p:txBody>
      </p:sp>
      <p:sp>
        <p:nvSpPr>
          <p:cNvPr id="4" name="Title 3"/>
          <p:cNvSpPr>
            <a:spLocks noGrp="1"/>
          </p:cNvSpPr>
          <p:nvPr>
            <p:ph type="title"/>
          </p:nvPr>
        </p:nvSpPr>
        <p:spPr/>
        <p:txBody>
          <a:bodyPr/>
          <a:lstStyle/>
          <a:p>
            <a:r>
              <a:rPr lang="en-US" dirty="0" smtClean="0"/>
              <a:t>Role of a Supervisor</a:t>
            </a:r>
            <a:endParaRPr lang="en-US" dirty="0"/>
          </a:p>
        </p:txBody>
      </p:sp>
      <p:sp>
        <p:nvSpPr>
          <p:cNvPr id="7" name="Text Placeholder 6"/>
          <p:cNvSpPr>
            <a:spLocks noGrp="1"/>
          </p:cNvSpPr>
          <p:nvPr>
            <p:ph type="body" sz="quarter" idx="21"/>
          </p:nvPr>
        </p:nvSpPr>
        <p:spPr/>
        <p:txBody>
          <a:bodyPr/>
          <a:lstStyle/>
          <a:p>
            <a:pPr lvl="0"/>
            <a:r>
              <a:rPr lang="en-US" dirty="0"/>
              <a:t>Motivator </a:t>
            </a:r>
          </a:p>
          <a:p>
            <a:pPr lvl="0"/>
            <a:r>
              <a:rPr lang="en-US" dirty="0"/>
              <a:t>Counselor </a:t>
            </a:r>
          </a:p>
          <a:p>
            <a:pPr lvl="0"/>
            <a:r>
              <a:rPr lang="en-US" dirty="0"/>
              <a:t>Reward Administrator </a:t>
            </a:r>
          </a:p>
          <a:p>
            <a:pPr lvl="0"/>
            <a:r>
              <a:rPr lang="en-US" dirty="0"/>
              <a:t>Change Agent </a:t>
            </a:r>
          </a:p>
          <a:p>
            <a:pPr lvl="0"/>
            <a:r>
              <a:rPr lang="en-US" dirty="0"/>
              <a:t>Coach </a:t>
            </a:r>
          </a:p>
          <a:p>
            <a:pPr lvl="0"/>
            <a:r>
              <a:rPr lang="en-US" dirty="0"/>
              <a:t>Team Builder </a:t>
            </a:r>
          </a:p>
          <a:p>
            <a:pPr lvl="0"/>
            <a:r>
              <a:rPr lang="en-US" dirty="0"/>
              <a:t>Conflict Manager </a:t>
            </a:r>
          </a:p>
          <a:p>
            <a:r>
              <a:rPr lang="en-US" dirty="0"/>
              <a:t>Advocate for </a:t>
            </a:r>
            <a:r>
              <a:rPr lang="en-US" dirty="0" smtClean="0"/>
              <a:t>supervisee’s </a:t>
            </a:r>
            <a:r>
              <a:rPr lang="en-US" dirty="0"/>
              <a:t>rights and needs</a:t>
            </a:r>
          </a:p>
          <a:p>
            <a:endParaRPr lang="en-US" dirty="0"/>
          </a:p>
        </p:txBody>
      </p:sp>
    </p:spTree>
    <p:extLst>
      <p:ext uri="{BB962C8B-B14F-4D97-AF65-F5344CB8AC3E}">
        <p14:creationId xmlns:p14="http://schemas.microsoft.com/office/powerpoint/2010/main" val="2802700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What are the qualities of a good supervisor</a:t>
            </a:r>
            <a:r>
              <a:rPr lang="en-US" dirty="0" smtClean="0"/>
              <a:t>?</a:t>
            </a:r>
            <a:endParaRPr lang="en-GB" dirty="0"/>
          </a:p>
        </p:txBody>
      </p:sp>
      <p:sp>
        <p:nvSpPr>
          <p:cNvPr id="7" name="Text Placeholder 6"/>
          <p:cNvSpPr>
            <a:spLocks noGrp="1"/>
          </p:cNvSpPr>
          <p:nvPr>
            <p:ph type="body" sz="quarter" idx="11"/>
          </p:nvPr>
        </p:nvSpPr>
        <p:spPr/>
        <p:txBody>
          <a:bodyPr/>
          <a:lstStyle/>
          <a:p>
            <a:r>
              <a:rPr lang="en-US" dirty="0"/>
              <a:t>Note participant responses </a:t>
            </a:r>
            <a:r>
              <a:rPr lang="en-US" dirty="0" smtClean="0"/>
              <a:t>on a flipchart</a:t>
            </a:r>
            <a:r>
              <a:rPr lang="en-US" dirty="0"/>
              <a:t>.</a:t>
            </a:r>
            <a:endParaRPr lang="en-GB" dirty="0"/>
          </a:p>
          <a:p>
            <a:endParaRPr lang="en-US" dirty="0"/>
          </a:p>
        </p:txBody>
      </p:sp>
    </p:spTree>
    <p:extLst>
      <p:ext uri="{BB962C8B-B14F-4D97-AF65-F5344CB8AC3E}">
        <p14:creationId xmlns:p14="http://schemas.microsoft.com/office/powerpoint/2010/main" val="2491371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20"/>
          </p:nvPr>
        </p:nvSpPr>
        <p:spPr/>
        <p:txBody>
          <a:bodyPr/>
          <a:lstStyle/>
          <a:p>
            <a:endParaRPr lang="en-US"/>
          </a:p>
        </p:txBody>
      </p:sp>
      <p:sp>
        <p:nvSpPr>
          <p:cNvPr id="6" name="Text Placeholder 5"/>
          <p:cNvSpPr>
            <a:spLocks noGrp="1"/>
          </p:cNvSpPr>
          <p:nvPr>
            <p:ph type="body" sz="quarter" idx="18"/>
          </p:nvPr>
        </p:nvSpPr>
        <p:spPr/>
        <p:txBody>
          <a:bodyPr/>
          <a:lstStyle/>
          <a:p>
            <a:pPr lvl="0"/>
            <a:r>
              <a:rPr lang="en-GB" dirty="0" smtClean="0"/>
              <a:t>Listens patiently</a:t>
            </a:r>
            <a:endParaRPr lang="en-IN" dirty="0"/>
          </a:p>
          <a:p>
            <a:pPr lvl="0"/>
            <a:r>
              <a:rPr lang="en-GB" dirty="0" smtClean="0"/>
              <a:t>Perseveres </a:t>
            </a:r>
            <a:r>
              <a:rPr lang="en-GB" dirty="0"/>
              <a:t>and </a:t>
            </a:r>
            <a:r>
              <a:rPr lang="en-GB" dirty="0" smtClean="0"/>
              <a:t>does not lose temper</a:t>
            </a:r>
            <a:endParaRPr lang="en-IN" dirty="0"/>
          </a:p>
          <a:p>
            <a:pPr lvl="0"/>
            <a:r>
              <a:rPr lang="en-GB" dirty="0" smtClean="0"/>
              <a:t>Empathises</a:t>
            </a:r>
            <a:endParaRPr lang="en-IN" dirty="0"/>
          </a:p>
          <a:p>
            <a:pPr lvl="0"/>
            <a:r>
              <a:rPr lang="en-GB" dirty="0" smtClean="0"/>
              <a:t>Is sensitive</a:t>
            </a:r>
            <a:endParaRPr lang="en-IN" dirty="0"/>
          </a:p>
          <a:p>
            <a:pPr lvl="0"/>
            <a:r>
              <a:rPr lang="en-GB" dirty="0" smtClean="0"/>
              <a:t>Handles </a:t>
            </a:r>
            <a:r>
              <a:rPr lang="en-GB" dirty="0"/>
              <a:t>grievances </a:t>
            </a:r>
            <a:r>
              <a:rPr lang="en-GB" dirty="0" smtClean="0"/>
              <a:t>appropriately</a:t>
            </a:r>
            <a:endParaRPr lang="en-IN" dirty="0"/>
          </a:p>
          <a:p>
            <a:pPr lvl="0"/>
            <a:r>
              <a:rPr lang="en-GB" dirty="0" smtClean="0"/>
              <a:t>Is </a:t>
            </a:r>
            <a:r>
              <a:rPr lang="en-GB" dirty="0"/>
              <a:t>fair and </a:t>
            </a:r>
            <a:r>
              <a:rPr lang="en-GB" dirty="0" smtClean="0"/>
              <a:t>impartial</a:t>
            </a:r>
            <a:endParaRPr lang="en-IN" dirty="0"/>
          </a:p>
          <a:p>
            <a:endParaRPr lang="en-US" dirty="0"/>
          </a:p>
        </p:txBody>
      </p:sp>
      <p:sp>
        <p:nvSpPr>
          <p:cNvPr id="5" name="Title 4"/>
          <p:cNvSpPr>
            <a:spLocks noGrp="1"/>
          </p:cNvSpPr>
          <p:nvPr>
            <p:ph type="title"/>
          </p:nvPr>
        </p:nvSpPr>
        <p:spPr/>
        <p:txBody>
          <a:bodyPr/>
          <a:lstStyle/>
          <a:p>
            <a:r>
              <a:rPr lang="en-US" dirty="0" smtClean="0"/>
              <a:t>Qualities of a Supervisor</a:t>
            </a:r>
            <a:endParaRPr lang="en-US" dirty="0"/>
          </a:p>
        </p:txBody>
      </p:sp>
      <p:sp>
        <p:nvSpPr>
          <p:cNvPr id="8" name="Text Placeholder 7"/>
          <p:cNvSpPr>
            <a:spLocks noGrp="1"/>
          </p:cNvSpPr>
          <p:nvPr>
            <p:ph type="body" sz="quarter" idx="21"/>
          </p:nvPr>
        </p:nvSpPr>
        <p:spPr/>
        <p:txBody>
          <a:bodyPr/>
          <a:lstStyle/>
          <a:p>
            <a:pPr lvl="0"/>
            <a:r>
              <a:rPr lang="en-GB" dirty="0" smtClean="0"/>
              <a:t>Maintains discipline</a:t>
            </a:r>
            <a:endParaRPr lang="en-IN" dirty="0"/>
          </a:p>
          <a:p>
            <a:pPr lvl="0"/>
            <a:r>
              <a:rPr lang="en-GB" dirty="0" smtClean="0"/>
              <a:t>Has </a:t>
            </a:r>
            <a:r>
              <a:rPr lang="en-GB" dirty="0"/>
              <a:t>good negotiation </a:t>
            </a:r>
            <a:r>
              <a:rPr lang="en-GB" dirty="0" smtClean="0"/>
              <a:t>skills</a:t>
            </a:r>
            <a:endParaRPr lang="en-IN" dirty="0"/>
          </a:p>
          <a:p>
            <a:pPr lvl="0"/>
            <a:r>
              <a:rPr lang="en-GB" dirty="0" smtClean="0"/>
              <a:t>Is </a:t>
            </a:r>
            <a:r>
              <a:rPr lang="en-GB" dirty="0"/>
              <a:t>a good </a:t>
            </a:r>
            <a:r>
              <a:rPr lang="en-GB" dirty="0" smtClean="0"/>
              <a:t>teacher</a:t>
            </a:r>
            <a:endParaRPr lang="en-IN" dirty="0"/>
          </a:p>
          <a:p>
            <a:pPr lvl="0"/>
            <a:r>
              <a:rPr lang="en-GB" dirty="0" smtClean="0"/>
              <a:t>Manages </a:t>
            </a:r>
            <a:r>
              <a:rPr lang="en-GB" dirty="0"/>
              <a:t>time </a:t>
            </a:r>
            <a:r>
              <a:rPr lang="en-GB" dirty="0" smtClean="0"/>
              <a:t>effectively</a:t>
            </a:r>
            <a:endParaRPr lang="en-IN" dirty="0"/>
          </a:p>
          <a:p>
            <a:pPr lvl="0"/>
            <a:r>
              <a:rPr lang="en-GB" dirty="0" smtClean="0"/>
              <a:t>Maintains trust</a:t>
            </a:r>
            <a:endParaRPr lang="en-IN" dirty="0"/>
          </a:p>
          <a:p>
            <a:endParaRPr lang="en-US" dirty="0"/>
          </a:p>
        </p:txBody>
      </p:sp>
    </p:spTree>
    <p:extLst>
      <p:ext uri="{BB962C8B-B14F-4D97-AF65-F5344CB8AC3E}">
        <p14:creationId xmlns:p14="http://schemas.microsoft.com/office/powerpoint/2010/main" val="2803587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endParaRPr lang="en-US"/>
          </a:p>
        </p:txBody>
      </p:sp>
      <p:sp>
        <p:nvSpPr>
          <p:cNvPr id="8" name="Text Placeholder 7"/>
          <p:cNvSpPr>
            <a:spLocks noGrp="1"/>
          </p:cNvSpPr>
          <p:nvPr>
            <p:ph type="body" sz="quarter" idx="18"/>
          </p:nvPr>
        </p:nvSpPr>
        <p:spPr/>
        <p:txBody>
          <a:bodyPr/>
          <a:lstStyle/>
          <a:p>
            <a:pPr lvl="0"/>
            <a:r>
              <a:rPr lang="en-US" sz="1800" b="1" dirty="0" smtClean="0"/>
              <a:t>Coaching</a:t>
            </a:r>
            <a:r>
              <a:rPr lang="en-US" sz="1800" dirty="0" smtClean="0">
                <a:latin typeface="Century Gothic"/>
              </a:rPr>
              <a:t>: </a:t>
            </a:r>
            <a:r>
              <a:rPr lang="en-US" sz="1800" dirty="0" smtClean="0"/>
              <a:t>Supporting performance </a:t>
            </a:r>
            <a:r>
              <a:rPr lang="en-US" sz="1800" dirty="0"/>
              <a:t>of activities with encouragement</a:t>
            </a:r>
          </a:p>
          <a:p>
            <a:pPr lvl="0"/>
            <a:r>
              <a:rPr lang="en-US" sz="1800" b="1" dirty="0" smtClean="0"/>
              <a:t>Mentoring</a:t>
            </a:r>
            <a:r>
              <a:rPr lang="en-US" sz="1800" dirty="0" smtClean="0">
                <a:latin typeface="Century Gothic"/>
              </a:rPr>
              <a:t>: </a:t>
            </a:r>
            <a:r>
              <a:rPr lang="en-US" sz="1800" dirty="0" smtClean="0"/>
              <a:t>A </a:t>
            </a:r>
            <a:r>
              <a:rPr lang="en-US" sz="1800" dirty="0"/>
              <a:t>continual </a:t>
            </a:r>
            <a:r>
              <a:rPr lang="en-US" sz="1800" dirty="0" smtClean="0"/>
              <a:t>process of taking </a:t>
            </a:r>
            <a:r>
              <a:rPr lang="en-US" sz="1800" dirty="0"/>
              <a:t>interest in </a:t>
            </a:r>
            <a:r>
              <a:rPr lang="en-US" sz="1800" dirty="0" smtClean="0"/>
              <a:t>workers’ </a:t>
            </a:r>
            <a:r>
              <a:rPr lang="en-US" sz="1800" dirty="0"/>
              <a:t>professional development and </a:t>
            </a:r>
            <a:r>
              <a:rPr lang="en-US" sz="1800" dirty="0" smtClean="0"/>
              <a:t>governing</a:t>
            </a:r>
            <a:endParaRPr lang="en-US" sz="1800" dirty="0"/>
          </a:p>
          <a:p>
            <a:pPr lvl="0"/>
            <a:r>
              <a:rPr lang="en-US" sz="1800" b="1" dirty="0" smtClean="0"/>
              <a:t>Motivation</a:t>
            </a:r>
            <a:r>
              <a:rPr lang="en-US" sz="1800" dirty="0" smtClean="0">
                <a:latin typeface="Century Gothic"/>
              </a:rPr>
              <a:t>: </a:t>
            </a:r>
            <a:r>
              <a:rPr lang="en-US" sz="1800" dirty="0" smtClean="0"/>
              <a:t>Keeping workers’ spirits up so they can perform at their best</a:t>
            </a:r>
            <a:endParaRPr lang="en-US" sz="1800" dirty="0"/>
          </a:p>
          <a:p>
            <a:pPr lvl="0"/>
            <a:r>
              <a:rPr lang="en-US" sz="1800" b="1" dirty="0"/>
              <a:t>Fostering </a:t>
            </a:r>
            <a:r>
              <a:rPr lang="en-US" sz="1800" b="1" dirty="0" smtClean="0"/>
              <a:t>team spirit</a:t>
            </a:r>
            <a:r>
              <a:rPr lang="en-US" sz="1800" dirty="0" smtClean="0">
                <a:latin typeface="Century Gothic"/>
              </a:rPr>
              <a:t>: </a:t>
            </a:r>
            <a:r>
              <a:rPr lang="en-US" sz="1800" dirty="0" smtClean="0"/>
              <a:t>Developing </a:t>
            </a:r>
            <a:r>
              <a:rPr lang="en-US" sz="1800" dirty="0"/>
              <a:t>a sense of shared responsibility </a:t>
            </a:r>
            <a:r>
              <a:rPr lang="en-US" sz="1800" dirty="0" smtClean="0"/>
              <a:t>and taking </a:t>
            </a:r>
            <a:r>
              <a:rPr lang="en-US" sz="1800" dirty="0"/>
              <a:t>up </a:t>
            </a:r>
            <a:r>
              <a:rPr lang="en-US" sz="1800" dirty="0" smtClean="0"/>
              <a:t>workers’ problems</a:t>
            </a:r>
            <a:endParaRPr lang="en-US" sz="1800" dirty="0"/>
          </a:p>
          <a:p>
            <a:pPr lvl="0"/>
            <a:r>
              <a:rPr lang="en-US" sz="1800" b="1" dirty="0" smtClean="0"/>
              <a:t>Advocacy</a:t>
            </a:r>
            <a:r>
              <a:rPr lang="en-US" sz="1800" dirty="0" smtClean="0">
                <a:latin typeface="Century Gothic"/>
              </a:rPr>
              <a:t>: </a:t>
            </a:r>
            <a:r>
              <a:rPr lang="en-US" sz="1800" dirty="0" smtClean="0"/>
              <a:t>Speaking for </a:t>
            </a:r>
            <a:r>
              <a:rPr lang="en-US" sz="1800" dirty="0"/>
              <a:t>the needs, problems, </a:t>
            </a:r>
            <a:r>
              <a:rPr lang="en-US" sz="1800" dirty="0" smtClean="0"/>
              <a:t>rights, </a:t>
            </a:r>
            <a:r>
              <a:rPr lang="en-US" sz="1800" dirty="0"/>
              <a:t>and cause of the workers to high authorities (for instance, in case of contraceptive shortage, supervisors must work with the DPM to meet the shortfall)</a:t>
            </a:r>
          </a:p>
          <a:p>
            <a:endParaRPr lang="en-US" dirty="0"/>
          </a:p>
        </p:txBody>
      </p:sp>
      <p:sp>
        <p:nvSpPr>
          <p:cNvPr id="6" name="Title 5"/>
          <p:cNvSpPr>
            <a:spLocks noGrp="1"/>
          </p:cNvSpPr>
          <p:nvPr>
            <p:ph type="title"/>
          </p:nvPr>
        </p:nvSpPr>
        <p:spPr/>
        <p:txBody>
          <a:bodyPr/>
          <a:lstStyle/>
          <a:p>
            <a:r>
              <a:rPr lang="en-US" dirty="0" smtClean="0"/>
              <a:t>Support Mechanisms</a:t>
            </a:r>
            <a:endParaRPr lang="en-US" dirty="0"/>
          </a:p>
        </p:txBody>
      </p:sp>
    </p:spTree>
    <p:extLst>
      <p:ext uri="{BB962C8B-B14F-4D97-AF65-F5344CB8AC3E}">
        <p14:creationId xmlns:p14="http://schemas.microsoft.com/office/powerpoint/2010/main" val="2327063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b="1" dirty="0"/>
              <a:t>Definition: </a:t>
            </a:r>
            <a:r>
              <a:rPr lang="en-US" dirty="0"/>
              <a:t>Response given to or received from someone about his/her ideas/actions/performance. It gives </a:t>
            </a:r>
            <a:r>
              <a:rPr lang="en-US" dirty="0" smtClean="0"/>
              <a:t>a person </a:t>
            </a:r>
            <a:r>
              <a:rPr lang="en-US" dirty="0"/>
              <a:t>information on how he/she affects others in terms of </a:t>
            </a:r>
            <a:r>
              <a:rPr lang="en-US" dirty="0" smtClean="0"/>
              <a:t>his/her </a:t>
            </a:r>
            <a:r>
              <a:rPr lang="en-US" dirty="0"/>
              <a:t>performance. It is based on </a:t>
            </a:r>
            <a:r>
              <a:rPr lang="en-US" dirty="0" smtClean="0"/>
              <a:t>the perception </a:t>
            </a:r>
            <a:r>
              <a:rPr lang="en-US" dirty="0"/>
              <a:t>of the </a:t>
            </a:r>
            <a:r>
              <a:rPr lang="en-US" dirty="0" smtClean="0"/>
              <a:t>giver, </a:t>
            </a:r>
            <a:r>
              <a:rPr lang="en-US" dirty="0"/>
              <a:t>based on observation of performance directly or </a:t>
            </a:r>
            <a:r>
              <a:rPr lang="en-US" dirty="0" smtClean="0"/>
              <a:t>through records.</a:t>
            </a:r>
            <a:endParaRPr lang="en-US" dirty="0"/>
          </a:p>
          <a:p>
            <a:r>
              <a:rPr lang="en-US" b="1" dirty="0"/>
              <a:t>Positive </a:t>
            </a:r>
            <a:r>
              <a:rPr lang="en-US" b="1" dirty="0" smtClean="0"/>
              <a:t>Feedback: </a:t>
            </a:r>
            <a:r>
              <a:rPr lang="en-US" dirty="0" smtClean="0"/>
              <a:t>Given </a:t>
            </a:r>
            <a:r>
              <a:rPr lang="en-US" dirty="0"/>
              <a:t>to encourage/reinforce good ideas and actions. Feedback should also provide an opportunity for showing appreciation and approval for things that have gone well. </a:t>
            </a:r>
          </a:p>
          <a:p>
            <a:r>
              <a:rPr lang="en-US" b="1" dirty="0"/>
              <a:t>Negative </a:t>
            </a:r>
            <a:r>
              <a:rPr lang="en-US" b="1" dirty="0" smtClean="0"/>
              <a:t>Feedback: </a:t>
            </a:r>
            <a:r>
              <a:rPr lang="en-US" dirty="0" smtClean="0"/>
              <a:t>Given </a:t>
            </a:r>
            <a:r>
              <a:rPr lang="en-US" dirty="0"/>
              <a:t>to clarify situations so </a:t>
            </a:r>
            <a:r>
              <a:rPr lang="en-US" dirty="0" smtClean="0"/>
              <a:t>the </a:t>
            </a:r>
            <a:r>
              <a:rPr lang="en-US" dirty="0"/>
              <a:t>receiver can reflect on his/her thoughts and actions, </a:t>
            </a:r>
            <a:r>
              <a:rPr lang="en-US" dirty="0" smtClean="0"/>
              <a:t>and become </a:t>
            </a:r>
            <a:r>
              <a:rPr lang="en-US" dirty="0"/>
              <a:t>aware of how </a:t>
            </a:r>
            <a:r>
              <a:rPr lang="en-US" dirty="0" smtClean="0"/>
              <a:t>his/her work </a:t>
            </a:r>
            <a:r>
              <a:rPr lang="en-US" dirty="0"/>
              <a:t>is perceived by others.</a:t>
            </a:r>
          </a:p>
          <a:p>
            <a:endParaRPr lang="en-US" dirty="0"/>
          </a:p>
        </p:txBody>
      </p:sp>
      <p:sp>
        <p:nvSpPr>
          <p:cNvPr id="4" name="Title 3"/>
          <p:cNvSpPr>
            <a:spLocks noGrp="1"/>
          </p:cNvSpPr>
          <p:nvPr>
            <p:ph type="title"/>
          </p:nvPr>
        </p:nvSpPr>
        <p:spPr/>
        <p:txBody>
          <a:bodyPr/>
          <a:lstStyle/>
          <a:p>
            <a:r>
              <a:rPr lang="en-US" dirty="0" smtClean="0"/>
              <a:t>Feedback</a:t>
            </a:r>
            <a:endParaRPr lang="en-US" dirty="0"/>
          </a:p>
        </p:txBody>
      </p:sp>
    </p:spTree>
    <p:extLst>
      <p:ext uri="{BB962C8B-B14F-4D97-AF65-F5344CB8AC3E}">
        <p14:creationId xmlns:p14="http://schemas.microsoft.com/office/powerpoint/2010/main" val="439867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dirty="0"/>
              <a:t>Supervision is the activity carried out by supervisors to oversee the productivity and progress of employees. </a:t>
            </a:r>
          </a:p>
          <a:p>
            <a:r>
              <a:rPr lang="en-GB" dirty="0"/>
              <a:t>It is a function that leads to better coordination and helping others accomplish the mission, </a:t>
            </a:r>
            <a:r>
              <a:rPr lang="en-GB" dirty="0" smtClean="0"/>
              <a:t>aims, and </a:t>
            </a:r>
            <a:r>
              <a:rPr lang="en-GB" dirty="0"/>
              <a:t>objectives of a programme or organisation. </a:t>
            </a:r>
          </a:p>
          <a:p>
            <a:r>
              <a:rPr lang="en-GB" dirty="0"/>
              <a:t>The main mission of the health system is to care for </a:t>
            </a:r>
            <a:r>
              <a:rPr lang="en-GB" dirty="0" smtClean="0"/>
              <a:t>clients </a:t>
            </a:r>
            <a:r>
              <a:rPr lang="en-GB" dirty="0"/>
              <a:t>in a manner that fully satisfies </a:t>
            </a:r>
            <a:r>
              <a:rPr lang="en-GB" dirty="0" smtClean="0"/>
              <a:t>them. </a:t>
            </a:r>
            <a:endParaRPr lang="en-GB" dirty="0"/>
          </a:p>
          <a:p>
            <a:r>
              <a:rPr lang="en-GB" dirty="0"/>
              <a:t>Listening is more important than </a:t>
            </a:r>
            <a:r>
              <a:rPr lang="en-GB" dirty="0" smtClean="0"/>
              <a:t>speaking, </a:t>
            </a:r>
            <a:r>
              <a:rPr lang="en-GB" dirty="0"/>
              <a:t>and taking and providing feedback is </a:t>
            </a:r>
            <a:r>
              <a:rPr lang="en-GB" dirty="0" smtClean="0"/>
              <a:t>essential </a:t>
            </a:r>
            <a:r>
              <a:rPr lang="en-GB" dirty="0"/>
              <a:t>for improving performance.</a:t>
            </a:r>
            <a:endParaRPr lang="en-IN" dirty="0"/>
          </a:p>
          <a:p>
            <a:endParaRPr lang="en-US" dirty="0"/>
          </a:p>
        </p:txBody>
      </p:sp>
      <p:sp>
        <p:nvSpPr>
          <p:cNvPr id="4" name="Title 3"/>
          <p:cNvSpPr>
            <a:spLocks noGrp="1"/>
          </p:cNvSpPr>
          <p:nvPr>
            <p:ph type="title"/>
          </p:nvPr>
        </p:nvSpPr>
        <p:spPr/>
        <p:txBody>
          <a:bodyPr/>
          <a:lstStyle/>
          <a:p>
            <a:r>
              <a:rPr lang="en-GB" dirty="0"/>
              <a:t>Supervision</a:t>
            </a:r>
            <a:endParaRPr lang="en-US" dirty="0"/>
          </a:p>
        </p:txBody>
      </p:sp>
    </p:spTree>
    <p:extLst>
      <p:ext uri="{BB962C8B-B14F-4D97-AF65-F5344CB8AC3E}">
        <p14:creationId xmlns:p14="http://schemas.microsoft.com/office/powerpoint/2010/main" val="3676286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How to give good feedback?</a:t>
            </a:r>
            <a:endParaRPr lang="en-US" dirty="0"/>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58236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b="1" dirty="0" smtClean="0"/>
              <a:t>Clarity</a:t>
            </a:r>
            <a:r>
              <a:rPr lang="en-US" dirty="0" smtClean="0"/>
              <a:t>: </a:t>
            </a:r>
            <a:r>
              <a:rPr lang="en-US" dirty="0"/>
              <a:t>Be clear about what you want to say.</a:t>
            </a:r>
          </a:p>
          <a:p>
            <a:pPr lvl="0"/>
            <a:r>
              <a:rPr lang="en-US" b="1" dirty="0" err="1" smtClean="0"/>
              <a:t>Emphasise</a:t>
            </a:r>
            <a:r>
              <a:rPr lang="en-US" b="1" dirty="0" smtClean="0"/>
              <a:t> </a:t>
            </a:r>
            <a:r>
              <a:rPr lang="en-US" b="1" dirty="0"/>
              <a:t>the </a:t>
            </a:r>
            <a:r>
              <a:rPr lang="en-US" b="1" dirty="0" smtClean="0"/>
              <a:t>positive</a:t>
            </a:r>
            <a:r>
              <a:rPr lang="en-US" dirty="0" smtClean="0"/>
              <a:t>: </a:t>
            </a:r>
            <a:r>
              <a:rPr lang="en-US" dirty="0"/>
              <a:t>Always start by describing what is </a:t>
            </a:r>
            <a:r>
              <a:rPr lang="en-US" dirty="0" smtClean="0"/>
              <a:t>positive, praise </a:t>
            </a:r>
            <a:r>
              <a:rPr lang="en-US" dirty="0"/>
              <a:t>the good work</a:t>
            </a:r>
            <a:r>
              <a:rPr lang="en-US" dirty="0" smtClean="0"/>
              <a:t>, and </a:t>
            </a:r>
            <a:r>
              <a:rPr lang="en-US" dirty="0"/>
              <a:t>highlight the good </a:t>
            </a:r>
            <a:r>
              <a:rPr lang="en-US" dirty="0" smtClean="0"/>
              <a:t>points; </a:t>
            </a:r>
            <a:r>
              <a:rPr lang="en-US" dirty="0"/>
              <a:t>this makes the supervisee more receptive to </a:t>
            </a:r>
            <a:r>
              <a:rPr lang="en-US" dirty="0" smtClean="0"/>
              <a:t>discussing weaknesses.</a:t>
            </a:r>
            <a:endParaRPr lang="en-US" dirty="0"/>
          </a:p>
          <a:p>
            <a:pPr lvl="0"/>
            <a:r>
              <a:rPr lang="en-US" b="1" dirty="0"/>
              <a:t>Be </a:t>
            </a:r>
            <a:r>
              <a:rPr lang="en-US" b="1" dirty="0" smtClean="0"/>
              <a:t>specific</a:t>
            </a:r>
            <a:r>
              <a:rPr lang="en-US" dirty="0" smtClean="0"/>
              <a:t>: </a:t>
            </a:r>
            <a:r>
              <a:rPr lang="en-US" dirty="0"/>
              <a:t>Avoid general </a:t>
            </a:r>
            <a:r>
              <a:rPr lang="en-US" dirty="0" smtClean="0"/>
              <a:t>comments, </a:t>
            </a:r>
            <a:r>
              <a:rPr lang="en-US" dirty="0"/>
              <a:t>e.g</a:t>
            </a:r>
            <a:r>
              <a:rPr lang="en-US" dirty="0" smtClean="0"/>
              <a:t>., ‘your </a:t>
            </a:r>
            <a:r>
              <a:rPr lang="en-US" dirty="0"/>
              <a:t>work is </a:t>
            </a:r>
            <a:r>
              <a:rPr lang="en-US" dirty="0" smtClean="0"/>
              <a:t>poor,’ and point </a:t>
            </a:r>
            <a:r>
              <a:rPr lang="en-US" dirty="0"/>
              <a:t>out </a:t>
            </a:r>
            <a:r>
              <a:rPr lang="en-US" dirty="0" smtClean="0"/>
              <a:t>the area </a:t>
            </a:r>
            <a:r>
              <a:rPr lang="en-US" dirty="0"/>
              <a:t>of </a:t>
            </a:r>
            <a:r>
              <a:rPr lang="en-US" dirty="0" smtClean="0"/>
              <a:t>weakness</a:t>
            </a:r>
            <a:endParaRPr lang="en-US" dirty="0"/>
          </a:p>
          <a:p>
            <a:pPr lvl="0"/>
            <a:r>
              <a:rPr lang="en-US" b="1" dirty="0"/>
              <a:t>Focus on </a:t>
            </a:r>
            <a:r>
              <a:rPr lang="en-US" b="1" dirty="0" err="1" smtClean="0"/>
              <a:t>behaviour</a:t>
            </a:r>
            <a:r>
              <a:rPr lang="en-US" b="1" dirty="0" smtClean="0"/>
              <a:t>: </a:t>
            </a:r>
            <a:r>
              <a:rPr lang="en-US" dirty="0" smtClean="0"/>
              <a:t>Address the actions taken rather </a:t>
            </a:r>
            <a:r>
              <a:rPr lang="en-US" dirty="0"/>
              <a:t>than the person </a:t>
            </a:r>
            <a:endParaRPr lang="en-US" dirty="0" smtClean="0"/>
          </a:p>
          <a:p>
            <a:pPr lvl="1"/>
            <a:r>
              <a:rPr lang="en-US" dirty="0"/>
              <a:t>E</a:t>
            </a:r>
            <a:r>
              <a:rPr lang="en-US" dirty="0" smtClean="0"/>
              <a:t>.g., </a:t>
            </a:r>
            <a:r>
              <a:rPr lang="en-US" dirty="0"/>
              <a:t>I observed that you did not greet the </a:t>
            </a:r>
            <a:r>
              <a:rPr lang="en-US" dirty="0" smtClean="0"/>
              <a:t>client</a:t>
            </a:r>
          </a:p>
          <a:p>
            <a:r>
              <a:rPr lang="en-US" b="1" dirty="0"/>
              <a:t>Refer to </a:t>
            </a:r>
            <a:r>
              <a:rPr lang="en-US" b="1" dirty="0" err="1" smtClean="0"/>
              <a:t>behaviour</a:t>
            </a:r>
            <a:r>
              <a:rPr lang="en-US" b="1" dirty="0" smtClean="0"/>
              <a:t>: </a:t>
            </a:r>
            <a:r>
              <a:rPr lang="en-US" dirty="0" smtClean="0"/>
              <a:t>Focus on actions that </a:t>
            </a:r>
            <a:r>
              <a:rPr lang="en-US" dirty="0"/>
              <a:t>can be </a:t>
            </a:r>
            <a:r>
              <a:rPr lang="en-US" dirty="0" smtClean="0"/>
              <a:t>changed</a:t>
            </a:r>
          </a:p>
          <a:p>
            <a:pPr lvl="1"/>
            <a:r>
              <a:rPr lang="en-US" dirty="0" smtClean="0"/>
              <a:t>E.g., </a:t>
            </a:r>
            <a:r>
              <a:rPr lang="en-US" dirty="0"/>
              <a:t>H</a:t>
            </a:r>
            <a:r>
              <a:rPr lang="en-US" dirty="0" smtClean="0"/>
              <a:t>ow </a:t>
            </a:r>
            <a:r>
              <a:rPr lang="en-US" dirty="0"/>
              <a:t>best to greet </a:t>
            </a:r>
            <a:r>
              <a:rPr lang="en-US" dirty="0" smtClean="0"/>
              <a:t>clients</a:t>
            </a:r>
            <a:endParaRPr lang="en-US" dirty="0"/>
          </a:p>
          <a:p>
            <a:pPr lvl="1"/>
            <a:endParaRPr lang="en-US" dirty="0"/>
          </a:p>
          <a:p>
            <a:endParaRPr lang="en-US" dirty="0"/>
          </a:p>
        </p:txBody>
      </p:sp>
      <p:sp>
        <p:nvSpPr>
          <p:cNvPr id="4" name="Title 3"/>
          <p:cNvSpPr>
            <a:spLocks noGrp="1"/>
          </p:cNvSpPr>
          <p:nvPr>
            <p:ph type="title"/>
          </p:nvPr>
        </p:nvSpPr>
        <p:spPr/>
        <p:txBody>
          <a:bodyPr/>
          <a:lstStyle/>
          <a:p>
            <a:r>
              <a:rPr lang="en-US" dirty="0" smtClean="0"/>
              <a:t>How to Give Feedback</a:t>
            </a:r>
            <a:endParaRPr lang="en-US" dirty="0"/>
          </a:p>
        </p:txBody>
      </p:sp>
    </p:spTree>
    <p:extLst>
      <p:ext uri="{BB962C8B-B14F-4D97-AF65-F5344CB8AC3E}">
        <p14:creationId xmlns:p14="http://schemas.microsoft.com/office/powerpoint/2010/main" val="3896595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b="1" dirty="0"/>
              <a:t>Be </a:t>
            </a:r>
            <a:r>
              <a:rPr lang="en-US" b="1" dirty="0" smtClean="0"/>
              <a:t>descriptive: </a:t>
            </a:r>
            <a:r>
              <a:rPr lang="en-US" dirty="0" smtClean="0"/>
              <a:t>Describe the area of weakness, do not evaluate it.</a:t>
            </a:r>
            <a:endParaRPr lang="en-US" dirty="0"/>
          </a:p>
          <a:p>
            <a:pPr lvl="0"/>
            <a:r>
              <a:rPr lang="en-US" b="1" dirty="0"/>
              <a:t>Own the </a:t>
            </a:r>
            <a:r>
              <a:rPr lang="en-US" b="1" dirty="0" smtClean="0"/>
              <a:t>feedback</a:t>
            </a:r>
            <a:r>
              <a:rPr lang="en-US" dirty="0" smtClean="0"/>
              <a:t>: </a:t>
            </a:r>
            <a:r>
              <a:rPr lang="en-US" dirty="0"/>
              <a:t>Use ‘I’ statements.</a:t>
            </a:r>
          </a:p>
          <a:p>
            <a:pPr lvl="0"/>
            <a:r>
              <a:rPr lang="en-US" b="1" dirty="0"/>
              <a:t>Be prompt in providing </a:t>
            </a:r>
            <a:r>
              <a:rPr lang="en-US" b="1" dirty="0" smtClean="0"/>
              <a:t>feedback</a:t>
            </a:r>
            <a:r>
              <a:rPr lang="en-US" dirty="0" smtClean="0"/>
              <a:t>: </a:t>
            </a:r>
            <a:r>
              <a:rPr lang="en-US" dirty="0"/>
              <a:t>D</a:t>
            </a:r>
            <a:r>
              <a:rPr lang="en-US" dirty="0" smtClean="0"/>
              <a:t>o </a:t>
            </a:r>
            <a:r>
              <a:rPr lang="en-US" dirty="0"/>
              <a:t>not give feedback regarding events in the distant past.</a:t>
            </a:r>
          </a:p>
          <a:p>
            <a:pPr lvl="0"/>
            <a:r>
              <a:rPr lang="en-US" b="1" dirty="0"/>
              <a:t>Don’t make </a:t>
            </a:r>
            <a:r>
              <a:rPr lang="en-US" b="1" dirty="0" smtClean="0"/>
              <a:t>comparisons: </a:t>
            </a:r>
            <a:r>
              <a:rPr lang="en-US" dirty="0" smtClean="0"/>
              <a:t>Focus on the individual, and do not draw comparisons </a:t>
            </a:r>
            <a:r>
              <a:rPr lang="en-US" dirty="0"/>
              <a:t>between </a:t>
            </a:r>
            <a:r>
              <a:rPr lang="en-US" dirty="0" smtClean="0"/>
              <a:t>supervisees.</a:t>
            </a:r>
            <a:endParaRPr lang="en-US" dirty="0"/>
          </a:p>
        </p:txBody>
      </p:sp>
      <p:sp>
        <p:nvSpPr>
          <p:cNvPr id="4" name="Title 3"/>
          <p:cNvSpPr>
            <a:spLocks noGrp="1"/>
          </p:cNvSpPr>
          <p:nvPr>
            <p:ph type="title"/>
          </p:nvPr>
        </p:nvSpPr>
        <p:spPr/>
        <p:txBody>
          <a:bodyPr/>
          <a:lstStyle/>
          <a:p>
            <a:r>
              <a:rPr lang="en-US" dirty="0"/>
              <a:t>How to Give Feedback</a:t>
            </a:r>
          </a:p>
        </p:txBody>
      </p:sp>
    </p:spTree>
    <p:extLst>
      <p:ext uri="{BB962C8B-B14F-4D97-AF65-F5344CB8AC3E}">
        <p14:creationId xmlns:p14="http://schemas.microsoft.com/office/powerpoint/2010/main" val="4104427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How to Use the   Manager’s Tool</a:t>
            </a:r>
            <a:endParaRPr lang="en-US" dirty="0"/>
          </a:p>
        </p:txBody>
      </p:sp>
      <p:sp>
        <p:nvSpPr>
          <p:cNvPr id="6" name="Text Placeholder 5"/>
          <p:cNvSpPr>
            <a:spLocks noGrp="1"/>
          </p:cNvSpPr>
          <p:nvPr>
            <p:ph type="body" sz="quarter" idx="11"/>
          </p:nvPr>
        </p:nvSpPr>
        <p:spPr/>
        <p:txBody>
          <a:bodyPr/>
          <a:lstStyle/>
          <a:p>
            <a:pPr algn="l"/>
            <a:r>
              <a:rPr lang="en-US" sz="2000" dirty="0"/>
              <a:t>Participants share their experiences in using the </a:t>
            </a:r>
            <a:r>
              <a:rPr lang="en-US" sz="2000" dirty="0" smtClean="0"/>
              <a:t>Manager’s Tool.</a:t>
            </a:r>
          </a:p>
          <a:p>
            <a:pPr algn="l"/>
            <a:r>
              <a:rPr lang="en-US" sz="2000" dirty="0"/>
              <a:t>What are the steps you follow in using the </a:t>
            </a:r>
            <a:r>
              <a:rPr lang="en-US" sz="2000" dirty="0" smtClean="0"/>
              <a:t>Manager’s Tool?</a:t>
            </a:r>
          </a:p>
          <a:p>
            <a:pPr algn="l"/>
            <a:r>
              <a:rPr lang="en-US" sz="2000" dirty="0" smtClean="0"/>
              <a:t>Participants </a:t>
            </a:r>
            <a:r>
              <a:rPr lang="en-US" sz="2000" dirty="0"/>
              <a:t>share </a:t>
            </a:r>
            <a:r>
              <a:rPr lang="en-US" sz="2000" dirty="0" smtClean="0"/>
              <a:t>step-by-step </a:t>
            </a:r>
            <a:r>
              <a:rPr lang="en-US" sz="2000" dirty="0"/>
              <a:t>process of doing </a:t>
            </a:r>
            <a:r>
              <a:rPr lang="en-US" sz="2000" dirty="0" smtClean="0"/>
              <a:t>a </a:t>
            </a:r>
            <a:r>
              <a:rPr lang="en-US" sz="2000" dirty="0"/>
              <a:t>supervisory visit with the </a:t>
            </a:r>
            <a:r>
              <a:rPr lang="en-US" sz="2000" dirty="0" smtClean="0"/>
              <a:t>Manager’s Tool.</a:t>
            </a:r>
            <a:endParaRPr lang="en-GB" sz="2000" dirty="0"/>
          </a:p>
          <a:p>
            <a:endParaRPr lang="en-GB" sz="2400" dirty="0"/>
          </a:p>
          <a:p>
            <a:endParaRPr lang="en-GB" dirty="0"/>
          </a:p>
          <a:p>
            <a:endParaRPr lang="en-US" dirty="0"/>
          </a:p>
        </p:txBody>
      </p:sp>
    </p:spTree>
    <p:extLst>
      <p:ext uri="{BB962C8B-B14F-4D97-AF65-F5344CB8AC3E}">
        <p14:creationId xmlns:p14="http://schemas.microsoft.com/office/powerpoint/2010/main" val="844384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smtClean="0"/>
              <a:t>Note observations</a:t>
            </a:r>
            <a:r>
              <a:rPr lang="en-US" dirty="0"/>
              <a:t>, check critical aspects of health systems, issues noticed and discussed, etc</a:t>
            </a:r>
            <a:r>
              <a:rPr lang="en-US" dirty="0" smtClean="0"/>
              <a:t>., </a:t>
            </a:r>
            <a:r>
              <a:rPr lang="en-US" dirty="0"/>
              <a:t>during your field visits to the health facilities</a:t>
            </a:r>
          </a:p>
          <a:p>
            <a:r>
              <a:rPr lang="en-US" dirty="0" smtClean="0"/>
              <a:t>Inform </a:t>
            </a:r>
            <a:r>
              <a:rPr lang="en-US" dirty="0"/>
              <a:t>the </a:t>
            </a:r>
            <a:r>
              <a:rPr lang="en-US" dirty="0" err="1" smtClean="0"/>
              <a:t>decisionmakers</a:t>
            </a:r>
            <a:r>
              <a:rPr lang="en-US" dirty="0" smtClean="0"/>
              <a:t> </a:t>
            </a:r>
            <a:r>
              <a:rPr lang="en-US" dirty="0"/>
              <a:t>of the progress being made in each block or district </a:t>
            </a:r>
            <a:endParaRPr lang="en-US" dirty="0" smtClean="0"/>
          </a:p>
          <a:p>
            <a:r>
              <a:rPr lang="en-US" dirty="0" smtClean="0"/>
              <a:t>Highlight issues </a:t>
            </a:r>
            <a:r>
              <a:rPr lang="en-US" dirty="0"/>
              <a:t>that </a:t>
            </a:r>
            <a:r>
              <a:rPr lang="en-US" dirty="0" smtClean="0"/>
              <a:t>must be addressed to </a:t>
            </a:r>
            <a:r>
              <a:rPr lang="en-US" dirty="0"/>
              <a:t>strengthen the health systems for improved health service delivery</a:t>
            </a:r>
          </a:p>
          <a:p>
            <a:endParaRPr lang="en-US" dirty="0"/>
          </a:p>
        </p:txBody>
      </p:sp>
      <p:sp>
        <p:nvSpPr>
          <p:cNvPr id="4" name="Title 3"/>
          <p:cNvSpPr>
            <a:spLocks noGrp="1"/>
          </p:cNvSpPr>
          <p:nvPr>
            <p:ph type="title"/>
          </p:nvPr>
        </p:nvSpPr>
        <p:spPr/>
        <p:txBody>
          <a:bodyPr/>
          <a:lstStyle/>
          <a:p>
            <a:r>
              <a:rPr lang="en-US" dirty="0" smtClean="0"/>
              <a:t>Manager’s </a:t>
            </a:r>
            <a:r>
              <a:rPr lang="en-US" dirty="0"/>
              <a:t>Tool</a:t>
            </a:r>
          </a:p>
        </p:txBody>
      </p:sp>
    </p:spTree>
    <p:extLst>
      <p:ext uri="{BB962C8B-B14F-4D97-AF65-F5344CB8AC3E}">
        <p14:creationId xmlns:p14="http://schemas.microsoft.com/office/powerpoint/2010/main" val="3735735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marL="457200" lvl="0" indent="-457200">
              <a:buFont typeface="+mj-lt"/>
              <a:buAutoNum type="arabicPeriod"/>
            </a:pPr>
            <a:r>
              <a:rPr lang="en-US" dirty="0" smtClean="0"/>
              <a:t>Introduce</a:t>
            </a:r>
            <a:r>
              <a:rPr lang="en-US" dirty="0"/>
              <a:t>/Inform</a:t>
            </a:r>
          </a:p>
          <a:p>
            <a:pPr marL="457200" lvl="0" indent="-457200">
              <a:buFont typeface="+mj-lt"/>
              <a:buAutoNum type="arabicPeriod"/>
            </a:pPr>
            <a:r>
              <a:rPr lang="en-US" dirty="0" smtClean="0"/>
              <a:t>Observe/Obtain</a:t>
            </a:r>
            <a:endParaRPr lang="en-US" dirty="0"/>
          </a:p>
          <a:p>
            <a:pPr marL="457200" lvl="0" indent="-457200">
              <a:buFont typeface="+mj-lt"/>
              <a:buAutoNum type="arabicPeriod"/>
            </a:pPr>
            <a:r>
              <a:rPr lang="en-US" dirty="0" smtClean="0"/>
              <a:t>Fill</a:t>
            </a:r>
            <a:endParaRPr lang="en-US" dirty="0"/>
          </a:p>
          <a:p>
            <a:pPr marL="457200" lvl="0" indent="-457200">
              <a:buFont typeface="+mj-lt"/>
              <a:buAutoNum type="arabicPeriod"/>
            </a:pPr>
            <a:r>
              <a:rPr lang="en-US" dirty="0" smtClean="0"/>
              <a:t>Action</a:t>
            </a:r>
            <a:endParaRPr lang="en-US" dirty="0"/>
          </a:p>
          <a:p>
            <a:pPr marL="457200" lvl="0" indent="-457200">
              <a:buFont typeface="+mj-lt"/>
              <a:buAutoNum type="arabicPeriod"/>
            </a:pPr>
            <a:r>
              <a:rPr lang="en-US" dirty="0" smtClean="0"/>
              <a:t>Appreciate</a:t>
            </a:r>
            <a:r>
              <a:rPr lang="en-US" dirty="0"/>
              <a:t>/Appraise</a:t>
            </a:r>
          </a:p>
          <a:p>
            <a:endParaRPr lang="en-US" dirty="0"/>
          </a:p>
        </p:txBody>
      </p:sp>
      <p:sp>
        <p:nvSpPr>
          <p:cNvPr id="4" name="Title 3"/>
          <p:cNvSpPr>
            <a:spLocks noGrp="1"/>
          </p:cNvSpPr>
          <p:nvPr>
            <p:ph type="title"/>
          </p:nvPr>
        </p:nvSpPr>
        <p:spPr/>
        <p:txBody>
          <a:bodyPr/>
          <a:lstStyle/>
          <a:p>
            <a:r>
              <a:rPr lang="en-US" dirty="0"/>
              <a:t>Five </a:t>
            </a:r>
            <a:r>
              <a:rPr lang="en-US" dirty="0" smtClean="0"/>
              <a:t>Steps: IOFAA</a:t>
            </a:r>
            <a:endParaRPr lang="en-US" dirty="0"/>
          </a:p>
        </p:txBody>
      </p:sp>
    </p:spTree>
    <p:extLst>
      <p:ext uri="{BB962C8B-B14F-4D97-AF65-F5344CB8AC3E}">
        <p14:creationId xmlns:p14="http://schemas.microsoft.com/office/powerpoint/2010/main" val="391035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6"/>
          </p:nvPr>
        </p:nvSpPr>
        <p:spPr/>
        <p:txBody>
          <a:bodyPr/>
          <a:lstStyle/>
          <a:p>
            <a:r>
              <a:rPr lang="en-US" dirty="0">
                <a:solidFill>
                  <a:srgbClr val="6D7331"/>
                </a:solidFill>
                <a:ea typeface="Calibri"/>
                <a:cs typeface="Times New Roman"/>
              </a:rPr>
              <a:t>The example here is of a visit to the </a:t>
            </a:r>
            <a:r>
              <a:rPr lang="en-US" dirty="0" err="1" smtClean="0">
                <a:solidFill>
                  <a:srgbClr val="6D7331"/>
                </a:solidFill>
                <a:ea typeface="Calibri"/>
                <a:cs typeface="Times New Roman"/>
              </a:rPr>
              <a:t>SubCentre</a:t>
            </a:r>
            <a:r>
              <a:rPr lang="en-US" dirty="0" smtClean="0">
                <a:solidFill>
                  <a:srgbClr val="6D7331"/>
                </a:solidFill>
                <a:ea typeface="Calibri"/>
                <a:cs typeface="Times New Roman"/>
              </a:rPr>
              <a:t> </a:t>
            </a:r>
            <a:r>
              <a:rPr lang="en-US" dirty="0">
                <a:solidFill>
                  <a:srgbClr val="6D7331"/>
                </a:solidFill>
                <a:ea typeface="Calibri"/>
                <a:cs typeface="Times New Roman"/>
              </a:rPr>
              <a:t>in </a:t>
            </a:r>
            <a:r>
              <a:rPr lang="en-US" dirty="0" err="1">
                <a:solidFill>
                  <a:srgbClr val="6D7331"/>
                </a:solidFill>
                <a:ea typeface="Calibri"/>
                <a:cs typeface="Times New Roman"/>
              </a:rPr>
              <a:t>Bano</a:t>
            </a:r>
            <a:r>
              <a:rPr lang="en-US" dirty="0">
                <a:solidFill>
                  <a:srgbClr val="6D7331"/>
                </a:solidFill>
                <a:ea typeface="Calibri"/>
                <a:cs typeface="Times New Roman"/>
              </a:rPr>
              <a:t> block of </a:t>
            </a:r>
            <a:r>
              <a:rPr lang="en-US" dirty="0" err="1">
                <a:solidFill>
                  <a:srgbClr val="6D7331"/>
                </a:solidFill>
                <a:ea typeface="Calibri"/>
                <a:cs typeface="Times New Roman"/>
              </a:rPr>
              <a:t>Simdega</a:t>
            </a:r>
            <a:r>
              <a:rPr lang="en-US" dirty="0">
                <a:solidFill>
                  <a:srgbClr val="6D7331"/>
                </a:solidFill>
                <a:ea typeface="Calibri"/>
                <a:cs typeface="Times New Roman"/>
              </a:rPr>
              <a:t> district in </a:t>
            </a:r>
            <a:r>
              <a:rPr lang="en-US" dirty="0" smtClean="0">
                <a:solidFill>
                  <a:srgbClr val="6D7331"/>
                </a:solidFill>
                <a:ea typeface="Calibri"/>
                <a:cs typeface="Times New Roman"/>
              </a:rPr>
              <a:t>Jharkhand.</a:t>
            </a:r>
          </a:p>
          <a:p>
            <a:r>
              <a:rPr lang="en-US" dirty="0">
                <a:solidFill>
                  <a:srgbClr val="6D7331"/>
                </a:solidFill>
                <a:ea typeface="Calibri"/>
                <a:cs typeface="Times New Roman"/>
              </a:rPr>
              <a:t>T</a:t>
            </a:r>
            <a:r>
              <a:rPr lang="en-US" dirty="0" smtClean="0">
                <a:solidFill>
                  <a:srgbClr val="6D7331"/>
                </a:solidFill>
                <a:ea typeface="Calibri"/>
                <a:cs typeface="Times New Roman"/>
              </a:rPr>
              <a:t>he </a:t>
            </a:r>
            <a:r>
              <a:rPr lang="en-US" dirty="0">
                <a:solidFill>
                  <a:srgbClr val="6D7331"/>
                </a:solidFill>
                <a:ea typeface="Calibri"/>
                <a:cs typeface="Times New Roman"/>
              </a:rPr>
              <a:t>details about basic infrastructure are filled in the first </a:t>
            </a:r>
            <a:r>
              <a:rPr lang="en-US" dirty="0" smtClean="0">
                <a:solidFill>
                  <a:srgbClr val="6D7331"/>
                </a:solidFill>
                <a:ea typeface="Calibri"/>
                <a:cs typeface="Times New Roman"/>
              </a:rPr>
              <a:t>row </a:t>
            </a:r>
            <a:r>
              <a:rPr lang="en-US" dirty="0">
                <a:solidFill>
                  <a:srgbClr val="6D7331"/>
                </a:solidFill>
                <a:ea typeface="Calibri"/>
                <a:cs typeface="Times New Roman"/>
              </a:rPr>
              <a:t>in the next section.</a:t>
            </a:r>
            <a:endParaRPr lang="en-US" dirty="0">
              <a:solidFill>
                <a:srgbClr val="6D7331"/>
              </a:solidFill>
              <a:ea typeface="Times New Roman"/>
            </a:endParaRPr>
          </a:p>
          <a:p>
            <a:endParaRPr lang="en-US" dirty="0"/>
          </a:p>
        </p:txBody>
      </p:sp>
      <p:sp>
        <p:nvSpPr>
          <p:cNvPr id="5" name="Title 4"/>
          <p:cNvSpPr>
            <a:spLocks noGrp="1"/>
          </p:cNvSpPr>
          <p:nvPr>
            <p:ph type="title"/>
          </p:nvPr>
        </p:nvSpPr>
        <p:spPr/>
        <p:txBody>
          <a:bodyPr/>
          <a:lstStyle/>
          <a:p>
            <a:r>
              <a:rPr lang="en-US" dirty="0" smtClean="0"/>
              <a:t>Sample Tool</a:t>
            </a:r>
            <a:endParaRPr lang="en-US" dirty="0"/>
          </a:p>
        </p:txBody>
      </p:sp>
      <p:pic>
        <p:nvPicPr>
          <p:cNvPr id="9" name="Picture 8"/>
          <p:cNvPicPr/>
          <p:nvPr/>
        </p:nvPicPr>
        <p:blipFill>
          <a:blip r:embed="rId2">
            <a:extLst>
              <a:ext uri="{28A0092B-C50C-407E-A947-70E740481C1C}">
                <a14:useLocalDpi xmlns:a14="http://schemas.microsoft.com/office/drawing/2010/main"/>
              </a:ext>
            </a:extLst>
          </a:blip>
          <a:stretch>
            <a:fillRect/>
          </a:stretch>
        </p:blipFill>
        <p:spPr>
          <a:xfrm>
            <a:off x="479967" y="1600200"/>
            <a:ext cx="6069736" cy="3048000"/>
          </a:xfrm>
          <a:prstGeom prst="rect">
            <a:avLst/>
          </a:prstGeom>
          <a:ln w="3175">
            <a:solidFill>
              <a:schemeClr val="tx1"/>
            </a:solidFill>
          </a:ln>
        </p:spPr>
      </p:pic>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483596" y="4038600"/>
            <a:ext cx="6066107" cy="2286000"/>
          </a:xfrm>
          <a:prstGeom prst="rect">
            <a:avLst/>
          </a:prstGeom>
          <a:ln>
            <a:solidFill>
              <a:schemeClr val="tx1"/>
            </a:solidFill>
          </a:ln>
        </p:spPr>
      </p:pic>
    </p:spTree>
    <p:extLst>
      <p:ext uri="{BB962C8B-B14F-4D97-AF65-F5344CB8AC3E}">
        <p14:creationId xmlns:p14="http://schemas.microsoft.com/office/powerpoint/2010/main" val="2431569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endParaRPr lang="en-US"/>
          </a:p>
        </p:txBody>
      </p:sp>
      <p:sp>
        <p:nvSpPr>
          <p:cNvPr id="8" name="Text Placeholder 7"/>
          <p:cNvSpPr>
            <a:spLocks noGrp="1"/>
          </p:cNvSpPr>
          <p:nvPr>
            <p:ph type="body" sz="quarter" idx="18"/>
          </p:nvPr>
        </p:nvSpPr>
        <p:spPr/>
        <p:txBody>
          <a:bodyPr/>
          <a:lstStyle/>
          <a:p>
            <a:pPr marL="501650" indent="-457200">
              <a:buFont typeface="+mj-lt"/>
              <a:buAutoNum type="arabicPeriod"/>
            </a:pPr>
            <a:r>
              <a:rPr lang="en-US" dirty="0"/>
              <a:t>Inform </a:t>
            </a:r>
            <a:r>
              <a:rPr lang="en-US" dirty="0" smtClean="0"/>
              <a:t>staff </a:t>
            </a:r>
            <a:r>
              <a:rPr lang="en-US" dirty="0"/>
              <a:t>that they are here to </a:t>
            </a:r>
            <a:r>
              <a:rPr lang="en-US" dirty="0" smtClean="0"/>
              <a:t>better understand the </a:t>
            </a:r>
            <a:r>
              <a:rPr lang="en-US" dirty="0"/>
              <a:t>functioning of the </a:t>
            </a:r>
            <a:r>
              <a:rPr lang="en-US" dirty="0" err="1"/>
              <a:t>centre</a:t>
            </a:r>
            <a:r>
              <a:rPr lang="en-US" dirty="0"/>
              <a:t> or meetings, what is </a:t>
            </a:r>
            <a:r>
              <a:rPr lang="en-US" dirty="0" smtClean="0"/>
              <a:t>being done well </a:t>
            </a:r>
            <a:r>
              <a:rPr lang="en-US" dirty="0"/>
              <a:t>and </a:t>
            </a:r>
            <a:r>
              <a:rPr lang="en-US" dirty="0" smtClean="0"/>
              <a:t>what needs </a:t>
            </a:r>
            <a:r>
              <a:rPr lang="en-US" dirty="0"/>
              <a:t>strengthening. </a:t>
            </a:r>
          </a:p>
          <a:p>
            <a:pPr marL="501650" indent="-457200">
              <a:buFont typeface="+mj-lt"/>
              <a:buAutoNum type="arabicPeriod"/>
            </a:pPr>
            <a:r>
              <a:rPr lang="en-US" dirty="0"/>
              <a:t>Assure </a:t>
            </a:r>
            <a:r>
              <a:rPr lang="en-US" dirty="0" smtClean="0"/>
              <a:t>staff </a:t>
            </a:r>
            <a:r>
              <a:rPr lang="en-US" dirty="0"/>
              <a:t>that the purpose is to improve the health systems and health service delivery </a:t>
            </a:r>
            <a:r>
              <a:rPr lang="en-US" dirty="0" smtClean="0"/>
              <a:t>for </a:t>
            </a:r>
            <a:r>
              <a:rPr lang="en-US" dirty="0"/>
              <a:t>the communities and to jointly arrive at possible solutions to address existing issues. </a:t>
            </a:r>
          </a:p>
          <a:p>
            <a:pPr marL="501650" indent="-457200">
              <a:buFont typeface="+mj-lt"/>
              <a:buAutoNum type="arabicPeriod"/>
            </a:pPr>
            <a:r>
              <a:rPr lang="en-US" dirty="0"/>
              <a:t>Invite one person to show you around, share relevant </a:t>
            </a:r>
            <a:r>
              <a:rPr lang="en-US" dirty="0" smtClean="0"/>
              <a:t>documents, </a:t>
            </a:r>
            <a:r>
              <a:rPr lang="en-US" dirty="0"/>
              <a:t>etc. </a:t>
            </a:r>
          </a:p>
          <a:p>
            <a:pPr marL="501650" indent="-457200">
              <a:buFont typeface="+mj-lt"/>
              <a:buAutoNum type="arabicPeriod"/>
            </a:pPr>
            <a:r>
              <a:rPr lang="en-US" dirty="0"/>
              <a:t>Ask the key staff to </a:t>
            </a:r>
            <a:r>
              <a:rPr lang="en-US" dirty="0" smtClean="0"/>
              <a:t>spend 15</a:t>
            </a:r>
            <a:r>
              <a:rPr lang="en-US" dirty="0" smtClean="0">
                <a:latin typeface="Century Gothic"/>
              </a:rPr>
              <a:t>–</a:t>
            </a:r>
            <a:r>
              <a:rPr lang="en-US" dirty="0" smtClean="0"/>
              <a:t>20 minutes sharing </a:t>
            </a:r>
            <a:r>
              <a:rPr lang="en-US" dirty="0"/>
              <a:t>and </a:t>
            </a:r>
            <a:r>
              <a:rPr lang="en-US" dirty="0" smtClean="0"/>
              <a:t>discussing </a:t>
            </a:r>
            <a:r>
              <a:rPr lang="en-US" dirty="0"/>
              <a:t>things after your </a:t>
            </a:r>
            <a:r>
              <a:rPr lang="en-US" dirty="0" smtClean="0"/>
              <a:t>30</a:t>
            </a:r>
            <a:r>
              <a:rPr lang="en-US" dirty="0">
                <a:latin typeface="Century Gothic"/>
              </a:rPr>
              <a:t>–</a:t>
            </a:r>
            <a:r>
              <a:rPr lang="en-US" dirty="0" smtClean="0"/>
              <a:t>40 </a:t>
            </a:r>
            <a:r>
              <a:rPr lang="en-US" dirty="0"/>
              <a:t>minute observation.</a:t>
            </a:r>
          </a:p>
          <a:p>
            <a:endParaRPr lang="en-US" dirty="0"/>
          </a:p>
        </p:txBody>
      </p:sp>
      <p:sp>
        <p:nvSpPr>
          <p:cNvPr id="6" name="Title 5"/>
          <p:cNvSpPr>
            <a:spLocks noGrp="1"/>
          </p:cNvSpPr>
          <p:nvPr>
            <p:ph type="title"/>
          </p:nvPr>
        </p:nvSpPr>
        <p:spPr/>
        <p:txBody>
          <a:bodyPr/>
          <a:lstStyle/>
          <a:p>
            <a:r>
              <a:rPr lang="en-US" dirty="0"/>
              <a:t>Step </a:t>
            </a:r>
            <a:r>
              <a:rPr lang="en-US" dirty="0" smtClean="0"/>
              <a:t>1: </a:t>
            </a:r>
            <a:r>
              <a:rPr lang="en-US" dirty="0"/>
              <a:t>Introduce/Inform</a:t>
            </a:r>
          </a:p>
        </p:txBody>
      </p:sp>
    </p:spTree>
    <p:extLst>
      <p:ext uri="{BB962C8B-B14F-4D97-AF65-F5344CB8AC3E}">
        <p14:creationId xmlns:p14="http://schemas.microsoft.com/office/powerpoint/2010/main" val="2501828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Observe and make notes in the </a:t>
            </a:r>
            <a:r>
              <a:rPr lang="en-US" dirty="0" smtClean="0"/>
              <a:t>Manager’s </a:t>
            </a:r>
            <a:r>
              <a:rPr lang="en-US" dirty="0"/>
              <a:t>Tool </a:t>
            </a:r>
          </a:p>
          <a:p>
            <a:pPr lvl="1"/>
            <a:r>
              <a:rPr lang="en-GB" dirty="0"/>
              <a:t>Inform </a:t>
            </a:r>
            <a:r>
              <a:rPr lang="en-GB" dirty="0" smtClean="0"/>
              <a:t>staff </a:t>
            </a:r>
            <a:r>
              <a:rPr lang="en-GB" dirty="0"/>
              <a:t>that </a:t>
            </a:r>
            <a:r>
              <a:rPr lang="en-GB" dirty="0" smtClean="0"/>
              <a:t>the </a:t>
            </a:r>
            <a:r>
              <a:rPr lang="en-GB" dirty="0"/>
              <a:t>form </a:t>
            </a:r>
            <a:r>
              <a:rPr lang="en-GB" dirty="0" smtClean="0"/>
              <a:t>is being used to take notes that will inform the </a:t>
            </a:r>
            <a:r>
              <a:rPr lang="en-GB" dirty="0"/>
              <a:t>follow-up conversation, but this is not a test or a record for punitive actions. </a:t>
            </a:r>
            <a:endParaRPr lang="en-US" sz="2400" dirty="0"/>
          </a:p>
          <a:p>
            <a:r>
              <a:rPr lang="en-US" dirty="0"/>
              <a:t>You may ask </a:t>
            </a:r>
            <a:r>
              <a:rPr lang="en-US" dirty="0" smtClean="0"/>
              <a:t>further questions to gather more information, </a:t>
            </a:r>
            <a:r>
              <a:rPr lang="en-US" dirty="0"/>
              <a:t>based on </a:t>
            </a:r>
            <a:r>
              <a:rPr lang="en-US" dirty="0" smtClean="0"/>
              <a:t>what is required </a:t>
            </a:r>
            <a:r>
              <a:rPr lang="en-US" dirty="0"/>
              <a:t>in the Managers' </a:t>
            </a:r>
            <a:r>
              <a:rPr lang="en-US" dirty="0" smtClean="0"/>
              <a:t>Tool </a:t>
            </a:r>
            <a:endParaRPr lang="en-US" dirty="0"/>
          </a:p>
          <a:p>
            <a:pPr lvl="1"/>
            <a:r>
              <a:rPr lang="en-US" dirty="0"/>
              <a:t>DO NOT engage in </a:t>
            </a:r>
            <a:r>
              <a:rPr lang="en-US" dirty="0" smtClean="0"/>
              <a:t>discussions of why things are done a certain way, are not up to date, etc.</a:t>
            </a:r>
            <a:endParaRPr lang="en-US" dirty="0"/>
          </a:p>
          <a:p>
            <a:r>
              <a:rPr lang="en-US" dirty="0"/>
              <a:t>Enter the information in the </a:t>
            </a:r>
            <a:r>
              <a:rPr lang="en-US" dirty="0" smtClean="0"/>
              <a:t>Manager’s </a:t>
            </a:r>
            <a:r>
              <a:rPr lang="en-US" dirty="0"/>
              <a:t>Tool as </a:t>
            </a:r>
          </a:p>
          <a:p>
            <a:pPr lvl="1"/>
            <a:r>
              <a:rPr lang="en-US" dirty="0"/>
              <a:t>1 for </a:t>
            </a:r>
            <a:r>
              <a:rPr lang="en-US" dirty="0" smtClean="0"/>
              <a:t>Present </a:t>
            </a:r>
            <a:r>
              <a:rPr lang="en-US" dirty="0"/>
              <a:t>or </a:t>
            </a:r>
            <a:r>
              <a:rPr lang="en-US" dirty="0" smtClean="0"/>
              <a:t>Yes</a:t>
            </a:r>
            <a:endParaRPr lang="en-US" dirty="0"/>
          </a:p>
          <a:p>
            <a:pPr lvl="1"/>
            <a:r>
              <a:rPr lang="en-US" dirty="0" smtClean="0"/>
              <a:t>2 </a:t>
            </a:r>
            <a:r>
              <a:rPr lang="en-US" dirty="0"/>
              <a:t>for </a:t>
            </a:r>
            <a:r>
              <a:rPr lang="en-US" dirty="0" smtClean="0"/>
              <a:t>Absent </a:t>
            </a:r>
            <a:r>
              <a:rPr lang="en-US" dirty="0"/>
              <a:t>or </a:t>
            </a:r>
            <a:r>
              <a:rPr lang="en-US" dirty="0" smtClean="0"/>
              <a:t>No</a:t>
            </a:r>
            <a:endParaRPr lang="en-US" dirty="0"/>
          </a:p>
          <a:p>
            <a:endParaRPr lang="en-US" dirty="0"/>
          </a:p>
        </p:txBody>
      </p:sp>
      <p:sp>
        <p:nvSpPr>
          <p:cNvPr id="4" name="Title 3"/>
          <p:cNvSpPr>
            <a:spLocks noGrp="1"/>
          </p:cNvSpPr>
          <p:nvPr>
            <p:ph type="title"/>
          </p:nvPr>
        </p:nvSpPr>
        <p:spPr/>
        <p:txBody>
          <a:bodyPr/>
          <a:lstStyle/>
          <a:p>
            <a:r>
              <a:rPr lang="en-US" dirty="0"/>
              <a:t>Step </a:t>
            </a:r>
            <a:r>
              <a:rPr lang="en-US" dirty="0" smtClean="0"/>
              <a:t>2: </a:t>
            </a:r>
            <a:r>
              <a:rPr lang="en-US" dirty="0"/>
              <a:t>Observe</a:t>
            </a:r>
            <a:r>
              <a:rPr lang="en-US" dirty="0" smtClean="0"/>
              <a:t>/Obtain</a:t>
            </a:r>
            <a:endParaRPr lang="en-US" dirty="0"/>
          </a:p>
        </p:txBody>
      </p:sp>
    </p:spTree>
    <p:extLst>
      <p:ext uri="{BB962C8B-B14F-4D97-AF65-F5344CB8AC3E}">
        <p14:creationId xmlns:p14="http://schemas.microsoft.com/office/powerpoint/2010/main" val="3524031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p:cNvPicPr>
            <a:picLocks/>
          </p:cNvPicPr>
          <p:nvPr/>
        </p:nvPicPr>
        <p:blipFill>
          <a:blip r:embed="rId3"/>
          <a:stretch>
            <a:fillRect/>
          </a:stretch>
        </p:blipFill>
        <p:spPr>
          <a:xfrm>
            <a:off x="323528" y="1628800"/>
            <a:ext cx="8070850" cy="4936331"/>
          </a:xfrm>
          <a:prstGeom prst="rect">
            <a:avLst/>
          </a:prstGeom>
        </p:spPr>
      </p:pic>
      <p:sp>
        <p:nvSpPr>
          <p:cNvPr id="5" name="Rectangle 4"/>
          <p:cNvSpPr/>
          <p:nvPr/>
        </p:nvSpPr>
        <p:spPr>
          <a:xfrm>
            <a:off x="533400" y="685800"/>
            <a:ext cx="7772400" cy="677108"/>
          </a:xfrm>
          <a:prstGeom prst="rect">
            <a:avLst/>
          </a:prstGeom>
        </p:spPr>
        <p:txBody>
          <a:bodyPr wrap="square">
            <a:spAutoFit/>
          </a:bodyPr>
          <a:lstStyle/>
          <a:p>
            <a:r>
              <a:rPr lang="en-US" sz="3800" dirty="0">
                <a:solidFill>
                  <a:srgbClr val="6D7331"/>
                </a:solidFill>
                <a:latin typeface="Century Gothic"/>
              </a:rPr>
              <a:t>Step 2: Observe/Obtain</a:t>
            </a:r>
            <a:endParaRPr lang="en-US" dirty="0"/>
          </a:p>
        </p:txBody>
      </p:sp>
    </p:spTree>
    <p:extLst>
      <p:ext uri="{BB962C8B-B14F-4D97-AF65-F5344CB8AC3E}">
        <p14:creationId xmlns:p14="http://schemas.microsoft.com/office/powerpoint/2010/main" val="829088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dirty="0"/>
              <a:t>“A way of ensuring staff competence, effectiveness, and efficiency through observation, discussion, support and </a:t>
            </a:r>
            <a:r>
              <a:rPr lang="en-GB" dirty="0" smtClean="0"/>
              <a:t>guidance.”</a:t>
            </a:r>
          </a:p>
          <a:p>
            <a:pPr marL="0" indent="0">
              <a:spcBef>
                <a:spcPts val="600"/>
              </a:spcBef>
              <a:buNone/>
            </a:pPr>
            <a:r>
              <a:rPr lang="en-GB" dirty="0"/>
              <a:t>	</a:t>
            </a:r>
            <a:r>
              <a:rPr lang="en-GB" sz="1800" dirty="0" smtClean="0">
                <a:solidFill>
                  <a:srgbClr val="6D7331"/>
                </a:solidFill>
              </a:rPr>
              <a:t>(</a:t>
            </a:r>
            <a:r>
              <a:rPr lang="en-GB" sz="1800" dirty="0" err="1" smtClean="0">
                <a:solidFill>
                  <a:srgbClr val="6D7331"/>
                </a:solidFill>
              </a:rPr>
              <a:t>McMohan</a:t>
            </a:r>
            <a:r>
              <a:rPr lang="en-GB" sz="1800" dirty="0" smtClean="0">
                <a:solidFill>
                  <a:srgbClr val="6D7331"/>
                </a:solidFill>
              </a:rPr>
              <a:t>, </a:t>
            </a:r>
            <a:r>
              <a:rPr lang="en-GB" sz="1800" dirty="0">
                <a:solidFill>
                  <a:srgbClr val="6D7331"/>
                </a:solidFill>
              </a:rPr>
              <a:t>1992</a:t>
            </a:r>
            <a:r>
              <a:rPr lang="en-GB" sz="1800" dirty="0" smtClean="0">
                <a:solidFill>
                  <a:srgbClr val="6D7331"/>
                </a:solidFill>
              </a:rPr>
              <a:t>)</a:t>
            </a:r>
            <a:endParaRPr lang="en-GB" sz="1800" dirty="0">
              <a:solidFill>
                <a:srgbClr val="6D7331"/>
              </a:solidFill>
            </a:endParaRPr>
          </a:p>
          <a:p>
            <a:r>
              <a:rPr lang="en-GB" dirty="0"/>
              <a:t>In </a:t>
            </a:r>
            <a:r>
              <a:rPr lang="en-GB" dirty="0" smtClean="0"/>
              <a:t>short, </a:t>
            </a:r>
            <a:r>
              <a:rPr lang="en-GB" dirty="0"/>
              <a:t>supervision is a way to ensure that staff are performing to the best of their abilities the tasks assigned to them and </a:t>
            </a:r>
            <a:r>
              <a:rPr lang="en-GB" dirty="0" smtClean="0"/>
              <a:t>achieving results </a:t>
            </a:r>
            <a:r>
              <a:rPr lang="en-GB" dirty="0"/>
              <a:t>with the least amount of resources. </a:t>
            </a:r>
          </a:p>
          <a:p>
            <a:r>
              <a:rPr lang="en-GB" dirty="0"/>
              <a:t>Supervisors achieve this by guiding and supporting their staff.</a:t>
            </a:r>
            <a:endParaRPr lang="en-IN" dirty="0"/>
          </a:p>
          <a:p>
            <a:endParaRPr lang="en-US" dirty="0"/>
          </a:p>
        </p:txBody>
      </p:sp>
      <p:sp>
        <p:nvSpPr>
          <p:cNvPr id="4" name="Title 3"/>
          <p:cNvSpPr>
            <a:spLocks noGrp="1"/>
          </p:cNvSpPr>
          <p:nvPr>
            <p:ph type="title"/>
          </p:nvPr>
        </p:nvSpPr>
        <p:spPr/>
        <p:txBody>
          <a:bodyPr/>
          <a:lstStyle/>
          <a:p>
            <a:r>
              <a:rPr lang="en-GB" dirty="0"/>
              <a:t>Definition of Supervision</a:t>
            </a:r>
            <a:endParaRPr lang="en-US" dirty="0"/>
          </a:p>
        </p:txBody>
      </p:sp>
    </p:spTree>
    <p:extLst>
      <p:ext uri="{BB962C8B-B14F-4D97-AF65-F5344CB8AC3E}">
        <p14:creationId xmlns:p14="http://schemas.microsoft.com/office/powerpoint/2010/main" val="193674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sz="1800" dirty="0"/>
              <a:t>Apart from observations the manager should ask the staff to share relevant </a:t>
            </a:r>
            <a:r>
              <a:rPr lang="en-GB" sz="1800" dirty="0" smtClean="0"/>
              <a:t>documents, and make note of relevant </a:t>
            </a:r>
            <a:r>
              <a:rPr lang="en-GB" sz="1800" dirty="0"/>
              <a:t>information.</a:t>
            </a:r>
          </a:p>
          <a:p>
            <a:pPr lvl="1"/>
            <a:r>
              <a:rPr lang="en-GB" dirty="0"/>
              <a:t>For example, the </a:t>
            </a:r>
            <a:r>
              <a:rPr lang="en-GB" dirty="0" smtClean="0"/>
              <a:t>manager </a:t>
            </a:r>
            <a:r>
              <a:rPr lang="en-GB" dirty="0"/>
              <a:t>should check </a:t>
            </a:r>
            <a:r>
              <a:rPr lang="en-GB" dirty="0" smtClean="0"/>
              <a:t>whether or not the </a:t>
            </a:r>
            <a:r>
              <a:rPr lang="en-GB" dirty="0"/>
              <a:t>supply register is </a:t>
            </a:r>
            <a:r>
              <a:rPr lang="en-GB" dirty="0" smtClean="0"/>
              <a:t>updated. </a:t>
            </a:r>
            <a:endParaRPr lang="en-GB" dirty="0"/>
          </a:p>
          <a:p>
            <a:r>
              <a:rPr lang="en-GB" sz="1800" dirty="0"/>
              <a:t>The manager can request to see the supply register and check if all the sections are </a:t>
            </a:r>
            <a:r>
              <a:rPr lang="en-GB" sz="1800" dirty="0" smtClean="0"/>
              <a:t>updated and </a:t>
            </a:r>
            <a:r>
              <a:rPr lang="en-GB" sz="1800" dirty="0"/>
              <a:t>all information is complete. </a:t>
            </a:r>
          </a:p>
          <a:p>
            <a:r>
              <a:rPr lang="en-GB" sz="1800" dirty="0" smtClean="0"/>
              <a:t>The manager should then check the </a:t>
            </a:r>
            <a:r>
              <a:rPr lang="en-GB" sz="1800" dirty="0"/>
              <a:t>available </a:t>
            </a:r>
            <a:r>
              <a:rPr lang="en-GB" sz="1800" dirty="0" smtClean="0"/>
              <a:t>stock </a:t>
            </a:r>
            <a:r>
              <a:rPr lang="en-GB" sz="1800" dirty="0"/>
              <a:t>and see if it matches.</a:t>
            </a:r>
          </a:p>
          <a:p>
            <a:r>
              <a:rPr lang="en-GB" sz="1800" dirty="0"/>
              <a:t>The manager should hold off on asking questions about why it is </a:t>
            </a:r>
            <a:r>
              <a:rPr lang="en-GB" sz="1800" dirty="0" smtClean="0"/>
              <a:t>or is not updated, </a:t>
            </a:r>
            <a:r>
              <a:rPr lang="en-GB" sz="1800" dirty="0"/>
              <a:t>and no feedback should be given at this point. </a:t>
            </a:r>
          </a:p>
          <a:p>
            <a:r>
              <a:rPr lang="en-GB" sz="1800" dirty="0"/>
              <a:t>The manager should </a:t>
            </a:r>
            <a:r>
              <a:rPr lang="en-GB" sz="1800" dirty="0" smtClean="0"/>
              <a:t>save </a:t>
            </a:r>
            <a:r>
              <a:rPr lang="en-GB" sz="1800" dirty="0"/>
              <a:t>any comments for the follow-up discussion.</a:t>
            </a:r>
            <a:endParaRPr lang="en-IN" sz="1800" dirty="0"/>
          </a:p>
          <a:p>
            <a:endParaRPr lang="en-US" dirty="0"/>
          </a:p>
        </p:txBody>
      </p:sp>
      <p:sp>
        <p:nvSpPr>
          <p:cNvPr id="4" name="Title 3"/>
          <p:cNvSpPr>
            <a:spLocks noGrp="1"/>
          </p:cNvSpPr>
          <p:nvPr>
            <p:ph type="title"/>
          </p:nvPr>
        </p:nvSpPr>
        <p:spPr/>
        <p:txBody>
          <a:bodyPr/>
          <a:lstStyle/>
          <a:p>
            <a:r>
              <a:rPr lang="en-US" dirty="0"/>
              <a:t>Step </a:t>
            </a:r>
            <a:r>
              <a:rPr lang="en-US" dirty="0" smtClean="0"/>
              <a:t>2: </a:t>
            </a:r>
            <a:r>
              <a:rPr lang="en-US" dirty="0"/>
              <a:t>Observe/Obtain</a:t>
            </a:r>
          </a:p>
        </p:txBody>
      </p:sp>
    </p:spTree>
    <p:extLst>
      <p:ext uri="{BB962C8B-B14F-4D97-AF65-F5344CB8AC3E}">
        <p14:creationId xmlns:p14="http://schemas.microsoft.com/office/powerpoint/2010/main" val="2890077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When all the sections are filled out, the manager </a:t>
            </a:r>
            <a:r>
              <a:rPr lang="en-US" dirty="0" smtClean="0"/>
              <a:t>meets </a:t>
            </a:r>
            <a:r>
              <a:rPr lang="en-US" dirty="0"/>
              <a:t>with </a:t>
            </a:r>
            <a:r>
              <a:rPr lang="en-US" dirty="0" smtClean="0"/>
              <a:t>key </a:t>
            </a:r>
            <a:r>
              <a:rPr lang="en-US" dirty="0"/>
              <a:t>staff </a:t>
            </a:r>
            <a:r>
              <a:rPr lang="en-US" dirty="0" smtClean="0"/>
              <a:t>to </a:t>
            </a:r>
            <a:r>
              <a:rPr lang="en-US" dirty="0"/>
              <a:t>discuss and share more information. </a:t>
            </a:r>
          </a:p>
          <a:p>
            <a:r>
              <a:rPr lang="en-US" dirty="0"/>
              <a:t>Look at all the areas that </a:t>
            </a:r>
            <a:r>
              <a:rPr lang="en-US" dirty="0" smtClean="0"/>
              <a:t>are marked ‘2’ </a:t>
            </a:r>
            <a:r>
              <a:rPr lang="en-US" dirty="0"/>
              <a:t>and discuss </a:t>
            </a:r>
            <a:r>
              <a:rPr lang="en-US" dirty="0" smtClean="0"/>
              <a:t>them with </a:t>
            </a:r>
            <a:r>
              <a:rPr lang="en-US" dirty="0"/>
              <a:t>the </a:t>
            </a:r>
            <a:r>
              <a:rPr lang="en-US" dirty="0" smtClean="0"/>
              <a:t>staff. </a:t>
            </a:r>
            <a:endParaRPr lang="en-US" dirty="0"/>
          </a:p>
          <a:p>
            <a:r>
              <a:rPr lang="en-US" dirty="0"/>
              <a:t>This is a good opportunity for the entire staff to look at the positives and negatives, </a:t>
            </a:r>
            <a:r>
              <a:rPr lang="en-US" dirty="0" smtClean="0"/>
              <a:t>observe the </a:t>
            </a:r>
            <a:r>
              <a:rPr lang="en-US" dirty="0"/>
              <a:t>resources they have and those that they can </a:t>
            </a:r>
            <a:r>
              <a:rPr lang="en-US" dirty="0" err="1" smtClean="0"/>
              <a:t>maximise</a:t>
            </a:r>
            <a:r>
              <a:rPr lang="en-US" dirty="0"/>
              <a:t>, accept the issues or problem areas, think of solutions to address the issues at </a:t>
            </a:r>
            <a:r>
              <a:rPr lang="en-US" dirty="0" smtClean="0"/>
              <a:t>hand, </a:t>
            </a:r>
            <a:r>
              <a:rPr lang="en-US" dirty="0"/>
              <a:t>and find innovative solutions. </a:t>
            </a:r>
          </a:p>
          <a:p>
            <a:endParaRPr lang="en-US" dirty="0"/>
          </a:p>
        </p:txBody>
      </p:sp>
      <p:sp>
        <p:nvSpPr>
          <p:cNvPr id="4" name="Title 3"/>
          <p:cNvSpPr>
            <a:spLocks noGrp="1"/>
          </p:cNvSpPr>
          <p:nvPr>
            <p:ph type="title"/>
          </p:nvPr>
        </p:nvSpPr>
        <p:spPr/>
        <p:txBody>
          <a:bodyPr/>
          <a:lstStyle/>
          <a:p>
            <a:r>
              <a:rPr lang="en-US" dirty="0"/>
              <a:t>Step </a:t>
            </a:r>
            <a:r>
              <a:rPr lang="en-US" dirty="0" smtClean="0"/>
              <a:t>3: </a:t>
            </a:r>
            <a:r>
              <a:rPr lang="en-US" dirty="0"/>
              <a:t>Fill</a:t>
            </a:r>
          </a:p>
        </p:txBody>
      </p:sp>
    </p:spTree>
    <p:extLst>
      <p:ext uri="{BB962C8B-B14F-4D97-AF65-F5344CB8AC3E}">
        <p14:creationId xmlns:p14="http://schemas.microsoft.com/office/powerpoint/2010/main" val="3359897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dirty="0"/>
              <a:t>Step </a:t>
            </a:r>
            <a:r>
              <a:rPr lang="en-US" dirty="0" smtClean="0"/>
              <a:t>3: </a:t>
            </a:r>
            <a:r>
              <a:rPr lang="en-US" dirty="0"/>
              <a:t>Fill</a:t>
            </a:r>
          </a:p>
        </p:txBody>
      </p:sp>
      <p:graphicFrame>
        <p:nvGraphicFramePr>
          <p:cNvPr id="8" name="Diagram 7"/>
          <p:cNvGraphicFramePr/>
          <p:nvPr>
            <p:extLst>
              <p:ext uri="{D42A27DB-BD31-4B8C-83A1-F6EECF244321}">
                <p14:modId xmlns:p14="http://schemas.microsoft.com/office/powerpoint/2010/main" val="1601427755"/>
              </p:ext>
            </p:extLst>
          </p:nvPr>
        </p:nvGraphicFramePr>
        <p:xfrm>
          <a:off x="152400" y="2819400"/>
          <a:ext cx="8686800" cy="13592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83625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Come with action points </a:t>
            </a:r>
            <a:r>
              <a:rPr lang="en-US" dirty="0" smtClean="0"/>
              <a:t>that have </a:t>
            </a:r>
            <a:r>
              <a:rPr lang="en-US" dirty="0"/>
              <a:t>timelines and responsibilities assigned. </a:t>
            </a:r>
          </a:p>
          <a:p>
            <a:r>
              <a:rPr lang="en-US" dirty="0"/>
              <a:t>This </a:t>
            </a:r>
            <a:r>
              <a:rPr lang="en-US" dirty="0" smtClean="0"/>
              <a:t>step is critical </a:t>
            </a:r>
            <a:r>
              <a:rPr lang="en-US" dirty="0"/>
              <a:t>to make sure that problems are addressed in a timely fashion and the relevant people are informed about the needs/requirements/ changes, etc. </a:t>
            </a:r>
          </a:p>
          <a:p>
            <a:r>
              <a:rPr lang="en-US" dirty="0"/>
              <a:t>Set realistic timelines and </a:t>
            </a:r>
            <a:r>
              <a:rPr lang="en-US" dirty="0" smtClean="0"/>
              <a:t>responsibilities.</a:t>
            </a:r>
            <a:endParaRPr lang="en-US" dirty="0"/>
          </a:p>
          <a:p>
            <a:endParaRPr lang="en-US" dirty="0"/>
          </a:p>
        </p:txBody>
      </p:sp>
      <p:sp>
        <p:nvSpPr>
          <p:cNvPr id="4" name="Title 3"/>
          <p:cNvSpPr>
            <a:spLocks noGrp="1"/>
          </p:cNvSpPr>
          <p:nvPr>
            <p:ph type="title"/>
          </p:nvPr>
        </p:nvSpPr>
        <p:spPr/>
        <p:txBody>
          <a:bodyPr/>
          <a:lstStyle/>
          <a:p>
            <a:r>
              <a:rPr lang="en-US" dirty="0"/>
              <a:t>Step </a:t>
            </a:r>
            <a:r>
              <a:rPr lang="en-US" dirty="0" smtClean="0"/>
              <a:t>4: </a:t>
            </a:r>
            <a:r>
              <a:rPr lang="en-US" dirty="0"/>
              <a:t>Action</a:t>
            </a:r>
          </a:p>
        </p:txBody>
      </p:sp>
    </p:spTree>
    <p:extLst>
      <p:ext uri="{BB962C8B-B14F-4D97-AF65-F5344CB8AC3E}">
        <p14:creationId xmlns:p14="http://schemas.microsoft.com/office/powerpoint/2010/main" val="2802494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dirty="0" smtClean="0"/>
              <a:t>Step 4- Sample Action</a:t>
            </a:r>
            <a:endParaRPr lang="en-US" dirty="0"/>
          </a:p>
        </p:txBody>
      </p:sp>
      <p:pic>
        <p:nvPicPr>
          <p:cNvPr id="5" name="Picture 4"/>
          <p:cNvPicPr/>
          <p:nvPr/>
        </p:nvPicPr>
        <p:blipFill>
          <a:blip r:embed="rId2"/>
          <a:stretch>
            <a:fillRect/>
          </a:stretch>
        </p:blipFill>
        <p:spPr>
          <a:xfrm>
            <a:off x="76200" y="2030185"/>
            <a:ext cx="8915400" cy="2313215"/>
          </a:xfrm>
          <a:prstGeom prst="rect">
            <a:avLst/>
          </a:prstGeom>
        </p:spPr>
      </p:pic>
    </p:spTree>
    <p:extLst>
      <p:ext uri="{BB962C8B-B14F-4D97-AF65-F5344CB8AC3E}">
        <p14:creationId xmlns:p14="http://schemas.microsoft.com/office/powerpoint/2010/main" val="1278217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The manager should thank </a:t>
            </a:r>
            <a:r>
              <a:rPr lang="en-US" dirty="0" smtClean="0"/>
              <a:t>staff </a:t>
            </a:r>
            <a:r>
              <a:rPr lang="en-US" dirty="0"/>
              <a:t>for their time, </a:t>
            </a:r>
            <a:r>
              <a:rPr lang="en-US" dirty="0" smtClean="0"/>
              <a:t>and for sharing </a:t>
            </a:r>
            <a:r>
              <a:rPr lang="en-US" dirty="0"/>
              <a:t>their ideas for improvement </a:t>
            </a:r>
            <a:r>
              <a:rPr lang="en-US" dirty="0" smtClean="0"/>
              <a:t>.</a:t>
            </a:r>
            <a:endParaRPr lang="en-US" dirty="0"/>
          </a:p>
          <a:p>
            <a:r>
              <a:rPr lang="en-US" dirty="0"/>
              <a:t>Wherever </a:t>
            </a:r>
            <a:r>
              <a:rPr lang="en-US" dirty="0" smtClean="0"/>
              <a:t>relevant, </a:t>
            </a:r>
            <a:r>
              <a:rPr lang="en-US" dirty="0"/>
              <a:t>the manager should commend </a:t>
            </a:r>
            <a:r>
              <a:rPr lang="en-US" dirty="0" smtClean="0"/>
              <a:t>the </a:t>
            </a:r>
            <a:r>
              <a:rPr lang="en-US" dirty="0"/>
              <a:t>good and hard work they are doing to improve the health of the </a:t>
            </a:r>
            <a:r>
              <a:rPr lang="en-US" dirty="0" smtClean="0"/>
              <a:t>community.</a:t>
            </a:r>
            <a:endParaRPr lang="en-US" dirty="0"/>
          </a:p>
          <a:p>
            <a:r>
              <a:rPr lang="en-US" dirty="0"/>
              <a:t>The manager should also inform them about the next </a:t>
            </a:r>
            <a:r>
              <a:rPr lang="en-US" dirty="0" smtClean="0"/>
              <a:t>visit.</a:t>
            </a:r>
            <a:endParaRPr lang="en-US" dirty="0"/>
          </a:p>
          <a:p>
            <a:endParaRPr lang="en-US" dirty="0"/>
          </a:p>
        </p:txBody>
      </p:sp>
      <p:sp>
        <p:nvSpPr>
          <p:cNvPr id="4" name="Title 3"/>
          <p:cNvSpPr>
            <a:spLocks noGrp="1"/>
          </p:cNvSpPr>
          <p:nvPr>
            <p:ph type="title"/>
          </p:nvPr>
        </p:nvSpPr>
        <p:spPr/>
        <p:txBody>
          <a:bodyPr/>
          <a:lstStyle/>
          <a:p>
            <a:r>
              <a:rPr lang="en-US" dirty="0"/>
              <a:t>Step </a:t>
            </a:r>
            <a:r>
              <a:rPr lang="en-US" dirty="0" smtClean="0"/>
              <a:t>5: </a:t>
            </a:r>
            <a:r>
              <a:rPr lang="en-US" dirty="0"/>
              <a:t>Appreciate</a:t>
            </a:r>
            <a:r>
              <a:rPr lang="en-US" dirty="0" smtClean="0"/>
              <a:t>/Appraise</a:t>
            </a:r>
            <a:endParaRPr lang="en-US" dirty="0"/>
          </a:p>
        </p:txBody>
      </p:sp>
    </p:spTree>
    <p:extLst>
      <p:ext uri="{BB962C8B-B14F-4D97-AF65-F5344CB8AC3E}">
        <p14:creationId xmlns:p14="http://schemas.microsoft.com/office/powerpoint/2010/main" val="4171238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S</a:t>
            </a:r>
            <a:r>
              <a:rPr lang="en-GB" dirty="0" smtClean="0"/>
              <a:t>taff do </a:t>
            </a:r>
            <a:r>
              <a:rPr lang="en-GB" dirty="0"/>
              <a:t>not get a sense of approval or disapproval of their functioning, and do not get defensive or </a:t>
            </a:r>
            <a:r>
              <a:rPr lang="en-GB" dirty="0" smtClean="0"/>
              <a:t>become biased</a:t>
            </a:r>
            <a:r>
              <a:rPr lang="en-GB" dirty="0"/>
              <a:t>. </a:t>
            </a:r>
          </a:p>
          <a:p>
            <a:pPr lvl="1"/>
            <a:r>
              <a:rPr lang="en-GB" dirty="0"/>
              <a:t>This way they may not </a:t>
            </a:r>
            <a:r>
              <a:rPr lang="en-GB" dirty="0" smtClean="0"/>
              <a:t>influence </a:t>
            </a:r>
            <a:r>
              <a:rPr lang="en-GB" dirty="0"/>
              <a:t>the remaining parts of your visit/presence.</a:t>
            </a:r>
            <a:endParaRPr lang="en-IN" dirty="0"/>
          </a:p>
          <a:p>
            <a:pPr lvl="0"/>
            <a:r>
              <a:rPr lang="en-GB" dirty="0"/>
              <a:t>In cases where the centre is </a:t>
            </a:r>
            <a:r>
              <a:rPr lang="en-GB" dirty="0" smtClean="0"/>
              <a:t>understaffed </a:t>
            </a:r>
            <a:r>
              <a:rPr lang="en-GB" dirty="0"/>
              <a:t>or has irregular supplies, and </a:t>
            </a:r>
            <a:r>
              <a:rPr lang="en-GB" dirty="0" smtClean="0"/>
              <a:t>staff </a:t>
            </a:r>
            <a:r>
              <a:rPr lang="en-GB" dirty="0"/>
              <a:t>feel </a:t>
            </a:r>
            <a:r>
              <a:rPr lang="en-GB" dirty="0" smtClean="0"/>
              <a:t>they </a:t>
            </a:r>
            <a:r>
              <a:rPr lang="en-GB" dirty="0"/>
              <a:t>are dealing with many problems, they </a:t>
            </a:r>
            <a:r>
              <a:rPr lang="en-GB" dirty="0" smtClean="0"/>
              <a:t>often start </a:t>
            </a:r>
            <a:r>
              <a:rPr lang="en-GB" dirty="0"/>
              <a:t>in a negative mode and come up with a long list of complaints at the onset of the visit. </a:t>
            </a:r>
          </a:p>
          <a:p>
            <a:pPr lvl="1"/>
            <a:r>
              <a:rPr lang="en-GB" dirty="0"/>
              <a:t>This may </a:t>
            </a:r>
            <a:r>
              <a:rPr lang="en-GB" dirty="0" smtClean="0"/>
              <a:t>take </a:t>
            </a:r>
            <a:r>
              <a:rPr lang="en-GB" dirty="0"/>
              <a:t>up a lot of time. </a:t>
            </a:r>
          </a:p>
          <a:p>
            <a:pPr lvl="1"/>
            <a:r>
              <a:rPr lang="en-GB" dirty="0"/>
              <a:t>In such cases the staff members fail to see the positives, placing too much importance on the problems, without focusing on </a:t>
            </a:r>
            <a:r>
              <a:rPr lang="en-GB" dirty="0" smtClean="0"/>
              <a:t>solutions</a:t>
            </a:r>
            <a:r>
              <a:rPr lang="en-GB" dirty="0"/>
              <a:t>. </a:t>
            </a:r>
            <a:endParaRPr lang="en-IN" dirty="0"/>
          </a:p>
          <a:p>
            <a:endParaRPr lang="en-US" sz="1800" dirty="0"/>
          </a:p>
        </p:txBody>
      </p:sp>
      <p:sp>
        <p:nvSpPr>
          <p:cNvPr id="4" name="Title 3"/>
          <p:cNvSpPr>
            <a:spLocks noGrp="1"/>
          </p:cNvSpPr>
          <p:nvPr>
            <p:ph type="title"/>
          </p:nvPr>
        </p:nvSpPr>
        <p:spPr/>
        <p:txBody>
          <a:bodyPr/>
          <a:lstStyle/>
          <a:p>
            <a:r>
              <a:rPr lang="en-US" dirty="0" smtClean="0"/>
              <a:t>Why Use </a:t>
            </a:r>
            <a:r>
              <a:rPr lang="en-US" dirty="0"/>
              <a:t>IOFAA?</a:t>
            </a:r>
          </a:p>
        </p:txBody>
      </p:sp>
    </p:spTree>
    <p:extLst>
      <p:ext uri="{BB962C8B-B14F-4D97-AF65-F5344CB8AC3E}">
        <p14:creationId xmlns:p14="http://schemas.microsoft.com/office/powerpoint/2010/main" val="2818831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In some cases, </a:t>
            </a:r>
            <a:r>
              <a:rPr lang="en-GB" dirty="0" smtClean="0"/>
              <a:t>meetings </a:t>
            </a:r>
            <a:r>
              <a:rPr lang="en-GB" dirty="0"/>
              <a:t>with </a:t>
            </a:r>
            <a:r>
              <a:rPr lang="en-GB" dirty="0" smtClean="0"/>
              <a:t>staff have </a:t>
            </a:r>
            <a:r>
              <a:rPr lang="en-GB" dirty="0"/>
              <a:t>a positive </a:t>
            </a:r>
            <a:r>
              <a:rPr lang="en-GB" dirty="0" smtClean="0"/>
              <a:t>team-building </a:t>
            </a:r>
            <a:r>
              <a:rPr lang="en-GB" dirty="0"/>
              <a:t>effect, helping the entire team look at </a:t>
            </a:r>
            <a:r>
              <a:rPr lang="en-GB" dirty="0" smtClean="0"/>
              <a:t>its </a:t>
            </a:r>
            <a:r>
              <a:rPr lang="en-GB" dirty="0"/>
              <a:t>strengths, </a:t>
            </a:r>
            <a:r>
              <a:rPr lang="en-GB" dirty="0" smtClean="0"/>
              <a:t>weaknesses, </a:t>
            </a:r>
            <a:r>
              <a:rPr lang="en-GB" dirty="0"/>
              <a:t>and </a:t>
            </a:r>
            <a:r>
              <a:rPr lang="en-GB" dirty="0" smtClean="0"/>
              <a:t>the </a:t>
            </a:r>
            <a:r>
              <a:rPr lang="en-GB" dirty="0"/>
              <a:t>opportunities available. </a:t>
            </a:r>
            <a:endParaRPr lang="en-GB" dirty="0" smtClean="0"/>
          </a:p>
          <a:p>
            <a:pPr lvl="0"/>
            <a:r>
              <a:rPr lang="en-GB" dirty="0"/>
              <a:t>The visits also help </a:t>
            </a:r>
            <a:r>
              <a:rPr lang="en-GB" dirty="0" smtClean="0"/>
              <a:t>staff </a:t>
            </a:r>
            <a:r>
              <a:rPr lang="en-GB" dirty="0"/>
              <a:t>recognise that the managers or ‘bosses’ are not just interested in </a:t>
            </a:r>
            <a:r>
              <a:rPr lang="en-GB" dirty="0" smtClean="0"/>
              <a:t>finding fault, </a:t>
            </a:r>
            <a:r>
              <a:rPr lang="en-GB" dirty="0"/>
              <a:t>but are genuinely interested in bringing a positive change.</a:t>
            </a:r>
          </a:p>
          <a:p>
            <a:pPr lvl="1"/>
            <a:r>
              <a:rPr lang="en-GB" dirty="0"/>
              <a:t>This acts as a motivating factor, and in the long run </a:t>
            </a:r>
            <a:r>
              <a:rPr lang="en-GB" dirty="0" smtClean="0"/>
              <a:t>staff </a:t>
            </a:r>
            <a:r>
              <a:rPr lang="en-GB" dirty="0"/>
              <a:t>tend to respect the managers and are responsive to future requests.</a:t>
            </a:r>
            <a:endParaRPr lang="en-IN" dirty="0"/>
          </a:p>
          <a:p>
            <a:pPr lvl="0"/>
            <a:endParaRPr lang="en-IN" dirty="0"/>
          </a:p>
          <a:p>
            <a:endParaRPr lang="en-US" dirty="0"/>
          </a:p>
        </p:txBody>
      </p:sp>
      <p:sp>
        <p:nvSpPr>
          <p:cNvPr id="4" name="Title 3"/>
          <p:cNvSpPr>
            <a:spLocks noGrp="1"/>
          </p:cNvSpPr>
          <p:nvPr>
            <p:ph type="title"/>
          </p:nvPr>
        </p:nvSpPr>
        <p:spPr/>
        <p:txBody>
          <a:bodyPr/>
          <a:lstStyle/>
          <a:p>
            <a:r>
              <a:rPr lang="en-US" dirty="0" smtClean="0"/>
              <a:t>Why Use IOFAA?</a:t>
            </a:r>
            <a:endParaRPr lang="en-US" dirty="0"/>
          </a:p>
        </p:txBody>
      </p:sp>
    </p:spTree>
    <p:extLst>
      <p:ext uri="{BB962C8B-B14F-4D97-AF65-F5344CB8AC3E}">
        <p14:creationId xmlns:p14="http://schemas.microsoft.com/office/powerpoint/2010/main" val="1749443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smtClean="0"/>
              <a:t>Setting </a:t>
            </a:r>
            <a:r>
              <a:rPr lang="en-GB" dirty="0"/>
              <a:t>realistic action points and </a:t>
            </a:r>
            <a:r>
              <a:rPr lang="en-GB" dirty="0" smtClean="0"/>
              <a:t>timelines </a:t>
            </a:r>
            <a:r>
              <a:rPr lang="en-GB" dirty="0"/>
              <a:t>and sharing responsibilities encourages the team to enhance its </a:t>
            </a:r>
            <a:r>
              <a:rPr lang="en-GB" dirty="0" smtClean="0"/>
              <a:t>work </a:t>
            </a:r>
            <a:r>
              <a:rPr lang="en-GB" dirty="0"/>
              <a:t>in </a:t>
            </a:r>
            <a:r>
              <a:rPr lang="en-GB" dirty="0" smtClean="0"/>
              <a:t>restricted-resource settings. </a:t>
            </a:r>
            <a:endParaRPr lang="en-IN" dirty="0"/>
          </a:p>
          <a:p>
            <a:pPr lvl="0"/>
            <a:r>
              <a:rPr lang="en-GB" dirty="0" smtClean="0"/>
              <a:t>To </a:t>
            </a:r>
            <a:r>
              <a:rPr lang="en-GB" dirty="0"/>
              <a:t>assess areas </a:t>
            </a:r>
            <a:r>
              <a:rPr lang="en-GB" dirty="0" smtClean="0"/>
              <a:t>in need of strengthening, </a:t>
            </a:r>
            <a:r>
              <a:rPr lang="en-GB" dirty="0"/>
              <a:t>managers need to: </a:t>
            </a:r>
          </a:p>
          <a:p>
            <a:pPr lvl="1"/>
            <a:r>
              <a:rPr lang="en-GB" dirty="0" smtClean="0"/>
              <a:t>Provide </a:t>
            </a:r>
            <a:r>
              <a:rPr lang="en-GB" dirty="0"/>
              <a:t>examples of innovative solutions that they can apply to other centres or </a:t>
            </a:r>
            <a:r>
              <a:rPr lang="en-GB" dirty="0" smtClean="0"/>
              <a:t>districts</a:t>
            </a:r>
            <a:endParaRPr lang="en-GB" dirty="0"/>
          </a:p>
          <a:p>
            <a:pPr lvl="1"/>
            <a:r>
              <a:rPr lang="en-GB" dirty="0" smtClean="0"/>
              <a:t>Take </a:t>
            </a:r>
            <a:r>
              <a:rPr lang="en-GB" dirty="0"/>
              <a:t>opportunities to appreciate people who are doing commendable </a:t>
            </a:r>
            <a:r>
              <a:rPr lang="en-GB" dirty="0" smtClean="0"/>
              <a:t>work</a:t>
            </a:r>
          </a:p>
          <a:p>
            <a:pPr lvl="1"/>
            <a:r>
              <a:rPr lang="en-GB" dirty="0" smtClean="0"/>
              <a:t>Iron </a:t>
            </a:r>
            <a:r>
              <a:rPr lang="en-GB" dirty="0"/>
              <a:t>out any pending issues in a timely </a:t>
            </a:r>
            <a:r>
              <a:rPr lang="en-GB" dirty="0" smtClean="0"/>
              <a:t>fashion</a:t>
            </a:r>
            <a:endParaRPr lang="en-IN" dirty="0"/>
          </a:p>
          <a:p>
            <a:endParaRPr lang="en-US" dirty="0"/>
          </a:p>
        </p:txBody>
      </p:sp>
      <p:sp>
        <p:nvSpPr>
          <p:cNvPr id="4" name="Title 3"/>
          <p:cNvSpPr>
            <a:spLocks noGrp="1"/>
          </p:cNvSpPr>
          <p:nvPr>
            <p:ph type="title"/>
          </p:nvPr>
        </p:nvSpPr>
        <p:spPr/>
        <p:txBody>
          <a:bodyPr/>
          <a:lstStyle/>
          <a:p>
            <a:r>
              <a:rPr lang="en-US" dirty="0"/>
              <a:t>Why Use IOFAA?</a:t>
            </a:r>
          </a:p>
        </p:txBody>
      </p:sp>
    </p:spTree>
    <p:extLst>
      <p:ext uri="{BB962C8B-B14F-4D97-AF65-F5344CB8AC3E}">
        <p14:creationId xmlns:p14="http://schemas.microsoft.com/office/powerpoint/2010/main" val="685378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5953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Supervision is a process not a task. </a:t>
            </a:r>
            <a:endParaRPr lang="en-IN" dirty="0"/>
          </a:p>
          <a:p>
            <a:pPr lvl="0"/>
            <a:r>
              <a:rPr lang="en-GB" dirty="0"/>
              <a:t>A supervisor must show appreciation and encourage the supervisee.</a:t>
            </a:r>
            <a:endParaRPr lang="en-IN" dirty="0"/>
          </a:p>
          <a:p>
            <a:pPr lvl="0"/>
            <a:r>
              <a:rPr lang="en-GB" dirty="0" smtClean="0"/>
              <a:t>Supervisors </a:t>
            </a:r>
            <a:r>
              <a:rPr lang="en-GB" dirty="0"/>
              <a:t>should keep away from two </a:t>
            </a:r>
            <a:r>
              <a:rPr lang="en-GB" dirty="0" smtClean="0"/>
              <a:t>words: inspection </a:t>
            </a:r>
            <a:r>
              <a:rPr lang="en-GB" dirty="0"/>
              <a:t>and checking.</a:t>
            </a:r>
            <a:endParaRPr lang="en-IN" dirty="0"/>
          </a:p>
          <a:p>
            <a:pPr lvl="0"/>
            <a:r>
              <a:rPr lang="en-GB" dirty="0"/>
              <a:t>A good supervisor must always be accessible and approachable.</a:t>
            </a:r>
            <a:endParaRPr lang="en-IN" dirty="0"/>
          </a:p>
          <a:p>
            <a:pPr lvl="0"/>
            <a:r>
              <a:rPr lang="en-GB" dirty="0"/>
              <a:t>A good supervisor must show patience.</a:t>
            </a:r>
            <a:endParaRPr lang="en-IN" dirty="0"/>
          </a:p>
          <a:p>
            <a:endParaRPr lang="en-US" dirty="0"/>
          </a:p>
        </p:txBody>
      </p:sp>
      <p:sp>
        <p:nvSpPr>
          <p:cNvPr id="4" name="Title 3"/>
          <p:cNvSpPr>
            <a:spLocks noGrp="1"/>
          </p:cNvSpPr>
          <p:nvPr>
            <p:ph type="title"/>
          </p:nvPr>
        </p:nvSpPr>
        <p:spPr/>
        <p:txBody>
          <a:bodyPr/>
          <a:lstStyle/>
          <a:p>
            <a:r>
              <a:rPr lang="en-GB" dirty="0" smtClean="0"/>
              <a:t>Important to Remember About Supervision</a:t>
            </a:r>
            <a:endParaRPr lang="en-US" dirty="0"/>
          </a:p>
        </p:txBody>
      </p:sp>
    </p:spTree>
    <p:extLst>
      <p:ext uri="{BB962C8B-B14F-4D97-AF65-F5344CB8AC3E}">
        <p14:creationId xmlns:p14="http://schemas.microsoft.com/office/powerpoint/2010/main" val="1544095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Know what their staff are supposed to do. </a:t>
            </a:r>
            <a:endParaRPr lang="en-IN" dirty="0"/>
          </a:p>
          <a:p>
            <a:pPr lvl="0"/>
            <a:r>
              <a:rPr lang="en-GB" dirty="0"/>
              <a:t>Ensure that </a:t>
            </a:r>
            <a:r>
              <a:rPr lang="en-GB" dirty="0" smtClean="0"/>
              <a:t>staff </a:t>
            </a:r>
            <a:r>
              <a:rPr lang="en-GB" dirty="0"/>
              <a:t>are well trained for the job. </a:t>
            </a:r>
            <a:endParaRPr lang="en-IN" dirty="0"/>
          </a:p>
          <a:p>
            <a:pPr lvl="0"/>
            <a:r>
              <a:rPr lang="en-GB" dirty="0"/>
              <a:t>Ensure that </a:t>
            </a:r>
            <a:r>
              <a:rPr lang="en-GB" dirty="0" smtClean="0"/>
              <a:t>staff </a:t>
            </a:r>
            <a:r>
              <a:rPr lang="en-GB" dirty="0"/>
              <a:t>are provided facilities to do the job. </a:t>
            </a:r>
            <a:endParaRPr lang="en-IN" dirty="0"/>
          </a:p>
          <a:p>
            <a:pPr lvl="0"/>
            <a:r>
              <a:rPr lang="en-GB" dirty="0"/>
              <a:t>Ensure that </a:t>
            </a:r>
            <a:r>
              <a:rPr lang="en-GB" dirty="0" smtClean="0"/>
              <a:t>staff’s </a:t>
            </a:r>
            <a:r>
              <a:rPr lang="en-GB" dirty="0"/>
              <a:t>problems are solved. </a:t>
            </a:r>
            <a:endParaRPr lang="en-IN" dirty="0"/>
          </a:p>
          <a:p>
            <a:pPr lvl="0"/>
            <a:r>
              <a:rPr lang="en-GB" dirty="0"/>
              <a:t>Ensure that </a:t>
            </a:r>
            <a:r>
              <a:rPr lang="en-GB" dirty="0" smtClean="0"/>
              <a:t>staff’s </a:t>
            </a:r>
            <a:r>
              <a:rPr lang="en-GB" dirty="0"/>
              <a:t>work is appreciated and recognised.</a:t>
            </a:r>
            <a:endParaRPr lang="en-IN" dirty="0"/>
          </a:p>
          <a:p>
            <a:endParaRPr lang="en-US" dirty="0"/>
          </a:p>
        </p:txBody>
      </p:sp>
      <p:sp>
        <p:nvSpPr>
          <p:cNvPr id="4" name="Title 3"/>
          <p:cNvSpPr>
            <a:spLocks noGrp="1"/>
          </p:cNvSpPr>
          <p:nvPr>
            <p:ph type="title"/>
          </p:nvPr>
        </p:nvSpPr>
        <p:spPr/>
        <p:txBody>
          <a:bodyPr/>
          <a:lstStyle/>
          <a:p>
            <a:r>
              <a:rPr lang="en-GB" dirty="0"/>
              <a:t>Supervisors </a:t>
            </a:r>
            <a:r>
              <a:rPr lang="en-GB" dirty="0" smtClean="0"/>
              <a:t>Should</a:t>
            </a:r>
            <a:endParaRPr lang="en-US" dirty="0"/>
          </a:p>
        </p:txBody>
      </p:sp>
    </p:spTree>
    <p:extLst>
      <p:ext uri="{BB962C8B-B14F-4D97-AF65-F5344CB8AC3E}">
        <p14:creationId xmlns:p14="http://schemas.microsoft.com/office/powerpoint/2010/main" val="500288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Show appreciation and encouragement. Pick the positive points and anything for which the supervisees can be praised (for example a neat and clean </a:t>
            </a:r>
            <a:r>
              <a:rPr lang="en-US" dirty="0" err="1"/>
              <a:t>Sahiya</a:t>
            </a:r>
            <a:r>
              <a:rPr lang="en-US" dirty="0"/>
              <a:t> health house).</a:t>
            </a:r>
            <a:endParaRPr lang="en-IN" dirty="0"/>
          </a:p>
          <a:p>
            <a:pPr lvl="0"/>
            <a:r>
              <a:rPr lang="en-US" dirty="0"/>
              <a:t>Listen attentively to the supervisee’s problems.</a:t>
            </a:r>
            <a:endParaRPr lang="en-IN" dirty="0"/>
          </a:p>
          <a:p>
            <a:pPr lvl="0"/>
            <a:r>
              <a:rPr lang="en-US" dirty="0"/>
              <a:t>Show respect.</a:t>
            </a:r>
            <a:endParaRPr lang="en-IN" dirty="0"/>
          </a:p>
          <a:p>
            <a:pPr lvl="0"/>
            <a:r>
              <a:rPr lang="en-US" dirty="0"/>
              <a:t>Provide on-the-spot guidance.</a:t>
            </a:r>
            <a:endParaRPr lang="en-IN" dirty="0"/>
          </a:p>
          <a:p>
            <a:pPr lvl="0"/>
            <a:r>
              <a:rPr lang="en-US" dirty="0"/>
              <a:t>Encourage the supervisees to identify problems and </a:t>
            </a:r>
            <a:r>
              <a:rPr lang="en-US" dirty="0" smtClean="0"/>
              <a:t>solutions</a:t>
            </a:r>
            <a:r>
              <a:rPr lang="en-US" dirty="0"/>
              <a:t>. </a:t>
            </a:r>
            <a:endParaRPr lang="en-IN" dirty="0"/>
          </a:p>
          <a:p>
            <a:pPr lvl="0"/>
            <a:r>
              <a:rPr lang="en-US" dirty="0"/>
              <a:t>Make </a:t>
            </a:r>
            <a:r>
              <a:rPr lang="en-US" dirty="0" smtClean="0"/>
              <a:t>it clear what is expected of the supervisee (task </a:t>
            </a:r>
            <a:r>
              <a:rPr lang="en-US" dirty="0"/>
              <a:t>clarification).</a:t>
            </a:r>
            <a:endParaRPr lang="en-IN" dirty="0"/>
          </a:p>
          <a:p>
            <a:endParaRPr lang="en-US" dirty="0"/>
          </a:p>
        </p:txBody>
      </p:sp>
      <p:sp>
        <p:nvSpPr>
          <p:cNvPr id="4" name="Title 3"/>
          <p:cNvSpPr>
            <a:spLocks noGrp="1"/>
          </p:cNvSpPr>
          <p:nvPr>
            <p:ph type="title"/>
          </p:nvPr>
        </p:nvSpPr>
        <p:spPr/>
        <p:txBody>
          <a:bodyPr/>
          <a:lstStyle/>
          <a:p>
            <a:r>
              <a:rPr lang="en-GB" dirty="0" smtClean="0"/>
              <a:t>Do</a:t>
            </a:r>
            <a:endParaRPr lang="en-US" dirty="0"/>
          </a:p>
        </p:txBody>
      </p:sp>
    </p:spTree>
    <p:extLst>
      <p:ext uri="{BB962C8B-B14F-4D97-AF65-F5344CB8AC3E}">
        <p14:creationId xmlns:p14="http://schemas.microsoft.com/office/powerpoint/2010/main" val="2538070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smtClean="0"/>
              <a:t>Be autocratic</a:t>
            </a:r>
            <a:r>
              <a:rPr lang="en-US" dirty="0"/>
              <a:t>: Checking or inspecting things in an authoritative manner according to the whim of the supervisor. </a:t>
            </a:r>
            <a:endParaRPr lang="en-IN" dirty="0"/>
          </a:p>
          <a:p>
            <a:pPr lvl="0"/>
            <a:r>
              <a:rPr lang="en-IN" dirty="0" smtClean="0"/>
              <a:t>Be s</a:t>
            </a:r>
            <a:r>
              <a:rPr lang="en-US" dirty="0" err="1" smtClean="0"/>
              <a:t>uperficial</a:t>
            </a:r>
            <a:r>
              <a:rPr lang="en-US" dirty="0"/>
              <a:t>: Not </a:t>
            </a:r>
            <a:r>
              <a:rPr lang="en-US" dirty="0" smtClean="0"/>
              <a:t>looking deeply to find </a:t>
            </a:r>
            <a:r>
              <a:rPr lang="en-US" dirty="0"/>
              <a:t>out what is working and what is not </a:t>
            </a:r>
            <a:r>
              <a:rPr lang="en-US" dirty="0" smtClean="0"/>
              <a:t>working.</a:t>
            </a:r>
            <a:endParaRPr lang="en-IN" dirty="0"/>
          </a:p>
          <a:p>
            <a:pPr lvl="0"/>
            <a:r>
              <a:rPr lang="en-IN" dirty="0" smtClean="0"/>
              <a:t>Conduct o</a:t>
            </a:r>
            <a:r>
              <a:rPr lang="en-US" dirty="0" smtClean="0"/>
              <a:t>ne-time </a:t>
            </a:r>
            <a:r>
              <a:rPr lang="en-US" dirty="0"/>
              <a:t>visits: </a:t>
            </a:r>
            <a:r>
              <a:rPr lang="en-US" dirty="0" smtClean="0"/>
              <a:t>Meeting or visiting staff on an irregular, infrequent basis.</a:t>
            </a:r>
            <a:endParaRPr lang="en-IN" dirty="0"/>
          </a:p>
          <a:p>
            <a:pPr lvl="0"/>
            <a:r>
              <a:rPr lang="en-IN" dirty="0" smtClean="0"/>
              <a:t>Be c</a:t>
            </a:r>
            <a:r>
              <a:rPr lang="en-US" dirty="0" err="1" smtClean="0"/>
              <a:t>hecklist</a:t>
            </a:r>
            <a:r>
              <a:rPr lang="en-US" dirty="0"/>
              <a:t>-</a:t>
            </a:r>
            <a:r>
              <a:rPr lang="en-US" dirty="0" smtClean="0"/>
              <a:t>oriented</a:t>
            </a:r>
            <a:r>
              <a:rPr lang="en-US" dirty="0"/>
              <a:t>: Checking things according to a checklist and not in an in‐depth </a:t>
            </a:r>
            <a:r>
              <a:rPr lang="en-US" dirty="0" smtClean="0"/>
              <a:t>manner.</a:t>
            </a:r>
            <a:endParaRPr lang="en-IN" dirty="0"/>
          </a:p>
          <a:p>
            <a:pPr lvl="0"/>
            <a:r>
              <a:rPr lang="en-US" dirty="0" smtClean="0"/>
              <a:t>Communicate only one way</a:t>
            </a:r>
            <a:r>
              <a:rPr lang="en-US" dirty="0"/>
              <a:t>: Discouraging inputs from the supervisee.</a:t>
            </a:r>
            <a:endParaRPr lang="en-IN" dirty="0"/>
          </a:p>
          <a:p>
            <a:endParaRPr lang="en-US" dirty="0"/>
          </a:p>
        </p:txBody>
      </p:sp>
      <p:sp>
        <p:nvSpPr>
          <p:cNvPr id="4" name="Title 3"/>
          <p:cNvSpPr>
            <a:spLocks noGrp="1"/>
          </p:cNvSpPr>
          <p:nvPr>
            <p:ph type="title"/>
          </p:nvPr>
        </p:nvSpPr>
        <p:spPr/>
        <p:txBody>
          <a:bodyPr/>
          <a:lstStyle/>
          <a:p>
            <a:r>
              <a:rPr lang="en-GB" dirty="0" smtClean="0"/>
              <a:t>Don’t</a:t>
            </a:r>
            <a:endParaRPr lang="en-US" dirty="0"/>
          </a:p>
        </p:txBody>
      </p:sp>
    </p:spTree>
    <p:extLst>
      <p:ext uri="{BB962C8B-B14F-4D97-AF65-F5344CB8AC3E}">
        <p14:creationId xmlns:p14="http://schemas.microsoft.com/office/powerpoint/2010/main" val="3774901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Scold a supervisee in the presence of </a:t>
            </a:r>
            <a:r>
              <a:rPr lang="en-GB" dirty="0" smtClean="0"/>
              <a:t>others, including </a:t>
            </a:r>
            <a:r>
              <a:rPr lang="en-GB" dirty="0"/>
              <a:t>family members or clients.</a:t>
            </a:r>
            <a:endParaRPr lang="en-IN" dirty="0"/>
          </a:p>
          <a:p>
            <a:pPr lvl="0"/>
            <a:r>
              <a:rPr lang="en-GB" dirty="0"/>
              <a:t>Show favouritism towards certain employees.</a:t>
            </a:r>
            <a:endParaRPr lang="en-IN" dirty="0"/>
          </a:p>
          <a:p>
            <a:pPr lvl="0"/>
            <a:r>
              <a:rPr lang="en-GB" dirty="0" smtClean="0"/>
              <a:t>Blame </a:t>
            </a:r>
            <a:r>
              <a:rPr lang="en-GB" dirty="0"/>
              <a:t>an employee for </a:t>
            </a:r>
            <a:r>
              <a:rPr lang="en-GB" dirty="0" smtClean="0"/>
              <a:t>his or her </a:t>
            </a:r>
            <a:r>
              <a:rPr lang="en-GB" dirty="0"/>
              <a:t>own mistakes. </a:t>
            </a:r>
            <a:endParaRPr lang="en-IN" dirty="0"/>
          </a:p>
          <a:p>
            <a:pPr lvl="0"/>
            <a:r>
              <a:rPr lang="en-GB" dirty="0"/>
              <a:t>Unnecessarily focus on </a:t>
            </a:r>
            <a:r>
              <a:rPr lang="en-GB" dirty="0" smtClean="0"/>
              <a:t>employees’ personal matters, </a:t>
            </a:r>
            <a:r>
              <a:rPr lang="en-GB" dirty="0"/>
              <a:t>especially if the supervisee is not interested in discussing these matters.</a:t>
            </a:r>
            <a:endParaRPr lang="en-IN" dirty="0"/>
          </a:p>
          <a:p>
            <a:pPr lvl="0"/>
            <a:r>
              <a:rPr lang="en-GB" dirty="0" smtClean="0"/>
              <a:t>Gossip </a:t>
            </a:r>
            <a:r>
              <a:rPr lang="en-GB" dirty="0"/>
              <a:t>with one employee about another.</a:t>
            </a:r>
            <a:endParaRPr lang="en-IN" dirty="0"/>
          </a:p>
          <a:p>
            <a:pPr lvl="0"/>
            <a:endParaRPr lang="en-IN" dirty="0"/>
          </a:p>
          <a:p>
            <a:endParaRPr lang="en-US" dirty="0"/>
          </a:p>
        </p:txBody>
      </p:sp>
      <p:sp>
        <p:nvSpPr>
          <p:cNvPr id="4" name="Title 3"/>
          <p:cNvSpPr>
            <a:spLocks noGrp="1"/>
          </p:cNvSpPr>
          <p:nvPr>
            <p:ph type="title"/>
          </p:nvPr>
        </p:nvSpPr>
        <p:spPr/>
        <p:txBody>
          <a:bodyPr/>
          <a:lstStyle/>
          <a:p>
            <a:r>
              <a:rPr lang="en-GB" dirty="0"/>
              <a:t>Supervisors </a:t>
            </a:r>
            <a:r>
              <a:rPr lang="en-GB" dirty="0" smtClean="0"/>
              <a:t>Must Never</a:t>
            </a:r>
            <a:endParaRPr lang="en-US" dirty="0"/>
          </a:p>
        </p:txBody>
      </p:sp>
    </p:spTree>
    <p:extLst>
      <p:ext uri="{BB962C8B-B14F-4D97-AF65-F5344CB8AC3E}">
        <p14:creationId xmlns:p14="http://schemas.microsoft.com/office/powerpoint/2010/main" val="4169694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3637</TotalTime>
  <Words>3800</Words>
  <Application>Microsoft Office PowerPoint</Application>
  <PresentationFormat>On-screen Show (4:3)</PresentationFormat>
  <Paragraphs>297</Paragraphs>
  <Slides>49</Slides>
  <Notes>9</Notes>
  <HiddenSlides>0</HiddenSlides>
  <MMClips>0</MMClips>
  <ScaleCrop>false</ScaleCrop>
  <HeadingPairs>
    <vt:vector size="4" baseType="variant">
      <vt:variant>
        <vt:lpstr>Theme</vt:lpstr>
      </vt:variant>
      <vt:variant>
        <vt:i4>4</vt:i4>
      </vt:variant>
      <vt:variant>
        <vt:lpstr>Slide Titles</vt:lpstr>
      </vt:variant>
      <vt:variant>
        <vt:i4>49</vt:i4>
      </vt:variant>
    </vt:vector>
  </HeadingPairs>
  <TitlesOfParts>
    <vt:vector size="53" baseType="lpstr">
      <vt:lpstr>HPP Title and Thank You Slides</vt:lpstr>
      <vt:lpstr>Blue Section HPP Interior Slides</vt:lpstr>
      <vt:lpstr>Green Section HPP Interior Slides</vt:lpstr>
      <vt:lpstr>Red Section HPP Interior Slides</vt:lpstr>
      <vt:lpstr>PowerPoint Presentation</vt:lpstr>
      <vt:lpstr>PowerPoint Presentation</vt:lpstr>
      <vt:lpstr>Supervision</vt:lpstr>
      <vt:lpstr>Definition of Supervision</vt:lpstr>
      <vt:lpstr>Important to Remember About Supervision</vt:lpstr>
      <vt:lpstr>Supervisors Should</vt:lpstr>
      <vt:lpstr>Do</vt:lpstr>
      <vt:lpstr>Don’t</vt:lpstr>
      <vt:lpstr>Supervisors Must Never</vt:lpstr>
      <vt:lpstr>Supervisors Must Never</vt:lpstr>
      <vt:lpstr>Attributes of a Supervisor </vt:lpstr>
      <vt:lpstr>PowerPoint Presentation</vt:lpstr>
      <vt:lpstr>Goals of Supportive Supervision</vt:lpstr>
      <vt:lpstr>Objectives of the Supportive Supervisory Visits</vt:lpstr>
      <vt:lpstr>PowerPoint Presentation</vt:lpstr>
      <vt:lpstr>Definition </vt:lpstr>
      <vt:lpstr>Supervisors Achieve This by Guiding and Supporting Their Staff</vt:lpstr>
      <vt:lpstr>PowerPoint Presentation</vt:lpstr>
      <vt:lpstr>Do</vt:lpstr>
      <vt:lpstr>Don’t </vt:lpstr>
      <vt:lpstr>PowerPoint Presentation</vt:lpstr>
      <vt:lpstr>Supervisors Must Never</vt:lpstr>
      <vt:lpstr>Supervisors Must Never</vt:lpstr>
      <vt:lpstr>PowerPoint Presentation</vt:lpstr>
      <vt:lpstr>Role of a Supervisor</vt:lpstr>
      <vt:lpstr>PowerPoint Presentation</vt:lpstr>
      <vt:lpstr>Qualities of a Supervisor</vt:lpstr>
      <vt:lpstr>Support Mechanisms</vt:lpstr>
      <vt:lpstr>Feedback</vt:lpstr>
      <vt:lpstr>PowerPoint Presentation</vt:lpstr>
      <vt:lpstr>How to Give Feedback</vt:lpstr>
      <vt:lpstr>How to Give Feedback</vt:lpstr>
      <vt:lpstr>PowerPoint Presentation</vt:lpstr>
      <vt:lpstr>Manager’s Tool</vt:lpstr>
      <vt:lpstr>Five Steps: IOFAA</vt:lpstr>
      <vt:lpstr>Sample Tool</vt:lpstr>
      <vt:lpstr>Step 1: Introduce/Inform</vt:lpstr>
      <vt:lpstr>Step 2: Observe/Obtain</vt:lpstr>
      <vt:lpstr>PowerPoint Presentation</vt:lpstr>
      <vt:lpstr>Step 2: Observe/Obtain</vt:lpstr>
      <vt:lpstr>Step 3: Fill</vt:lpstr>
      <vt:lpstr>Step 3: Fill</vt:lpstr>
      <vt:lpstr>Step 4: Action</vt:lpstr>
      <vt:lpstr>Step 4- Sample Action</vt:lpstr>
      <vt:lpstr>Step 5: Appreciate/Appraise</vt:lpstr>
      <vt:lpstr>Why Use IOFAA?</vt:lpstr>
      <vt:lpstr>Why Use IOFAA?</vt:lpstr>
      <vt:lpstr>Why Use IOFAA?</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226</cp:revision>
  <cp:lastPrinted>2014-02-18T22:51:18Z</cp:lastPrinted>
  <dcterms:created xsi:type="dcterms:W3CDTF">2012-10-02T19:21:23Z</dcterms:created>
  <dcterms:modified xsi:type="dcterms:W3CDTF">2014-02-21T15:03:35Z</dcterms:modified>
</cp:coreProperties>
</file>