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20"/>
  </p:notesMasterIdLst>
  <p:sldIdLst>
    <p:sldId id="272" r:id="rId5"/>
    <p:sldId id="277" r:id="rId6"/>
    <p:sldId id="276" r:id="rId7"/>
    <p:sldId id="278" r:id="rId8"/>
    <p:sldId id="279" r:id="rId9"/>
    <p:sldId id="280" r:id="rId10"/>
    <p:sldId id="281" r:id="rId11"/>
    <p:sldId id="282" r:id="rId12"/>
    <p:sldId id="287" r:id="rId13"/>
    <p:sldId id="283" r:id="rId14"/>
    <p:sldId id="288" r:id="rId15"/>
    <p:sldId id="284" r:id="rId16"/>
    <p:sldId id="285" r:id="rId17"/>
    <p:sldId id="286" r:id="rId18"/>
    <p:sldId id="275"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72"/>
            <p14:sldId id="277"/>
            <p14:sldId id="276"/>
            <p14:sldId id="278"/>
            <p14:sldId id="279"/>
            <p14:sldId id="280"/>
            <p14:sldId id="281"/>
            <p14:sldId id="282"/>
            <p14:sldId id="287"/>
            <p14:sldId id="283"/>
            <p14:sldId id="288"/>
            <p14:sldId id="284"/>
            <p14:sldId id="285"/>
            <p14:sldId id="286"/>
            <p14:sldId id="2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363C"/>
    <a:srgbClr val="C4882C"/>
    <a:srgbClr val="8B1524"/>
    <a:srgbClr val="6D7331"/>
    <a:srgbClr val="084572"/>
    <a:srgbClr val="051437"/>
    <a:srgbClr val="1A2855"/>
    <a:srgbClr val="0E7DC2"/>
    <a:srgbClr val="403D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92" autoAdjust="0"/>
    <p:restoredTop sz="79691" autoAdjust="0"/>
  </p:normalViewPr>
  <p:slideViewPr>
    <p:cSldViewPr>
      <p:cViewPr>
        <p:scale>
          <a:sx n="85" d="100"/>
          <a:sy n="85" d="100"/>
        </p:scale>
        <p:origin x="-1092" y="-168"/>
      </p:cViewPr>
      <p:guideLst>
        <p:guide orient="horz" pos="2160"/>
        <p:guide pos="2880"/>
      </p:guideLst>
    </p:cSldViewPr>
  </p:slideViewPr>
  <p:outlineViewPr>
    <p:cViewPr>
      <p:scale>
        <a:sx n="33" d="100"/>
        <a:sy n="33" d="100"/>
      </p:scale>
      <p:origin x="0" y="0"/>
    </p:cViewPr>
  </p:outlineViewPr>
  <p:notesTextViewPr>
    <p:cViewPr>
      <p:scale>
        <a:sx n="1" d="1"/>
        <a:sy n="1" d="1"/>
      </p:scale>
      <p:origin x="0" y="1422"/>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56ECA6-90C9-4249-A31B-3179BB449214}" type="doc">
      <dgm:prSet loTypeId="urn:microsoft.com/office/officeart/2005/8/layout/rings+Icon" loCatId="relationship" qsTypeId="urn:microsoft.com/office/officeart/2005/8/quickstyle/simple2" qsCatId="simple" csTypeId="urn:microsoft.com/office/officeart/2005/8/colors/colorful4" csCatId="colorful" phldr="1"/>
      <dgm:spPr/>
    </dgm:pt>
    <dgm:pt modelId="{24ACE186-7D2D-4294-AB2D-35342279826C}">
      <dgm:prSet custT="1"/>
      <dgm:spPr>
        <a:solidFill>
          <a:srgbClr val="5B363C">
            <a:alpha val="50000"/>
          </a:srgbClr>
        </a:solidFill>
      </dgm:spPr>
      <dgm:t>
        <a:bodyPr/>
        <a:lstStyle/>
        <a:p>
          <a:r>
            <a:rPr lang="en-GB" sz="2000" dirty="0" smtClean="0"/>
            <a:t>Gender Equity and Equality</a:t>
          </a:r>
        </a:p>
      </dgm:t>
    </dgm:pt>
    <dgm:pt modelId="{C7E17C74-FC40-4D35-8F77-4618E5EA5E72}" type="parTrans" cxnId="{BB9ABD05-2368-4642-9042-C034967A886A}">
      <dgm:prSet/>
      <dgm:spPr/>
      <dgm:t>
        <a:bodyPr/>
        <a:lstStyle/>
        <a:p>
          <a:endParaRPr lang="en-IN" sz="1100"/>
        </a:p>
      </dgm:t>
    </dgm:pt>
    <dgm:pt modelId="{665FD172-618B-4A53-B52F-F66A307AD410}" type="sibTrans" cxnId="{BB9ABD05-2368-4642-9042-C034967A886A}">
      <dgm:prSet/>
      <dgm:spPr/>
      <dgm:t>
        <a:bodyPr/>
        <a:lstStyle/>
        <a:p>
          <a:endParaRPr lang="en-IN" sz="1100"/>
        </a:p>
      </dgm:t>
    </dgm:pt>
    <dgm:pt modelId="{10EC7BD9-B30B-44E7-811A-85624CB32A97}">
      <dgm:prSet custT="1"/>
      <dgm:spPr/>
      <dgm:t>
        <a:bodyPr/>
        <a:lstStyle/>
        <a:p>
          <a:r>
            <a:rPr lang="en-GB" sz="2000" dirty="0" smtClean="0"/>
            <a:t>Client-Centred SRH Care</a:t>
          </a:r>
        </a:p>
      </dgm:t>
    </dgm:pt>
    <dgm:pt modelId="{6418FA13-F26C-491F-9797-F0339B172B36}" type="parTrans" cxnId="{FC7BC7B7-B6F5-4065-A945-FECEC78FBB71}">
      <dgm:prSet/>
      <dgm:spPr/>
      <dgm:t>
        <a:bodyPr/>
        <a:lstStyle/>
        <a:p>
          <a:endParaRPr lang="en-IN" sz="1100"/>
        </a:p>
      </dgm:t>
    </dgm:pt>
    <dgm:pt modelId="{EBB79FA6-805C-482F-95DE-CDC76C62278C}" type="sibTrans" cxnId="{FC7BC7B7-B6F5-4065-A945-FECEC78FBB71}">
      <dgm:prSet/>
      <dgm:spPr/>
      <dgm:t>
        <a:bodyPr/>
        <a:lstStyle/>
        <a:p>
          <a:endParaRPr lang="en-IN" sz="1100"/>
        </a:p>
      </dgm:t>
    </dgm:pt>
    <dgm:pt modelId="{19173596-A99A-4D84-84D8-84690CDC851E}">
      <dgm:prSet custT="1"/>
      <dgm:spPr>
        <a:solidFill>
          <a:srgbClr val="5B363C">
            <a:alpha val="50000"/>
          </a:srgbClr>
        </a:solidFill>
      </dgm:spPr>
      <dgm:t>
        <a:bodyPr/>
        <a:lstStyle/>
        <a:p>
          <a:r>
            <a:rPr lang="en-GB" sz="2000" dirty="0" smtClean="0"/>
            <a:t>Rights to SRH</a:t>
          </a:r>
        </a:p>
      </dgm:t>
    </dgm:pt>
    <dgm:pt modelId="{F8364936-7AEB-45BF-803D-E7DEBA564BC7}" type="parTrans" cxnId="{994B4C12-30A3-4C86-9667-BBC3CD2CE207}">
      <dgm:prSet/>
      <dgm:spPr/>
      <dgm:t>
        <a:bodyPr/>
        <a:lstStyle/>
        <a:p>
          <a:endParaRPr lang="en-IN" sz="1200"/>
        </a:p>
      </dgm:t>
    </dgm:pt>
    <dgm:pt modelId="{236054A8-DCBD-4827-B9E6-4F2D5F93D3D0}" type="sibTrans" cxnId="{994B4C12-30A3-4C86-9667-BBC3CD2CE207}">
      <dgm:prSet/>
      <dgm:spPr/>
      <dgm:t>
        <a:bodyPr/>
        <a:lstStyle/>
        <a:p>
          <a:endParaRPr lang="en-IN" sz="1200"/>
        </a:p>
      </dgm:t>
    </dgm:pt>
    <dgm:pt modelId="{55066278-05D9-40BC-A2D2-C3D7B0DF439C}" type="pres">
      <dgm:prSet presAssocID="{E156ECA6-90C9-4249-A31B-3179BB449214}" presName="Name0" presStyleCnt="0">
        <dgm:presLayoutVars>
          <dgm:chMax val="7"/>
          <dgm:dir/>
          <dgm:resizeHandles val="exact"/>
        </dgm:presLayoutVars>
      </dgm:prSet>
      <dgm:spPr/>
    </dgm:pt>
    <dgm:pt modelId="{C2D33635-13F3-4D2D-8EB3-F231C27A095A}" type="pres">
      <dgm:prSet presAssocID="{E156ECA6-90C9-4249-A31B-3179BB449214}" presName="ellipse1" presStyleLbl="vennNode1" presStyleIdx="0" presStyleCnt="3" custLinFactNeighborX="5630" custLinFactNeighborY="7473">
        <dgm:presLayoutVars>
          <dgm:bulletEnabled val="1"/>
        </dgm:presLayoutVars>
      </dgm:prSet>
      <dgm:spPr/>
      <dgm:t>
        <a:bodyPr/>
        <a:lstStyle/>
        <a:p>
          <a:endParaRPr lang="en-IN"/>
        </a:p>
      </dgm:t>
    </dgm:pt>
    <dgm:pt modelId="{CA150E52-32EF-49B7-A2F6-D3C41244C1C5}" type="pres">
      <dgm:prSet presAssocID="{E156ECA6-90C9-4249-A31B-3179BB449214}" presName="ellipse2" presStyleLbl="vennNode1" presStyleIdx="1" presStyleCnt="3">
        <dgm:presLayoutVars>
          <dgm:bulletEnabled val="1"/>
        </dgm:presLayoutVars>
      </dgm:prSet>
      <dgm:spPr/>
      <dgm:t>
        <a:bodyPr/>
        <a:lstStyle/>
        <a:p>
          <a:endParaRPr lang="en-IN"/>
        </a:p>
      </dgm:t>
    </dgm:pt>
    <dgm:pt modelId="{E78AACC5-6CFC-4990-B0CE-A5C4D5837305}" type="pres">
      <dgm:prSet presAssocID="{E156ECA6-90C9-4249-A31B-3179BB449214}" presName="ellipse3" presStyleLbl="vennNode1" presStyleIdx="2" presStyleCnt="3" custLinFactNeighborX="-7368" custLinFactNeighborY="7473">
        <dgm:presLayoutVars>
          <dgm:bulletEnabled val="1"/>
        </dgm:presLayoutVars>
      </dgm:prSet>
      <dgm:spPr/>
      <dgm:t>
        <a:bodyPr/>
        <a:lstStyle/>
        <a:p>
          <a:endParaRPr lang="en-IN"/>
        </a:p>
      </dgm:t>
    </dgm:pt>
  </dgm:ptLst>
  <dgm:cxnLst>
    <dgm:cxn modelId="{FC7BC7B7-B6F5-4065-A945-FECEC78FBB71}" srcId="{E156ECA6-90C9-4249-A31B-3179BB449214}" destId="{10EC7BD9-B30B-44E7-811A-85624CB32A97}" srcOrd="2" destOrd="0" parTransId="{6418FA13-F26C-491F-9797-F0339B172B36}" sibTransId="{EBB79FA6-805C-482F-95DE-CDC76C62278C}"/>
    <dgm:cxn modelId="{994B4C12-30A3-4C86-9667-BBC3CD2CE207}" srcId="{E156ECA6-90C9-4249-A31B-3179BB449214}" destId="{19173596-A99A-4D84-84D8-84690CDC851E}" srcOrd="1" destOrd="0" parTransId="{F8364936-7AEB-45BF-803D-E7DEBA564BC7}" sibTransId="{236054A8-DCBD-4827-B9E6-4F2D5F93D3D0}"/>
    <dgm:cxn modelId="{BB9ABD05-2368-4642-9042-C034967A886A}" srcId="{E156ECA6-90C9-4249-A31B-3179BB449214}" destId="{24ACE186-7D2D-4294-AB2D-35342279826C}" srcOrd="0" destOrd="0" parTransId="{C7E17C74-FC40-4D35-8F77-4618E5EA5E72}" sibTransId="{665FD172-618B-4A53-B52F-F66A307AD410}"/>
    <dgm:cxn modelId="{47DBA49B-3124-4871-8863-18000D423035}" type="presOf" srcId="{E156ECA6-90C9-4249-A31B-3179BB449214}" destId="{55066278-05D9-40BC-A2D2-C3D7B0DF439C}" srcOrd="0" destOrd="0" presId="urn:microsoft.com/office/officeart/2005/8/layout/rings+Icon"/>
    <dgm:cxn modelId="{6062EDE4-97C5-4AEF-831B-B8E0B21F579E}" type="presOf" srcId="{10EC7BD9-B30B-44E7-811A-85624CB32A97}" destId="{E78AACC5-6CFC-4990-B0CE-A5C4D5837305}" srcOrd="0" destOrd="0" presId="urn:microsoft.com/office/officeart/2005/8/layout/rings+Icon"/>
    <dgm:cxn modelId="{8171B934-FF1F-46F6-B801-7E3EDF0D1837}" type="presOf" srcId="{24ACE186-7D2D-4294-AB2D-35342279826C}" destId="{C2D33635-13F3-4D2D-8EB3-F231C27A095A}" srcOrd="0" destOrd="0" presId="urn:microsoft.com/office/officeart/2005/8/layout/rings+Icon"/>
    <dgm:cxn modelId="{030D0C1B-4FB0-4E8C-8C24-2B7241FB75A8}" type="presOf" srcId="{19173596-A99A-4D84-84D8-84690CDC851E}" destId="{CA150E52-32EF-49B7-A2F6-D3C41244C1C5}" srcOrd="0" destOrd="0" presId="urn:microsoft.com/office/officeart/2005/8/layout/rings+Icon"/>
    <dgm:cxn modelId="{06845222-6758-4413-88AF-CB239F1B2C20}" type="presParOf" srcId="{55066278-05D9-40BC-A2D2-C3D7B0DF439C}" destId="{C2D33635-13F3-4D2D-8EB3-F231C27A095A}" srcOrd="0" destOrd="0" presId="urn:microsoft.com/office/officeart/2005/8/layout/rings+Icon"/>
    <dgm:cxn modelId="{394DDDEE-496C-4A20-BB45-F3BB7BF7DBE3}" type="presParOf" srcId="{55066278-05D9-40BC-A2D2-C3D7B0DF439C}" destId="{CA150E52-32EF-49B7-A2F6-D3C41244C1C5}" srcOrd="1" destOrd="0" presId="urn:microsoft.com/office/officeart/2005/8/layout/rings+Icon"/>
    <dgm:cxn modelId="{DC44CDA1-3854-42BE-AFE6-4F9D9929A949}" type="presParOf" srcId="{55066278-05D9-40BC-A2D2-C3D7B0DF439C}" destId="{E78AACC5-6CFC-4990-B0CE-A5C4D5837305}" srcOrd="2"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33635-13F3-4D2D-8EB3-F231C27A095A}">
      <dsp:nvSpPr>
        <dsp:cNvPr id="0" name=""/>
        <dsp:cNvSpPr/>
      </dsp:nvSpPr>
      <dsp:spPr>
        <a:xfrm>
          <a:off x="1670723" y="197563"/>
          <a:ext cx="2643737" cy="2643699"/>
        </a:xfrm>
        <a:prstGeom prst="ellipse">
          <a:avLst/>
        </a:prstGeom>
        <a:solidFill>
          <a:srgbClr val="5B363C">
            <a:alpha val="50000"/>
          </a:srgb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Gender Equity and Equality</a:t>
          </a:r>
        </a:p>
      </dsp:txBody>
      <dsp:txXfrm>
        <a:off x="2057889" y="584724"/>
        <a:ext cx="1869405" cy="1869377"/>
      </dsp:txXfrm>
    </dsp:sp>
    <dsp:sp modelId="{CA150E52-32EF-49B7-A2F6-D3C41244C1C5}">
      <dsp:nvSpPr>
        <dsp:cNvPr id="0" name=""/>
        <dsp:cNvSpPr/>
      </dsp:nvSpPr>
      <dsp:spPr>
        <a:xfrm>
          <a:off x="2882635" y="1763200"/>
          <a:ext cx="2643737" cy="2643699"/>
        </a:xfrm>
        <a:prstGeom prst="ellipse">
          <a:avLst/>
        </a:prstGeom>
        <a:solidFill>
          <a:srgbClr val="5B363C">
            <a:alpha val="50000"/>
          </a:srgb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Rights to SRH</a:t>
          </a:r>
        </a:p>
      </dsp:txBody>
      <dsp:txXfrm>
        <a:off x="3269801" y="2150361"/>
        <a:ext cx="1869405" cy="1869377"/>
      </dsp:txXfrm>
    </dsp:sp>
    <dsp:sp modelId="{E78AACC5-6CFC-4990-B0CE-A5C4D5837305}">
      <dsp:nvSpPr>
        <dsp:cNvPr id="0" name=""/>
        <dsp:cNvSpPr/>
      </dsp:nvSpPr>
      <dsp:spPr>
        <a:xfrm>
          <a:off x="4046991" y="197563"/>
          <a:ext cx="2643737" cy="2643699"/>
        </a:xfrm>
        <a:prstGeom prst="ellipse">
          <a:avLst/>
        </a:prstGeom>
        <a:solidFill>
          <a:schemeClr val="accent4">
            <a:alpha val="50000"/>
            <a:hueOff val="-126469"/>
            <a:satOff val="-48230"/>
            <a:lumOff val="-2941"/>
            <a:alphaOff val="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Client-Centred SRH Care</a:t>
          </a:r>
        </a:p>
      </dsp:txBody>
      <dsp:txXfrm>
        <a:off x="4434157" y="584724"/>
        <a:ext cx="1869405" cy="1869377"/>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b="1" dirty="0" smtClean="0"/>
              <a:t>For FP:</a:t>
            </a:r>
            <a:r>
              <a:rPr lang="en-GB" dirty="0" smtClean="0"/>
              <a:t> whether to use contraception to delay, space, or end childbearing; which method to use; whether to continue using contraception when side effects occur; whether to switch methods when the current method is unsatisfactory; and whether to involve one’s partner(s) in decision making about FP.</a:t>
            </a:r>
            <a:endParaRPr lang="en-IN" dirty="0" smtClean="0"/>
          </a:p>
          <a:p>
            <a:pPr lvl="0"/>
            <a:r>
              <a:rPr lang="en-GB" b="1" dirty="0" smtClean="0"/>
              <a:t>For HIV and other sexually transmitted infections (STIs):</a:t>
            </a:r>
            <a:r>
              <a:rPr lang="en-GB" dirty="0" smtClean="0"/>
              <a:t> whether to use a condom with every act of sexual intercourse; whether to use a dual-protection strategy (to prevent both unintended pregnancy and STIs); whether to limit the number of sexual partners; whether to seek treatment for apparent infection; whether to inform partner(s) if an infection is diagnosed; whether to delay sexual intercourse until the infection is completely treated, and whether to be tested for HIV.</a:t>
            </a:r>
            <a:endParaRPr lang="en-IN" dirty="0" smtClean="0"/>
          </a:p>
          <a:p>
            <a:pPr lvl="0"/>
            <a:r>
              <a:rPr lang="en-GB" b="1" dirty="0" smtClean="0"/>
              <a:t>For maternal healthcare:</a:t>
            </a:r>
            <a:r>
              <a:rPr lang="en-GB" dirty="0" smtClean="0"/>
              <a:t> whether to seek antenatal care during pregnancy, whether to improve one’s nutrition during pregnancy; whether and when to have sex during pregnancy; whether and when to go to a healthcare setting for assistance with delivery; whether to breastfeed exclusively and for how long; and whether and when to use contraception after delivery.</a:t>
            </a:r>
            <a:endParaRPr lang="en-IN" dirty="0" smtClean="0"/>
          </a:p>
          <a:p>
            <a:pPr lvl="0"/>
            <a:r>
              <a:rPr lang="en-GB" b="1" dirty="0" smtClean="0"/>
              <a:t>For post-abortion care: </a:t>
            </a:r>
            <a:r>
              <a:rPr lang="en-GB" dirty="0" smtClean="0"/>
              <a:t>when to seek care following signs of spontaneous abortion; whether and when to seek care for complications of abortion; and whether to use contraception to prevent or delay future pregnancies.</a:t>
            </a:r>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a:t>
            </a:fld>
            <a:endParaRPr lang="en-US" dirty="0"/>
          </a:p>
        </p:txBody>
      </p:sp>
    </p:spTree>
    <p:extLst>
      <p:ext uri="{BB962C8B-B14F-4D97-AF65-F5344CB8AC3E}">
        <p14:creationId xmlns:p14="http://schemas.microsoft.com/office/powerpoint/2010/main" val="1317278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Clients’ Rights(Engender Health, 2008)</a:t>
            </a:r>
          </a:p>
          <a:p>
            <a:endParaRPr lang="en-IN" dirty="0" smtClean="0"/>
          </a:p>
          <a:p>
            <a:r>
              <a:rPr lang="en-IN" dirty="0" smtClean="0"/>
              <a:t>The Rights of Clients Information: Clients have a right to accurate, appropriate, understandable, and unambiguous information related to reproductive health and sexuality, and to overall health. Educational materials for clients should be made available in all parts of the healthcare facility.</a:t>
            </a:r>
          </a:p>
          <a:p>
            <a:endParaRPr lang="en-IN" dirty="0" smtClean="0"/>
          </a:p>
          <a:p>
            <a:r>
              <a:rPr lang="en-IN" dirty="0" smtClean="0"/>
              <a:t>Access to services: Services must be affordable and available at times and places that are convenient to clients, without: physical barriers to the healthcare facility; inappropriate eligibility requirements for services; and without social barriers such as discrimination based on gender, age, marital status, fertility, nationality or ethnicity, belief, social class, caste, or sexual orientation.</a:t>
            </a:r>
          </a:p>
          <a:p>
            <a:endParaRPr lang="en-IN" dirty="0" smtClean="0"/>
          </a:p>
          <a:p>
            <a:r>
              <a:rPr lang="en-IN" dirty="0" smtClean="0"/>
              <a:t>Informed choice: A voluntary, well-considered decision that an individual makes on the basis of options, information, and understanding represents his or her informed choice. The decision making process begins in the community, where people get information even before coming to a facility for services. It is the provider’s responsibility either to confirm a client’s informed choice or to help him or her reach one.	</a:t>
            </a:r>
          </a:p>
          <a:p>
            <a:r>
              <a:rPr lang="en-IN" dirty="0" smtClean="0"/>
              <a:t>Safety of services: Safe services require skilled providers, attention to infection prevention, and appropriate and effective medical practices. This right also refers to the proper use of service-delivery guidelines, the existence of QA mechanisms within the facility, counselling and instructions for clients, and recognition and management of complications related to medical and surgical procedures. </a:t>
            </a:r>
          </a:p>
          <a:p>
            <a:endParaRPr lang="en-IN" dirty="0" smtClean="0"/>
          </a:p>
          <a:p>
            <a:r>
              <a:rPr lang="en-IN" dirty="0" smtClean="0"/>
              <a:t>Privacy and confidentiality: Clients have a right to privacy and confidentiality during delivery of services—for example, during counselling and physical examinations and in the way staff handle clients’ medical records and other personal information.</a:t>
            </a:r>
          </a:p>
          <a:p>
            <a:endParaRPr lang="en-IN" dirty="0" smtClean="0"/>
          </a:p>
          <a:p>
            <a:r>
              <a:rPr lang="en-IN" dirty="0" smtClean="0"/>
              <a:t>Dignity, comfort, and expression of opinion: All clients have the right to be treated with respect and consideration. Providers must ensure that clients are as comfortable as possible during procedures. Clients should be encouraged to express their views freely, especially when their views differ from those of service providers. </a:t>
            </a:r>
          </a:p>
          <a:p>
            <a:endParaRPr lang="en-IN" dirty="0" smtClean="0"/>
          </a:p>
          <a:p>
            <a:r>
              <a:rPr lang="en-IN" dirty="0" smtClean="0"/>
              <a:t>Continuity of care: All clients have a right to continuity of services and supplies, follow up, and referral.</a:t>
            </a:r>
          </a:p>
          <a:p>
            <a:endParaRPr lang="en-IN" dirty="0" smtClean="0"/>
          </a:p>
          <a:p>
            <a:endParaRPr lang="en-IN" dirty="0" smtClean="0"/>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6</a:t>
            </a:fld>
            <a:endParaRPr lang="en-US" dirty="0"/>
          </a:p>
        </p:txBody>
      </p:sp>
    </p:spTree>
    <p:extLst>
      <p:ext uri="{BB962C8B-B14F-4D97-AF65-F5344CB8AC3E}">
        <p14:creationId xmlns:p14="http://schemas.microsoft.com/office/powerpoint/2010/main" val="1775503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Women should be virgins when they marry.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FP should be available for married people only.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 average woman wants sex less often than the average man.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FP goes against this country's tradition.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Vasectomy should not be considered by a man who has only one or two children, or who is under the age of 35.</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Most people who contract sexually transmitted diseases (STDs) have had many sexual partners.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 choice of sterilisation should always be voluntary.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Men enjoy sex without love more than women do.</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Easy availability of FP encourages sexual activity, especially among young people.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Using FP methods is not a good idea before the wife has had her first child.</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It is not unusual for people to be in love with more than one person at a time.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Couple should not marry until they have had sexual intercourse.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Parents should not allow their daughters as much sexual freedom as they allow their sons.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Marital infidelity is equally acceptable or unacceptable for both sexes.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 child should be given sex education at school.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Abortion is an acceptable form of FP.</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Couples should only be allowed two children.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Prostitutes provide a useful social service.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STDs are more common among poor, illiterate people.</a:t>
            </a:r>
            <a:endParaRPr lang="en-IN" sz="1200" kern="1200" dirty="0" smtClean="0">
              <a:solidFill>
                <a:schemeClr val="tx1"/>
              </a:solidFill>
              <a:effectLst/>
              <a:latin typeface="+mn-lt"/>
              <a:ea typeface="+mn-ea"/>
              <a:cs typeface="+mn-cs"/>
            </a:endParaRPr>
          </a:p>
          <a:p>
            <a:endParaRPr lang="en-IN" smtClean="0"/>
          </a:p>
          <a:p>
            <a:endParaRPr lang="en-US"/>
          </a:p>
        </p:txBody>
      </p:sp>
      <p:sp>
        <p:nvSpPr>
          <p:cNvPr id="4" name="Slide Number Placeholder 3"/>
          <p:cNvSpPr>
            <a:spLocks noGrp="1"/>
          </p:cNvSpPr>
          <p:nvPr>
            <p:ph type="sldNum" sz="quarter" idx="10"/>
          </p:nvPr>
        </p:nvSpPr>
        <p:spPr/>
        <p:txBody>
          <a:bodyPr/>
          <a:lstStyle/>
          <a:p>
            <a:fld id="{4D8A9C51-E855-458B-A822-5408931CFA0F}" type="slidenum">
              <a:rPr lang="en-US" smtClean="0"/>
              <a:t>8</a:t>
            </a:fld>
            <a:endParaRPr lang="en-US" dirty="0"/>
          </a:p>
        </p:txBody>
      </p:sp>
    </p:spTree>
    <p:extLst>
      <p:ext uri="{BB962C8B-B14F-4D97-AF65-F5344CB8AC3E}">
        <p14:creationId xmlns:p14="http://schemas.microsoft.com/office/powerpoint/2010/main" val="38693133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2"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914191" y="1573609"/>
            <a:ext cx="3440742" cy="1538883"/>
          </a:xfrm>
        </p:spPr>
        <p:txBody>
          <a:bodyPr/>
          <a:lstStyle/>
          <a:p>
            <a:r>
              <a:rPr lang="en-IN" sz="2800" dirty="0"/>
              <a:t>Session 4: </a:t>
            </a:r>
            <a:r>
              <a:rPr lang="en-IN" dirty="0"/>
              <a:t>Contraceptive Update</a:t>
            </a:r>
            <a:endParaRPr lang="en-US" dirty="0"/>
          </a:p>
        </p:txBody>
      </p:sp>
      <p:sp>
        <p:nvSpPr>
          <p:cNvPr id="4" name="Text Placeholder 3"/>
          <p:cNvSpPr>
            <a:spLocks noGrp="1"/>
          </p:cNvSpPr>
          <p:nvPr>
            <p:ph type="body" sz="quarter" idx="12"/>
          </p:nvPr>
        </p:nvSpPr>
        <p:spPr/>
        <p:txBody>
          <a:bodyPr/>
          <a:lstStyle/>
          <a:p>
            <a:endParaRPr lang="en-US" dirty="0"/>
          </a:p>
        </p:txBody>
      </p:sp>
      <p:sp>
        <p:nvSpPr>
          <p:cNvPr id="5" name="Text Placeholder 4"/>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619339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dirty="0" smtClean="0"/>
              <a:t>It is not unusual for people to be in love with more than one person at a time.</a:t>
            </a:r>
            <a:endParaRPr lang="en-IN" dirty="0" smtClean="0"/>
          </a:p>
          <a:p>
            <a:pPr lvl="0"/>
            <a:r>
              <a:rPr lang="en-GB" dirty="0" smtClean="0"/>
              <a:t>A couple should not marry until they have had sexual intercourse.</a:t>
            </a:r>
            <a:endParaRPr lang="en-IN" dirty="0" smtClean="0"/>
          </a:p>
          <a:p>
            <a:pPr lvl="0"/>
            <a:r>
              <a:rPr lang="en-GB" dirty="0" smtClean="0"/>
              <a:t>Parents should not allow their daughters as much sexual freedom as they allow their sons.</a:t>
            </a:r>
            <a:endParaRPr lang="en-IN" dirty="0" smtClean="0"/>
          </a:p>
          <a:p>
            <a:pPr lvl="0"/>
            <a:r>
              <a:rPr lang="en-GB" dirty="0" smtClean="0"/>
              <a:t>Marital infidelity is equally acceptable or unacceptable for both sexes.</a:t>
            </a:r>
            <a:endParaRPr lang="en-IN" dirty="0" smtClean="0"/>
          </a:p>
          <a:p>
            <a:endParaRPr lang="en-US" dirty="0"/>
          </a:p>
        </p:txBody>
      </p:sp>
      <p:sp>
        <p:nvSpPr>
          <p:cNvPr id="5" name="Title 4"/>
          <p:cNvSpPr>
            <a:spLocks noGrp="1"/>
          </p:cNvSpPr>
          <p:nvPr>
            <p:ph type="title"/>
          </p:nvPr>
        </p:nvSpPr>
        <p:spPr/>
        <p:txBody>
          <a:bodyPr/>
          <a:lstStyle/>
          <a:p>
            <a:r>
              <a:rPr lang="en-US" dirty="0" smtClean="0"/>
              <a:t>Agree/Disagree</a:t>
            </a:r>
            <a:endParaRPr lang="en-US" dirty="0"/>
          </a:p>
        </p:txBody>
      </p:sp>
    </p:spTree>
    <p:extLst>
      <p:ext uri="{BB962C8B-B14F-4D97-AF65-F5344CB8AC3E}">
        <p14:creationId xmlns:p14="http://schemas.microsoft.com/office/powerpoint/2010/main" val="73830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dirty="0"/>
              <a:t>A child should be given sex education at school.</a:t>
            </a:r>
            <a:endParaRPr lang="en-IN" dirty="0"/>
          </a:p>
          <a:p>
            <a:pPr lvl="0"/>
            <a:r>
              <a:rPr lang="en-GB" dirty="0"/>
              <a:t>Abortion is an acceptable form of FP.</a:t>
            </a:r>
            <a:endParaRPr lang="en-IN" dirty="0"/>
          </a:p>
          <a:p>
            <a:pPr lvl="0"/>
            <a:r>
              <a:rPr lang="en-GB" dirty="0"/>
              <a:t>Couples should only be allowed two children.</a:t>
            </a:r>
            <a:endParaRPr lang="en-IN" dirty="0"/>
          </a:p>
          <a:p>
            <a:pPr lvl="0"/>
            <a:r>
              <a:rPr lang="en-GB" dirty="0"/>
              <a:t>Prostitutes provide a useful social service.</a:t>
            </a:r>
            <a:endParaRPr lang="en-IN" dirty="0"/>
          </a:p>
          <a:p>
            <a:pPr lvl="0"/>
            <a:r>
              <a:rPr lang="en-GB" dirty="0"/>
              <a:t>STDs are more common among poor, illiterate people.</a:t>
            </a:r>
            <a:endParaRPr lang="en-IN" dirty="0"/>
          </a:p>
          <a:p>
            <a:endParaRPr lang="en-US" dirty="0"/>
          </a:p>
        </p:txBody>
      </p:sp>
      <p:sp>
        <p:nvSpPr>
          <p:cNvPr id="4" name="Title 3"/>
          <p:cNvSpPr>
            <a:spLocks noGrp="1"/>
          </p:cNvSpPr>
          <p:nvPr>
            <p:ph type="title"/>
          </p:nvPr>
        </p:nvSpPr>
        <p:spPr/>
        <p:txBody>
          <a:bodyPr/>
          <a:lstStyle/>
          <a:p>
            <a:r>
              <a:rPr lang="en-US" dirty="0" smtClean="0"/>
              <a:t>Agree/Disagree</a:t>
            </a:r>
            <a:endParaRPr lang="en-US" dirty="0"/>
          </a:p>
        </p:txBody>
      </p:sp>
    </p:spTree>
    <p:extLst>
      <p:ext uri="{BB962C8B-B14F-4D97-AF65-F5344CB8AC3E}">
        <p14:creationId xmlns:p14="http://schemas.microsoft.com/office/powerpoint/2010/main" val="42976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US" dirty="0"/>
              <a:t>Of all the contraceptive methods, which ones are…</a:t>
            </a:r>
          </a:p>
        </p:txBody>
      </p:sp>
      <p:grpSp>
        <p:nvGrpSpPr>
          <p:cNvPr id="12" name="Group 11"/>
          <p:cNvGrpSpPr/>
          <p:nvPr/>
        </p:nvGrpSpPr>
        <p:grpSpPr>
          <a:xfrm>
            <a:off x="381000" y="1905000"/>
            <a:ext cx="8382000" cy="2438400"/>
            <a:chOff x="381000" y="1905000"/>
            <a:chExt cx="8382000" cy="2438400"/>
          </a:xfrm>
        </p:grpSpPr>
        <p:sp>
          <p:nvSpPr>
            <p:cNvPr id="5" name="Rounded Rectangle 4"/>
            <p:cNvSpPr/>
            <p:nvPr/>
          </p:nvSpPr>
          <p:spPr>
            <a:xfrm>
              <a:off x="381000" y="1905000"/>
              <a:ext cx="2590800" cy="24384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ed Rectangle 6"/>
            <p:cNvSpPr/>
            <p:nvPr/>
          </p:nvSpPr>
          <p:spPr>
            <a:xfrm>
              <a:off x="3276600" y="1905000"/>
              <a:ext cx="2590800" cy="24384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ed Rectangle 7"/>
            <p:cNvSpPr/>
            <p:nvPr/>
          </p:nvSpPr>
          <p:spPr>
            <a:xfrm>
              <a:off x="6172200" y="1905000"/>
              <a:ext cx="2590800" cy="24384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800100" y="2462480"/>
              <a:ext cx="1752600" cy="1323439"/>
            </a:xfrm>
            <a:prstGeom prst="rect">
              <a:avLst/>
            </a:prstGeom>
            <a:noFill/>
          </p:spPr>
          <p:txBody>
            <a:bodyPr wrap="square" rtlCol="0">
              <a:spAutoFit/>
            </a:bodyPr>
            <a:lstStyle/>
            <a:p>
              <a:pPr algn="ctr"/>
              <a:r>
                <a:rPr lang="en-US" sz="2000" dirty="0" smtClean="0">
                  <a:solidFill>
                    <a:schemeClr val="bg1"/>
                  </a:solidFill>
                </a:rPr>
                <a:t>Highly Effective Contraceptive Methods</a:t>
              </a:r>
              <a:endParaRPr lang="en-US" sz="2000" dirty="0">
                <a:solidFill>
                  <a:schemeClr val="bg1"/>
                </a:solidFill>
              </a:endParaRPr>
            </a:p>
          </p:txBody>
        </p:sp>
        <p:sp>
          <p:nvSpPr>
            <p:cNvPr id="10" name="TextBox 9"/>
            <p:cNvSpPr txBox="1"/>
            <p:nvPr/>
          </p:nvSpPr>
          <p:spPr>
            <a:xfrm>
              <a:off x="3695700" y="2462480"/>
              <a:ext cx="1752600" cy="1323439"/>
            </a:xfrm>
            <a:prstGeom prst="rect">
              <a:avLst/>
            </a:prstGeom>
            <a:noFill/>
          </p:spPr>
          <p:txBody>
            <a:bodyPr wrap="square" rtlCol="0">
              <a:spAutoFit/>
            </a:bodyPr>
            <a:lstStyle/>
            <a:p>
              <a:pPr algn="ctr"/>
              <a:r>
                <a:rPr lang="en-US" sz="2000" dirty="0" smtClean="0">
                  <a:solidFill>
                    <a:schemeClr val="bg1"/>
                  </a:solidFill>
                </a:rPr>
                <a:t>Moderately Effective Contraceptive Methods</a:t>
              </a:r>
              <a:endParaRPr lang="en-US" sz="2000" dirty="0">
                <a:solidFill>
                  <a:schemeClr val="bg1"/>
                </a:solidFill>
              </a:endParaRPr>
            </a:p>
          </p:txBody>
        </p:sp>
        <p:sp>
          <p:nvSpPr>
            <p:cNvPr id="11" name="TextBox 10"/>
            <p:cNvSpPr txBox="1"/>
            <p:nvPr/>
          </p:nvSpPr>
          <p:spPr>
            <a:xfrm>
              <a:off x="6591300" y="2462480"/>
              <a:ext cx="1752600" cy="1323439"/>
            </a:xfrm>
            <a:prstGeom prst="rect">
              <a:avLst/>
            </a:prstGeom>
            <a:noFill/>
          </p:spPr>
          <p:txBody>
            <a:bodyPr wrap="square" rtlCol="0">
              <a:spAutoFit/>
            </a:bodyPr>
            <a:lstStyle/>
            <a:p>
              <a:pPr algn="ctr"/>
              <a:r>
                <a:rPr lang="en-US" sz="2000" dirty="0" smtClean="0">
                  <a:solidFill>
                    <a:schemeClr val="bg1"/>
                  </a:solidFill>
                </a:rPr>
                <a:t>Less Effective Contraceptive Methods</a:t>
              </a:r>
              <a:endParaRPr lang="en-US" sz="2000" dirty="0">
                <a:solidFill>
                  <a:schemeClr val="bg1"/>
                </a:solidFill>
              </a:endParaRPr>
            </a:p>
          </p:txBody>
        </p:sp>
      </p:grpSp>
    </p:spTree>
    <p:extLst>
      <p:ext uri="{BB962C8B-B14F-4D97-AF65-F5344CB8AC3E}">
        <p14:creationId xmlns:p14="http://schemas.microsoft.com/office/powerpoint/2010/main" val="107878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152400" y="6476999"/>
            <a:ext cx="8839200" cy="381001"/>
          </a:xfrm>
        </p:spPr>
        <p:txBody>
          <a:bodyPr/>
          <a:lstStyle/>
          <a:p>
            <a:pPr lvl="0"/>
            <a:r>
              <a:rPr lang="en-GB" dirty="0">
                <a:ea typeface="Arial" pitchFamily="34" charset="0"/>
                <a:cs typeface="Times New Roman" pitchFamily="18" charset="0"/>
              </a:rPr>
              <a:t>Source: </a:t>
            </a:r>
            <a:r>
              <a:rPr lang="en-US" dirty="0"/>
              <a:t>World Health Organization Department of Reproductive Health and </a:t>
            </a:r>
            <a:r>
              <a:rPr lang="en-US" dirty="0" smtClean="0"/>
              <a:t>Research </a:t>
            </a:r>
            <a:r>
              <a:rPr lang="en-US" dirty="0"/>
              <a:t>(WHO/RHR) and Johns Hopkins Bloomberg School of Public </a:t>
            </a:r>
            <a:r>
              <a:rPr lang="en-US" dirty="0" smtClean="0"/>
              <a:t>Health/Center for </a:t>
            </a:r>
            <a:r>
              <a:rPr lang="en-US" dirty="0"/>
              <a:t>Communication Programs (CCP), Knowledge for Health Project</a:t>
            </a:r>
            <a:r>
              <a:rPr lang="en-US" dirty="0" smtClean="0"/>
              <a:t>. 2011. </a:t>
            </a:r>
            <a:r>
              <a:rPr lang="en-US" i="1" dirty="0"/>
              <a:t>Family Planning: A Global </a:t>
            </a:r>
            <a:r>
              <a:rPr lang="en-US" i="1" dirty="0" smtClean="0"/>
              <a:t>Handbook </a:t>
            </a:r>
            <a:r>
              <a:rPr lang="en-US" i="1" dirty="0"/>
              <a:t>for Providers </a:t>
            </a:r>
            <a:r>
              <a:rPr lang="en-US" dirty="0"/>
              <a:t>(2011 update). Baltimore and Geneva: CCP and </a:t>
            </a:r>
            <a:r>
              <a:rPr lang="en-US" dirty="0" smtClean="0"/>
              <a:t>WHO.</a:t>
            </a:r>
            <a:endParaRPr lang="en-GB" sz="2000" dirty="0">
              <a:cs typeface="Arial" pitchFamily="34" charset="0"/>
            </a:endParaRPr>
          </a:p>
        </p:txBody>
      </p:sp>
      <p:pic>
        <p:nvPicPr>
          <p:cNvPr id="5" name="Picture 10"/>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32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0929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dirty="0"/>
              <a:t>Refer to </a:t>
            </a:r>
            <a:r>
              <a:rPr lang="en-GB" i="1" dirty="0" smtClean="0"/>
              <a:t>Family </a:t>
            </a:r>
            <a:r>
              <a:rPr lang="en-GB" i="1" dirty="0"/>
              <a:t>Planning—A Global Handbook for Providers </a:t>
            </a:r>
            <a:r>
              <a:rPr lang="en-GB" dirty="0"/>
              <a:t>(2011 Update)</a:t>
            </a:r>
            <a:endParaRPr lang="en-IN" dirty="0"/>
          </a:p>
          <a:p>
            <a:pPr lvl="0"/>
            <a:r>
              <a:rPr lang="en-GB" dirty="0"/>
              <a:t>In groups of two or three, prepare </a:t>
            </a:r>
          </a:p>
          <a:p>
            <a:pPr lvl="1"/>
            <a:r>
              <a:rPr lang="en-GB" dirty="0"/>
              <a:t>a one-hour update </a:t>
            </a:r>
            <a:r>
              <a:rPr lang="en-GB" dirty="0" smtClean="0"/>
              <a:t>session</a:t>
            </a:r>
            <a:endParaRPr lang="en-GB" dirty="0"/>
          </a:p>
          <a:p>
            <a:pPr lvl="1"/>
            <a:r>
              <a:rPr lang="en-GB" dirty="0"/>
              <a:t>on any one </a:t>
            </a:r>
            <a:r>
              <a:rPr lang="en-GB" dirty="0" smtClean="0"/>
              <a:t>method</a:t>
            </a:r>
            <a:endParaRPr lang="en-GB" dirty="0"/>
          </a:p>
          <a:p>
            <a:pPr lvl="1"/>
            <a:r>
              <a:rPr lang="en-GB" dirty="0"/>
              <a:t>for auxiliary nurse midwives (ANMs) or accredited social health activists (ASHAs</a:t>
            </a:r>
            <a:r>
              <a:rPr lang="en-GB" dirty="0" smtClean="0"/>
              <a:t>)</a:t>
            </a:r>
            <a:endParaRPr lang="en-IN" dirty="0"/>
          </a:p>
          <a:p>
            <a:pPr lvl="0"/>
            <a:r>
              <a:rPr lang="en-GB" dirty="0"/>
              <a:t>Make a presentation on how you would do the session. </a:t>
            </a:r>
          </a:p>
          <a:p>
            <a:pPr lvl="0"/>
            <a:r>
              <a:rPr lang="en-GB" dirty="0"/>
              <a:t>Development </a:t>
            </a:r>
            <a:r>
              <a:rPr lang="en-GB" dirty="0" smtClean="0"/>
              <a:t>time = </a:t>
            </a:r>
            <a:r>
              <a:rPr lang="en-GB" dirty="0"/>
              <a:t>20 minutes </a:t>
            </a:r>
          </a:p>
          <a:p>
            <a:pPr lvl="0"/>
            <a:r>
              <a:rPr lang="en-GB" dirty="0"/>
              <a:t>Presentation of your team </a:t>
            </a:r>
            <a:r>
              <a:rPr lang="en-GB" dirty="0" smtClean="0"/>
              <a:t>work = 10 </a:t>
            </a:r>
            <a:r>
              <a:rPr lang="en-GB" dirty="0"/>
              <a:t>minutes</a:t>
            </a:r>
            <a:endParaRPr lang="en-IN" dirty="0"/>
          </a:p>
          <a:p>
            <a:pPr marL="0" indent="0">
              <a:buNone/>
            </a:pPr>
            <a:endParaRPr lang="en-US" dirty="0"/>
          </a:p>
        </p:txBody>
      </p:sp>
      <p:sp>
        <p:nvSpPr>
          <p:cNvPr id="4" name="Title 3"/>
          <p:cNvSpPr>
            <a:spLocks noGrp="1"/>
          </p:cNvSpPr>
          <p:nvPr>
            <p:ph type="title"/>
          </p:nvPr>
        </p:nvSpPr>
        <p:spPr/>
        <p:txBody>
          <a:bodyPr/>
          <a:lstStyle/>
          <a:p>
            <a:r>
              <a:rPr lang="en-US" dirty="0"/>
              <a:t>Activity</a:t>
            </a:r>
          </a:p>
        </p:txBody>
      </p:sp>
    </p:spTree>
    <p:extLst>
      <p:ext uri="{BB962C8B-B14F-4D97-AF65-F5344CB8AC3E}">
        <p14:creationId xmlns:p14="http://schemas.microsoft.com/office/powerpoint/2010/main" val="3603297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953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GB" dirty="0"/>
              <a:t>Rights and Family Planning </a:t>
            </a:r>
            <a:endParaRPr lang="en-IN" dirty="0"/>
          </a:p>
        </p:txBody>
      </p:sp>
      <p:sp>
        <p:nvSpPr>
          <p:cNvPr id="7" name="Text Placeholder 6"/>
          <p:cNvSpPr>
            <a:spLocks noGrp="1"/>
          </p:cNvSpPr>
          <p:nvPr>
            <p:ph type="body" sz="quarter" idx="11"/>
          </p:nvPr>
        </p:nvSpPr>
        <p:spPr/>
        <p:txBody>
          <a:bodyPr/>
          <a:lstStyle/>
          <a:p>
            <a:pPr lvl="0"/>
            <a:r>
              <a:rPr lang="en-GB" dirty="0"/>
              <a:t>Define </a:t>
            </a:r>
            <a:r>
              <a:rPr lang="en-GB" dirty="0" smtClean="0"/>
              <a:t>‘voluntary decision making</a:t>
            </a:r>
            <a:r>
              <a:rPr lang="en-GB" dirty="0"/>
              <a:t>’ with respect to contraceptive choices</a:t>
            </a:r>
            <a:r>
              <a:rPr lang="en-GB" dirty="0" smtClean="0"/>
              <a:t>.</a:t>
            </a:r>
            <a:endParaRPr lang="en-IN" dirty="0"/>
          </a:p>
        </p:txBody>
      </p:sp>
    </p:spTree>
    <p:extLst>
      <p:ext uri="{BB962C8B-B14F-4D97-AF65-F5344CB8AC3E}">
        <p14:creationId xmlns:p14="http://schemas.microsoft.com/office/powerpoint/2010/main" val="1422309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1066800" y="1600200"/>
            <a:ext cx="7162800" cy="4389438"/>
          </a:xfrm>
          <a:prstGeom prst="rect">
            <a:avLst/>
          </a:prstGeom>
        </p:spPr>
        <p:txBody>
          <a:bodyPr/>
          <a:lstStyle/>
          <a:p>
            <a:pPr algn="ctr"/>
            <a:r>
              <a:rPr lang="en-GB" sz="3200" b="1" dirty="0">
                <a:solidFill>
                  <a:schemeClr val="accent6"/>
                </a:solidFill>
              </a:rPr>
              <a:t>The rights-based approach </a:t>
            </a:r>
            <a:r>
              <a:rPr lang="en-GB" sz="3200" b="1" dirty="0" smtClean="0">
                <a:solidFill>
                  <a:schemeClr val="accent6"/>
                </a:solidFill>
              </a:rPr>
              <a:t>to </a:t>
            </a:r>
            <a:r>
              <a:rPr lang="en-GB" sz="3200" b="1" dirty="0">
                <a:solidFill>
                  <a:schemeClr val="accent6"/>
                </a:solidFill>
              </a:rPr>
              <a:t>family </a:t>
            </a:r>
            <a:r>
              <a:rPr lang="en-GB" sz="3200" b="1" dirty="0" smtClean="0">
                <a:solidFill>
                  <a:schemeClr val="accent6"/>
                </a:solidFill>
              </a:rPr>
              <a:t>planning (FP) </a:t>
            </a:r>
            <a:r>
              <a:rPr lang="en-GB" sz="3200" b="1" dirty="0">
                <a:solidFill>
                  <a:schemeClr val="accent6"/>
                </a:solidFill>
              </a:rPr>
              <a:t>and sexual and reproductive health (SRH)</a:t>
            </a:r>
            <a:r>
              <a:rPr lang="en-IN" sz="3200" b="1" dirty="0">
                <a:solidFill>
                  <a:schemeClr val="accent6"/>
                </a:solidFill>
              </a:rPr>
              <a:t> </a:t>
            </a:r>
            <a:r>
              <a:rPr lang="en-GB" sz="3200" dirty="0">
                <a:solidFill>
                  <a:schemeClr val="accent6"/>
                </a:solidFill>
              </a:rPr>
              <a:t>assumes that health and human rights are inseparable and that individuals have the right and the capacity to make decisions about their own lives. </a:t>
            </a:r>
            <a:endParaRPr lang="en-IN" sz="3200" dirty="0">
              <a:solidFill>
                <a:schemeClr val="accent6"/>
              </a:solidFill>
            </a:endParaRPr>
          </a:p>
          <a:p>
            <a:endParaRPr lang="en-US" dirty="0"/>
          </a:p>
        </p:txBody>
      </p:sp>
    </p:spTree>
    <p:extLst>
      <p:ext uri="{BB962C8B-B14F-4D97-AF65-F5344CB8AC3E}">
        <p14:creationId xmlns:p14="http://schemas.microsoft.com/office/powerpoint/2010/main" val="2960650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6435729" cy="334351"/>
          </a:xfrm>
        </p:spPr>
        <p:txBody>
          <a:bodyPr/>
          <a:lstStyle/>
          <a:p>
            <a:r>
              <a:rPr lang="en-GB" dirty="0" smtClean="0"/>
              <a:t>Source: </a:t>
            </a:r>
            <a:r>
              <a:rPr lang="en-GB" dirty="0" err="1" smtClean="0"/>
              <a:t>EngenderHealth</a:t>
            </a:r>
            <a:r>
              <a:rPr lang="en-GB" dirty="0" smtClean="0"/>
              <a:t>/</a:t>
            </a:r>
            <a:r>
              <a:rPr lang="en-US" dirty="0" smtClean="0"/>
              <a:t>The </a:t>
            </a:r>
            <a:r>
              <a:rPr lang="en-US" dirty="0"/>
              <a:t>ACQUIRE Project. 2008. </a:t>
            </a:r>
            <a:r>
              <a:rPr lang="en-US" i="1" dirty="0"/>
              <a:t>Counseling for </a:t>
            </a:r>
            <a:r>
              <a:rPr lang="en-US" i="1" dirty="0" smtClean="0"/>
              <a:t>Effective Use </a:t>
            </a:r>
            <a:r>
              <a:rPr lang="en-US" i="1" dirty="0"/>
              <a:t>of </a:t>
            </a:r>
            <a:r>
              <a:rPr lang="en-US" i="1" dirty="0" smtClean="0"/>
              <a:t>Family </a:t>
            </a:r>
            <a:r>
              <a:rPr lang="en-US" i="1" dirty="0"/>
              <a:t>P</a:t>
            </a:r>
            <a:r>
              <a:rPr lang="en-US" i="1" dirty="0" smtClean="0"/>
              <a:t>lanning</a:t>
            </a:r>
            <a:r>
              <a:rPr lang="en-US" i="1" dirty="0"/>
              <a:t>: Participant </a:t>
            </a:r>
            <a:r>
              <a:rPr lang="en-US" i="1" dirty="0" smtClean="0"/>
              <a:t>Handbook</a:t>
            </a:r>
            <a:r>
              <a:rPr lang="en-US" i="1" dirty="0"/>
              <a:t>.</a:t>
            </a:r>
            <a:r>
              <a:rPr lang="en-US" dirty="0"/>
              <a:t> </a:t>
            </a:r>
            <a:r>
              <a:rPr lang="en-US" dirty="0" err="1"/>
              <a:t>NewYork</a:t>
            </a:r>
            <a:r>
              <a:rPr lang="en-US" dirty="0"/>
              <a:t>: </a:t>
            </a:r>
            <a:r>
              <a:rPr lang="en-US" dirty="0" err="1" smtClean="0"/>
              <a:t>EngenderHealth</a:t>
            </a:r>
            <a:r>
              <a:rPr lang="en-US" dirty="0" smtClean="0"/>
              <a:t>/The ACQUIRE </a:t>
            </a:r>
            <a:r>
              <a:rPr lang="en-US" dirty="0"/>
              <a:t>Project. </a:t>
            </a:r>
          </a:p>
          <a:p>
            <a:endParaRPr lang="en-US" dirty="0"/>
          </a:p>
        </p:txBody>
      </p:sp>
      <p:sp>
        <p:nvSpPr>
          <p:cNvPr id="3" name="Text Placeholder 2"/>
          <p:cNvSpPr>
            <a:spLocks noGrp="1"/>
          </p:cNvSpPr>
          <p:nvPr>
            <p:ph type="body" sz="quarter" idx="18"/>
          </p:nvPr>
        </p:nvSpPr>
        <p:spPr/>
        <p:txBody>
          <a:bodyPr/>
          <a:lstStyle/>
          <a:p>
            <a:r>
              <a:rPr lang="en-GB" dirty="0"/>
              <a:t>U</a:t>
            </a:r>
            <a:r>
              <a:rPr lang="en-GB" dirty="0" smtClean="0"/>
              <a:t>nderscores </a:t>
            </a:r>
            <a:r>
              <a:rPr lang="en-GB" dirty="0"/>
              <a:t>the importance of decisions that individuals make in every area of </a:t>
            </a:r>
            <a:r>
              <a:rPr lang="en-GB" dirty="0" smtClean="0"/>
              <a:t>SRH, </a:t>
            </a:r>
            <a:r>
              <a:rPr lang="en-GB" dirty="0"/>
              <a:t>even with limited options and urgent need. </a:t>
            </a:r>
          </a:p>
          <a:p>
            <a:pPr lvl="1"/>
            <a:r>
              <a:rPr lang="en-GB" dirty="0"/>
              <a:t>F</a:t>
            </a:r>
            <a:r>
              <a:rPr lang="en-GB" dirty="0" smtClean="0"/>
              <a:t>or </a:t>
            </a:r>
            <a:r>
              <a:rPr lang="en-GB" dirty="0"/>
              <a:t>family planning</a:t>
            </a:r>
          </a:p>
          <a:p>
            <a:pPr lvl="1"/>
            <a:r>
              <a:rPr lang="en-GB" dirty="0"/>
              <a:t>F</a:t>
            </a:r>
            <a:r>
              <a:rPr lang="en-GB" dirty="0" smtClean="0"/>
              <a:t>or </a:t>
            </a:r>
            <a:r>
              <a:rPr lang="en-GB" dirty="0"/>
              <a:t>HIV and other sexually transmitted infections</a:t>
            </a:r>
          </a:p>
          <a:p>
            <a:pPr lvl="1"/>
            <a:r>
              <a:rPr lang="en-GB" dirty="0" smtClean="0"/>
              <a:t>For </a:t>
            </a:r>
            <a:r>
              <a:rPr lang="en-GB" dirty="0"/>
              <a:t>maternal healthcare</a:t>
            </a:r>
          </a:p>
          <a:p>
            <a:pPr lvl="1"/>
            <a:r>
              <a:rPr lang="en-GB" dirty="0" smtClean="0"/>
              <a:t>For </a:t>
            </a:r>
            <a:r>
              <a:rPr lang="en-GB" dirty="0"/>
              <a:t>postabortion care</a:t>
            </a:r>
            <a:endParaRPr lang="en-IN" dirty="0"/>
          </a:p>
          <a:p>
            <a:endParaRPr lang="en-US" dirty="0"/>
          </a:p>
        </p:txBody>
      </p:sp>
      <p:sp>
        <p:nvSpPr>
          <p:cNvPr id="4" name="Title 3"/>
          <p:cNvSpPr>
            <a:spLocks noGrp="1"/>
          </p:cNvSpPr>
          <p:nvPr>
            <p:ph type="title"/>
          </p:nvPr>
        </p:nvSpPr>
        <p:spPr/>
        <p:txBody>
          <a:bodyPr/>
          <a:lstStyle/>
          <a:p>
            <a:r>
              <a:rPr lang="en-GB" dirty="0"/>
              <a:t>Informed and </a:t>
            </a:r>
            <a:r>
              <a:rPr lang="en-GB" dirty="0" smtClean="0"/>
              <a:t>Voluntary Decision Making</a:t>
            </a:r>
            <a:endParaRPr lang="en-US" dirty="0"/>
          </a:p>
        </p:txBody>
      </p:sp>
    </p:spTree>
    <p:extLst>
      <p:ext uri="{BB962C8B-B14F-4D97-AF65-F5344CB8AC3E}">
        <p14:creationId xmlns:p14="http://schemas.microsoft.com/office/powerpoint/2010/main" val="245537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US" dirty="0" smtClean="0"/>
              <a:t>Basic Elements</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474962710"/>
              </p:ext>
            </p:extLst>
          </p:nvPr>
        </p:nvGraphicFramePr>
        <p:xfrm>
          <a:off x="381000" y="1719263"/>
          <a:ext cx="8407400" cy="4406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4958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a:t>Source: </a:t>
            </a:r>
            <a:r>
              <a:rPr lang="en-GB" dirty="0" err="1"/>
              <a:t>EngenderHealth</a:t>
            </a:r>
            <a:r>
              <a:rPr lang="en-GB" dirty="0"/>
              <a:t>/</a:t>
            </a:r>
            <a:r>
              <a:rPr lang="en-US" dirty="0"/>
              <a:t>The ACQUIRE Project. 2008. </a:t>
            </a:r>
            <a:r>
              <a:rPr lang="en-US" i="1" dirty="0"/>
              <a:t>Counseling for Effective Use of Family Planning: Participant Handbook.</a:t>
            </a:r>
            <a:r>
              <a:rPr lang="en-US" dirty="0"/>
              <a:t> </a:t>
            </a:r>
            <a:r>
              <a:rPr lang="en-US" dirty="0" err="1"/>
              <a:t>NewYork</a:t>
            </a:r>
            <a:r>
              <a:rPr lang="en-US" dirty="0"/>
              <a:t>: </a:t>
            </a:r>
            <a:r>
              <a:rPr lang="en-US" dirty="0" err="1"/>
              <a:t>EngenderHealth</a:t>
            </a:r>
            <a:r>
              <a:rPr lang="en-US" dirty="0"/>
              <a:t>/The ACQUIRE Project. </a:t>
            </a:r>
          </a:p>
        </p:txBody>
      </p:sp>
      <p:sp>
        <p:nvSpPr>
          <p:cNvPr id="3" name="Text Placeholder 2"/>
          <p:cNvSpPr>
            <a:spLocks noGrp="1"/>
          </p:cNvSpPr>
          <p:nvPr>
            <p:ph type="body" sz="quarter" idx="18"/>
          </p:nvPr>
        </p:nvSpPr>
        <p:spPr/>
        <p:txBody>
          <a:bodyPr/>
          <a:lstStyle/>
          <a:p>
            <a:r>
              <a:rPr lang="en-IN" dirty="0"/>
              <a:t>The Rights of Clients information</a:t>
            </a:r>
          </a:p>
          <a:p>
            <a:r>
              <a:rPr lang="en-IN" dirty="0"/>
              <a:t>Access to services</a:t>
            </a:r>
          </a:p>
          <a:p>
            <a:r>
              <a:rPr lang="en-IN" dirty="0"/>
              <a:t>Informed choice</a:t>
            </a:r>
          </a:p>
          <a:p>
            <a:r>
              <a:rPr lang="en-IN" dirty="0"/>
              <a:t>Privacy and confidentiality</a:t>
            </a:r>
          </a:p>
          <a:p>
            <a:r>
              <a:rPr lang="en-IN" dirty="0"/>
              <a:t>Dignity, comfort, and expression of opinion</a:t>
            </a:r>
          </a:p>
          <a:p>
            <a:r>
              <a:rPr lang="en-IN" dirty="0"/>
              <a:t>Continuity of care</a:t>
            </a:r>
          </a:p>
          <a:p>
            <a:endParaRPr lang="en-US" dirty="0"/>
          </a:p>
        </p:txBody>
      </p:sp>
      <p:sp>
        <p:nvSpPr>
          <p:cNvPr id="4" name="Title 3"/>
          <p:cNvSpPr>
            <a:spLocks noGrp="1"/>
          </p:cNvSpPr>
          <p:nvPr>
            <p:ph type="title"/>
          </p:nvPr>
        </p:nvSpPr>
        <p:spPr/>
        <p:txBody>
          <a:bodyPr/>
          <a:lstStyle/>
          <a:p>
            <a:r>
              <a:rPr lang="en-IN" dirty="0"/>
              <a:t>Clients’ </a:t>
            </a:r>
            <a:r>
              <a:rPr lang="en-IN" dirty="0" smtClean="0"/>
              <a:t>Rights</a:t>
            </a:r>
            <a:endParaRPr lang="en-US" sz="3200" dirty="0"/>
          </a:p>
        </p:txBody>
      </p:sp>
    </p:spTree>
    <p:extLst>
      <p:ext uri="{BB962C8B-B14F-4D97-AF65-F5344CB8AC3E}">
        <p14:creationId xmlns:p14="http://schemas.microsoft.com/office/powerpoint/2010/main" val="306549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‘Agree’ and ‘Disagree’ </a:t>
            </a:r>
            <a:endParaRPr lang="en-IN" dirty="0"/>
          </a:p>
        </p:txBody>
      </p:sp>
      <p:sp>
        <p:nvSpPr>
          <p:cNvPr id="6" name="Text Placeholder 5"/>
          <p:cNvSpPr>
            <a:spLocks noGrp="1"/>
          </p:cNvSpPr>
          <p:nvPr>
            <p:ph type="body" sz="quarter" idx="11"/>
          </p:nvPr>
        </p:nvSpPr>
        <p:spPr>
          <a:xfrm>
            <a:off x="1676400" y="5943600"/>
            <a:ext cx="5668963" cy="759647"/>
          </a:xfrm>
        </p:spPr>
        <p:txBody>
          <a:bodyPr/>
          <a:lstStyle/>
          <a:p>
            <a:pPr lvl="0" algn="l"/>
            <a:r>
              <a:rPr lang="en-GB" sz="1200" i="0" dirty="0" smtClean="0"/>
              <a:t>Source: </a:t>
            </a:r>
            <a:r>
              <a:rPr lang="en-GB" sz="1200" i="0" dirty="0" err="1" smtClean="0"/>
              <a:t>Solter</a:t>
            </a:r>
            <a:r>
              <a:rPr lang="en-GB" sz="1200" i="0" dirty="0" smtClean="0"/>
              <a:t>, C. 1998. “Survey of Sexual Attitudes” in </a:t>
            </a:r>
            <a:r>
              <a:rPr lang="en-US" sz="1200" dirty="0" smtClean="0"/>
              <a:t>Comprehensive Reproductive </a:t>
            </a:r>
            <a:r>
              <a:rPr lang="en-US" sz="1200" dirty="0"/>
              <a:t>Health and Family </a:t>
            </a:r>
            <a:r>
              <a:rPr lang="en-US" sz="1200" dirty="0" smtClean="0"/>
              <a:t>Planning Training Curriculum</a:t>
            </a:r>
            <a:r>
              <a:rPr lang="en-US" sz="1200" i="0" dirty="0" smtClean="0"/>
              <a:t>. Watertown, MA: Pathfinder International. </a:t>
            </a:r>
            <a:endParaRPr lang="en-IN" sz="1200" i="0" dirty="0"/>
          </a:p>
        </p:txBody>
      </p:sp>
      <p:sp>
        <p:nvSpPr>
          <p:cNvPr id="2" name="TextBox 1"/>
          <p:cNvSpPr txBox="1"/>
          <p:nvPr/>
        </p:nvSpPr>
        <p:spPr>
          <a:xfrm>
            <a:off x="1143000" y="4038600"/>
            <a:ext cx="6781800" cy="523220"/>
          </a:xfrm>
          <a:prstGeom prst="rect">
            <a:avLst/>
          </a:prstGeom>
          <a:noFill/>
        </p:spPr>
        <p:txBody>
          <a:bodyPr wrap="square" rtlCol="0">
            <a:spAutoFit/>
          </a:bodyPr>
          <a:lstStyle/>
          <a:p>
            <a:pPr algn="ctr"/>
            <a:r>
              <a:rPr lang="en-GB" sz="2800" i="1" dirty="0">
                <a:solidFill>
                  <a:schemeClr val="bg1"/>
                </a:solidFill>
              </a:rPr>
              <a:t>Survey of Sexual </a:t>
            </a:r>
            <a:r>
              <a:rPr lang="en-GB" sz="2800" i="1" dirty="0" smtClean="0">
                <a:solidFill>
                  <a:schemeClr val="bg1"/>
                </a:solidFill>
              </a:rPr>
              <a:t>Attitudes</a:t>
            </a:r>
            <a:endParaRPr lang="en-US" sz="2800" i="1" dirty="0">
              <a:solidFill>
                <a:schemeClr val="bg1"/>
              </a:solidFill>
            </a:endParaRPr>
          </a:p>
        </p:txBody>
      </p:sp>
    </p:spTree>
    <p:extLst>
      <p:ext uri="{BB962C8B-B14F-4D97-AF65-F5344CB8AC3E}">
        <p14:creationId xmlns:p14="http://schemas.microsoft.com/office/powerpoint/2010/main" val="219371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a:xfrm>
            <a:off x="838200" y="1752600"/>
            <a:ext cx="7391400" cy="4312920"/>
          </a:xfrm>
        </p:spPr>
        <p:txBody>
          <a:bodyPr/>
          <a:lstStyle/>
          <a:p>
            <a:pPr lvl="0"/>
            <a:r>
              <a:rPr lang="en-GB" dirty="0" smtClean="0"/>
              <a:t>Women should be virgins when they marry.</a:t>
            </a:r>
            <a:endParaRPr lang="en-IN" dirty="0" smtClean="0"/>
          </a:p>
          <a:p>
            <a:pPr lvl="0"/>
            <a:r>
              <a:rPr lang="en-GB" dirty="0" smtClean="0"/>
              <a:t>FP should be available for married people only.</a:t>
            </a:r>
            <a:endParaRPr lang="en-IN" dirty="0" smtClean="0"/>
          </a:p>
          <a:p>
            <a:pPr lvl="0"/>
            <a:r>
              <a:rPr lang="en-GB" dirty="0" smtClean="0"/>
              <a:t>The average woman wants sex less often than the average man.</a:t>
            </a:r>
            <a:endParaRPr lang="en-IN" dirty="0" smtClean="0"/>
          </a:p>
          <a:p>
            <a:pPr lvl="0"/>
            <a:r>
              <a:rPr lang="en-GB" dirty="0" smtClean="0"/>
              <a:t>FP goes against this country's tradition.</a:t>
            </a:r>
            <a:endParaRPr lang="en-IN" dirty="0" smtClean="0"/>
          </a:p>
          <a:p>
            <a:pPr lvl="0"/>
            <a:r>
              <a:rPr lang="en-GB" dirty="0" smtClean="0"/>
              <a:t>Vasectomy should not be considered by a man who has only one or two children, or who is under the age of 35.</a:t>
            </a:r>
            <a:endParaRPr lang="en-IN" dirty="0" smtClean="0"/>
          </a:p>
          <a:p>
            <a:endParaRPr lang="en-US" dirty="0"/>
          </a:p>
        </p:txBody>
      </p:sp>
      <p:sp>
        <p:nvSpPr>
          <p:cNvPr id="5" name="Title 4"/>
          <p:cNvSpPr>
            <a:spLocks noGrp="1"/>
          </p:cNvSpPr>
          <p:nvPr>
            <p:ph type="title"/>
          </p:nvPr>
        </p:nvSpPr>
        <p:spPr/>
        <p:txBody>
          <a:bodyPr/>
          <a:lstStyle/>
          <a:p>
            <a:r>
              <a:rPr lang="en-US" dirty="0" smtClean="0"/>
              <a:t>Agree/Disagree</a:t>
            </a:r>
            <a:endParaRPr lang="en-US" dirty="0"/>
          </a:p>
        </p:txBody>
      </p:sp>
    </p:spTree>
    <p:extLst>
      <p:ext uri="{BB962C8B-B14F-4D97-AF65-F5344CB8AC3E}">
        <p14:creationId xmlns:p14="http://schemas.microsoft.com/office/powerpoint/2010/main" val="3948893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a:xfrm>
            <a:off x="838200" y="1752600"/>
            <a:ext cx="7391400" cy="4312920"/>
          </a:xfrm>
        </p:spPr>
        <p:txBody>
          <a:bodyPr/>
          <a:lstStyle/>
          <a:p>
            <a:pPr>
              <a:spcBef>
                <a:spcPts val="1200"/>
              </a:spcBef>
            </a:pPr>
            <a:r>
              <a:rPr lang="en-GB" dirty="0"/>
              <a:t>Most people who contract sexually transmitted diseases (STDs) have had many sexual partners.</a:t>
            </a:r>
            <a:endParaRPr lang="en-IN" dirty="0"/>
          </a:p>
          <a:p>
            <a:pPr>
              <a:spcBef>
                <a:spcPts val="1200"/>
              </a:spcBef>
            </a:pPr>
            <a:r>
              <a:rPr lang="en-GB" dirty="0"/>
              <a:t>The choice of sterilisation should always be voluntary.</a:t>
            </a:r>
            <a:endParaRPr lang="en-IN" dirty="0"/>
          </a:p>
          <a:p>
            <a:pPr>
              <a:spcBef>
                <a:spcPts val="1200"/>
              </a:spcBef>
            </a:pPr>
            <a:r>
              <a:rPr lang="en-GB" dirty="0"/>
              <a:t>Men enjoy sex without love more than women do.</a:t>
            </a:r>
            <a:endParaRPr lang="en-IN" dirty="0"/>
          </a:p>
          <a:p>
            <a:pPr>
              <a:spcBef>
                <a:spcPts val="1200"/>
              </a:spcBef>
            </a:pPr>
            <a:r>
              <a:rPr lang="en-GB" dirty="0"/>
              <a:t>Easy availability of FP encourages sexual activity, especially among young people</a:t>
            </a:r>
            <a:r>
              <a:rPr lang="en-GB" dirty="0" smtClean="0"/>
              <a:t>.</a:t>
            </a:r>
          </a:p>
          <a:p>
            <a:pPr>
              <a:spcBef>
                <a:spcPts val="1200"/>
              </a:spcBef>
            </a:pPr>
            <a:r>
              <a:rPr lang="en-GB" dirty="0"/>
              <a:t>Using FP methods is not a good idea before the wife has had her first child.</a:t>
            </a:r>
            <a:endParaRPr lang="en-IN" dirty="0"/>
          </a:p>
          <a:p>
            <a:pPr marL="0" lvl="0" indent="0">
              <a:spcBef>
                <a:spcPts val="1200"/>
              </a:spcBef>
              <a:buNone/>
            </a:pPr>
            <a:endParaRPr lang="en-IN" dirty="0"/>
          </a:p>
          <a:p>
            <a:endParaRPr lang="en-US" dirty="0"/>
          </a:p>
        </p:txBody>
      </p:sp>
      <p:sp>
        <p:nvSpPr>
          <p:cNvPr id="4" name="Title 3"/>
          <p:cNvSpPr>
            <a:spLocks noGrp="1"/>
          </p:cNvSpPr>
          <p:nvPr>
            <p:ph type="title"/>
          </p:nvPr>
        </p:nvSpPr>
        <p:spPr/>
        <p:txBody>
          <a:bodyPr/>
          <a:lstStyle/>
          <a:p>
            <a:r>
              <a:rPr lang="en-US" dirty="0" smtClean="0"/>
              <a:t>Agree/Disagree</a:t>
            </a:r>
            <a:endParaRPr lang="en-US" dirty="0"/>
          </a:p>
        </p:txBody>
      </p:sp>
    </p:spTree>
    <p:extLst>
      <p:ext uri="{BB962C8B-B14F-4D97-AF65-F5344CB8AC3E}">
        <p14:creationId xmlns:p14="http://schemas.microsoft.com/office/powerpoint/2010/main" val="1180821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3331</TotalTime>
  <Words>1278</Words>
  <Application>Microsoft Office PowerPoint</Application>
  <PresentationFormat>On-screen Show (4:3)</PresentationFormat>
  <Paragraphs>105</Paragraphs>
  <Slides>15</Slides>
  <Notes>3</Notes>
  <HiddenSlides>0</HiddenSlides>
  <MMClips>0</MMClips>
  <ScaleCrop>false</ScaleCrop>
  <HeadingPairs>
    <vt:vector size="4" baseType="variant">
      <vt:variant>
        <vt:lpstr>Theme</vt:lpstr>
      </vt:variant>
      <vt:variant>
        <vt:i4>4</vt:i4>
      </vt:variant>
      <vt:variant>
        <vt:lpstr>Slide Titles</vt:lpstr>
      </vt:variant>
      <vt:variant>
        <vt:i4>15</vt:i4>
      </vt:variant>
    </vt:vector>
  </HeadingPairs>
  <TitlesOfParts>
    <vt:vector size="19" baseType="lpstr">
      <vt:lpstr>HPP Title and Thank You Slides</vt:lpstr>
      <vt:lpstr>Blue Section HPP Interior Slides</vt:lpstr>
      <vt:lpstr>Green Section HPP Interior Slides</vt:lpstr>
      <vt:lpstr>Red Section HPP Interior Slides</vt:lpstr>
      <vt:lpstr>PowerPoint Presentation</vt:lpstr>
      <vt:lpstr>PowerPoint Presentation</vt:lpstr>
      <vt:lpstr>PowerPoint Presentation</vt:lpstr>
      <vt:lpstr>Informed and Voluntary Decision Making</vt:lpstr>
      <vt:lpstr>Basic Elements</vt:lpstr>
      <vt:lpstr>Clients’ Rights</vt:lpstr>
      <vt:lpstr>PowerPoint Presentation</vt:lpstr>
      <vt:lpstr>Agree/Disagree</vt:lpstr>
      <vt:lpstr>Agree/Disagree</vt:lpstr>
      <vt:lpstr>Agree/Disagree</vt:lpstr>
      <vt:lpstr>Agree/Disagree</vt:lpstr>
      <vt:lpstr>Of all the contraceptive methods, which ones are…</vt:lpstr>
      <vt:lpstr>PowerPoint Presentation</vt:lpstr>
      <vt:lpstr>Activity</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208</cp:revision>
  <dcterms:created xsi:type="dcterms:W3CDTF">2012-10-02T19:21:23Z</dcterms:created>
  <dcterms:modified xsi:type="dcterms:W3CDTF">2014-02-21T14:57:00Z</dcterms:modified>
</cp:coreProperties>
</file>