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notesSlides/notesSlide3.xml" ContentType="application/vnd.openxmlformats-officedocument.presentationml.notesSlide+xml"/>
  <Override PartName="/ppt/charts/chart2.xml" ContentType="application/vnd.openxmlformats-officedocument.drawingml.chart+xml"/>
  <Override PartName="/ppt/notesSlides/notesSlide4.xml" ContentType="application/vnd.openxmlformats-officedocument.presentationml.notesSlide+xml"/>
  <Override PartName="/ppt/charts/chart3.xml" ContentType="application/vnd.openxmlformats-officedocument.drawingml.chart+xml"/>
  <Override PartName="/ppt/drawings/drawing2.xml" ContentType="application/vnd.openxmlformats-officedocument.drawingml.chartshapes+xml"/>
  <Override PartName="/ppt/charts/chart4.xml" ContentType="application/vnd.openxmlformats-officedocument.drawingml.chart+xml"/>
  <Override PartName="/ppt/theme/themeOverride1.xml" ContentType="application/vnd.openxmlformats-officedocument.themeOverride+xml"/>
  <Override PartName="/ppt/charts/chart5.xml" ContentType="application/vnd.openxmlformats-officedocument.drawingml.chart+xml"/>
  <Override PartName="/ppt/notesSlides/notesSlide5.xml" ContentType="application/vnd.openxmlformats-officedocument.presentationml.notesSlide+xml"/>
  <Override PartName="/ppt/charts/chart6.xml" ContentType="application/vnd.openxmlformats-officedocument.drawingml.chart+xml"/>
  <Override PartName="/ppt/charts/chart7.xml" ContentType="application/vnd.openxmlformats-officedocument.drawingml.chart+xml"/>
  <Override PartName="/ppt/notesSlides/notesSlide6.xml" ContentType="application/vnd.openxmlformats-officedocument.presentationml.notesSlide+xml"/>
  <Override PartName="/ppt/charts/chart8.xml" ContentType="application/vnd.openxmlformats-officedocument.drawingml.chart+xml"/>
  <Override PartName="/ppt/drawings/drawing3.xml" ContentType="application/vnd.openxmlformats-officedocument.drawingml.chartshapes+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ppt/notesSlides/notesSlide7.xml" ContentType="application/vnd.openxmlformats-officedocument.presentationml.notesSlide+xml"/>
  <Override PartName="/ppt/charts/chart13.xml" ContentType="application/vnd.openxmlformats-officedocument.drawingml.chart+xml"/>
  <Override PartName="/ppt/drawings/drawing4.xml" ContentType="application/vnd.openxmlformats-officedocument.drawingml.chartshapes+xml"/>
  <Override PartName="/ppt/charts/chart14.xml" ContentType="application/vnd.openxmlformats-officedocument.drawingml.chart+xml"/>
  <Override PartName="/ppt/notesSlides/notesSlide8.xml" ContentType="application/vnd.openxmlformats-officedocument.presentationml.notesSlide+xml"/>
  <Override PartName="/ppt/charts/chart15.xml" ContentType="application/vnd.openxmlformats-officedocument.drawingml.chart+xml"/>
  <Override PartName="/ppt/drawings/drawing5.xml" ContentType="application/vnd.openxmlformats-officedocument.drawingml.chartshapes+xml"/>
  <Override PartName="/ppt/charts/chart16.xml" ContentType="application/vnd.openxmlformats-officedocument.drawingml.chart+xml"/>
  <Override PartName="/ppt/drawings/drawing6.xml" ContentType="application/vnd.openxmlformats-officedocument.drawingml.chartshapes+xml"/>
  <Override PartName="/ppt/charts/chart17.xml" ContentType="application/vnd.openxmlformats-officedocument.drawingml.chart+xml"/>
  <Override PartName="/ppt/charts/chart18.xml" ContentType="application/vnd.openxmlformats-officedocument.drawingml.chart+xml"/>
  <Override PartName="/ppt/charts/chart19.xml" ContentType="application/vnd.openxmlformats-officedocument.drawingml.chart+xml"/>
  <Override PartName="/ppt/charts/chart20.xml" ContentType="application/vnd.openxmlformats-officedocument.drawingml.chart+xml"/>
  <Override PartName="/ppt/charts/chart21.xml" ContentType="application/vnd.openxmlformats-officedocument.drawingml.chart+xml"/>
  <Override PartName="/ppt/charts/chart22.xml" ContentType="application/vnd.openxmlformats-officedocument.drawingml.chart+xml"/>
  <Override PartName="/ppt/charts/chart23.xml" ContentType="application/vnd.openxmlformats-officedocument.drawingml.chart+xml"/>
  <Override PartName="/ppt/charts/chart24.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687" r:id="rId2"/>
    <p:sldMasterId id="2147483695" r:id="rId3"/>
    <p:sldMasterId id="2147483703" r:id="rId4"/>
  </p:sldMasterIdLst>
  <p:notesMasterIdLst>
    <p:notesMasterId r:id="rId68"/>
  </p:notesMasterIdLst>
  <p:sldIdLst>
    <p:sldId id="261" r:id="rId5"/>
    <p:sldId id="278" r:id="rId6"/>
    <p:sldId id="268" r:id="rId7"/>
    <p:sldId id="279" r:id="rId8"/>
    <p:sldId id="280" r:id="rId9"/>
    <p:sldId id="281" r:id="rId10"/>
    <p:sldId id="282" r:id="rId11"/>
    <p:sldId id="283" r:id="rId12"/>
    <p:sldId id="284" r:id="rId13"/>
    <p:sldId id="285" r:id="rId14"/>
    <p:sldId id="286" r:id="rId15"/>
    <p:sldId id="287" r:id="rId16"/>
    <p:sldId id="288" r:id="rId17"/>
    <p:sldId id="289" r:id="rId18"/>
    <p:sldId id="339" r:id="rId19"/>
    <p:sldId id="290" r:id="rId20"/>
    <p:sldId id="291" r:id="rId21"/>
    <p:sldId id="336" r:id="rId22"/>
    <p:sldId id="337" r:id="rId23"/>
    <p:sldId id="292" r:id="rId24"/>
    <p:sldId id="293" r:id="rId25"/>
    <p:sldId id="294" r:id="rId26"/>
    <p:sldId id="295" r:id="rId27"/>
    <p:sldId id="296" r:id="rId28"/>
    <p:sldId id="297" r:id="rId29"/>
    <p:sldId id="298" r:id="rId30"/>
    <p:sldId id="299" r:id="rId31"/>
    <p:sldId id="300" r:id="rId32"/>
    <p:sldId id="301" r:id="rId33"/>
    <p:sldId id="302" r:id="rId34"/>
    <p:sldId id="303" r:id="rId35"/>
    <p:sldId id="304" r:id="rId36"/>
    <p:sldId id="305" r:id="rId37"/>
    <p:sldId id="306" r:id="rId38"/>
    <p:sldId id="307" r:id="rId39"/>
    <p:sldId id="308" r:id="rId40"/>
    <p:sldId id="309" r:id="rId41"/>
    <p:sldId id="310" r:id="rId42"/>
    <p:sldId id="311" r:id="rId43"/>
    <p:sldId id="312" r:id="rId44"/>
    <p:sldId id="313" r:id="rId45"/>
    <p:sldId id="314" r:id="rId46"/>
    <p:sldId id="315" r:id="rId47"/>
    <p:sldId id="316" r:id="rId48"/>
    <p:sldId id="317" r:id="rId49"/>
    <p:sldId id="318" r:id="rId50"/>
    <p:sldId id="319" r:id="rId51"/>
    <p:sldId id="320" r:id="rId52"/>
    <p:sldId id="321" r:id="rId53"/>
    <p:sldId id="322" r:id="rId54"/>
    <p:sldId id="323" r:id="rId55"/>
    <p:sldId id="324" r:id="rId56"/>
    <p:sldId id="325" r:id="rId57"/>
    <p:sldId id="326" r:id="rId58"/>
    <p:sldId id="327" r:id="rId59"/>
    <p:sldId id="328" r:id="rId60"/>
    <p:sldId id="329" r:id="rId61"/>
    <p:sldId id="330" r:id="rId62"/>
    <p:sldId id="331" r:id="rId63"/>
    <p:sldId id="332" r:id="rId64"/>
    <p:sldId id="333" r:id="rId65"/>
    <p:sldId id="334" r:id="rId66"/>
    <p:sldId id="277" r:id="rId6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D199C99-1AD8-5447-BB38-06D2FB8979A1}">
          <p14:sldIdLst>
            <p14:sldId id="261"/>
            <p14:sldId id="278"/>
            <p14:sldId id="268"/>
            <p14:sldId id="279"/>
            <p14:sldId id="280"/>
            <p14:sldId id="281"/>
            <p14:sldId id="282"/>
            <p14:sldId id="283"/>
            <p14:sldId id="284"/>
            <p14:sldId id="285"/>
            <p14:sldId id="286"/>
            <p14:sldId id="287"/>
            <p14:sldId id="288"/>
            <p14:sldId id="289"/>
            <p14:sldId id="339"/>
            <p14:sldId id="290"/>
            <p14:sldId id="291"/>
            <p14:sldId id="336"/>
            <p14:sldId id="337"/>
            <p14:sldId id="292"/>
            <p14:sldId id="293"/>
            <p14:sldId id="294"/>
            <p14:sldId id="295"/>
            <p14:sldId id="296"/>
            <p14:sldId id="297"/>
            <p14:sldId id="298"/>
            <p14:sldId id="299"/>
            <p14:sldId id="300"/>
            <p14:sldId id="301"/>
            <p14:sldId id="302"/>
            <p14:sldId id="303"/>
            <p14:sldId id="304"/>
            <p14:sldId id="305"/>
            <p14:sldId id="306"/>
            <p14:sldId id="307"/>
            <p14:sldId id="308"/>
            <p14:sldId id="309"/>
            <p14:sldId id="310"/>
            <p14:sldId id="311"/>
            <p14:sldId id="312"/>
            <p14:sldId id="313"/>
            <p14:sldId id="314"/>
            <p14:sldId id="315"/>
            <p14:sldId id="316"/>
            <p14:sldId id="317"/>
            <p14:sldId id="318"/>
            <p14:sldId id="319"/>
            <p14:sldId id="320"/>
            <p14:sldId id="321"/>
            <p14:sldId id="322"/>
            <p14:sldId id="323"/>
            <p14:sldId id="324"/>
            <p14:sldId id="325"/>
            <p14:sldId id="326"/>
            <p14:sldId id="327"/>
            <p14:sldId id="328"/>
            <p14:sldId id="329"/>
            <p14:sldId id="330"/>
            <p14:sldId id="331"/>
            <p14:sldId id="332"/>
            <p14:sldId id="333"/>
            <p14:sldId id="334"/>
            <p14:sldId id="277"/>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7331"/>
    <a:srgbClr val="8B1524"/>
    <a:srgbClr val="C4882C"/>
    <a:srgbClr val="5B363C"/>
    <a:srgbClr val="084572"/>
    <a:srgbClr val="1A2855"/>
    <a:srgbClr val="8B9694"/>
    <a:srgbClr val="25160C"/>
    <a:srgbClr val="403D3C"/>
    <a:srgbClr val="0E7DC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312" autoAdjust="0"/>
    <p:restoredTop sz="94656" autoAdjust="0"/>
  </p:normalViewPr>
  <p:slideViewPr>
    <p:cSldViewPr>
      <p:cViewPr>
        <p:scale>
          <a:sx n="85" d="100"/>
          <a:sy n="85" d="100"/>
        </p:scale>
        <p:origin x="-1092" y="-54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800"/>
    </p:cViewPr>
  </p:sorterViewPr>
  <p:notesViewPr>
    <p:cSldViewPr>
      <p:cViewPr varScale="1">
        <p:scale>
          <a:sx n="81" d="100"/>
          <a:sy n="81" d="100"/>
        </p:scale>
        <p:origin x="-3156"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notesMaster" Target="notesMasters/notesMaster1.xml"/><Relationship Id="rId7" Type="http://schemas.openxmlformats.org/officeDocument/2006/relationships/slide" Target="slides/slide3.xml"/><Relationship Id="rId71"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viewProps" Target="viewProps.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embeddings/oleObject1.bin"/></Relationships>
</file>

<file path=ppt/charts/_rels/chart10.xml.rels><?xml version="1.0" encoding="UTF-8" standalone="yes"?>
<Relationships xmlns="http://schemas.openxmlformats.org/package/2006/relationships"><Relationship Id="rId1" Type="http://schemas.openxmlformats.org/officeDocument/2006/relationships/oleObject" Target="file:///\\FGIDCMR1\CPA\Health%20Policy%20Project%20(HPP)\Knowledge%20Management\Technical%20products\Field\India%20Jharkhand%20Family%20Planning%20Strategy%20PPTs\Session%203%20FP%20Policy\Average%20Age%20of%20Marriage%20Figure%20slide%2033.xlsx" TargetMode="External"/></Relationships>
</file>

<file path=ppt/charts/_rels/chart11.xml.rels><?xml version="1.0" encoding="UTF-8" standalone="yes"?>
<Relationships xmlns="http://schemas.openxmlformats.org/package/2006/relationships"><Relationship Id="rId1" Type="http://schemas.openxmlformats.org/officeDocument/2006/relationships/oleObject" Target="file:///\\FGIDCMR1\CPA\Health%20Policy%20Project%20(HPP)\Knowledge%20Management\Technical%20products\Field\India%20Jharkhand%20Family%20Planning%20Strategy%20PPTs\Session%203%20FP%20Policy\Average%20Age%20of%20Marriage%20Figure%20slide%2033.xlsx" TargetMode="External"/></Relationships>
</file>

<file path=ppt/charts/_rels/chart12.xml.rels><?xml version="1.0" encoding="UTF-8" standalone="yes"?>
<Relationships xmlns="http://schemas.openxmlformats.org/package/2006/relationships"><Relationship Id="rId1" Type="http://schemas.openxmlformats.org/officeDocument/2006/relationships/oleObject" Target="file:///\\FGIDCMR1\CPA\Health%20Policy%20Project%20(HPP)\Knowledge%20Management\Technical%20products\Field\India%20Jharkhand%20Family%20Planning%20Strategy%20PPTs\Session%203%20FP%20Policy\Average%20Age%20of%20Marriage%20Figure%20slide%2033.xlsx" TargetMode="External"/></Relationships>
</file>

<file path=ppt/charts/_rels/chart13.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oleObject" Target="../embeddings/oleObject5.bin"/></Relationships>
</file>

<file path=ppt/charts/_rels/chart14.xml.rels><?xml version="1.0" encoding="UTF-8" standalone="yes"?>
<Relationships xmlns="http://schemas.openxmlformats.org/package/2006/relationships"><Relationship Id="rId1" Type="http://schemas.openxmlformats.org/officeDocument/2006/relationships/oleObject" Target="../embeddings/oleObject6.bin"/></Relationships>
</file>

<file path=ppt/charts/_rels/chart15.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package" Target="../embeddings/Microsoft_Excel_Worksheet6.xlsx"/></Relationships>
</file>

<file path=ppt/charts/_rels/chart16.xml.rels><?xml version="1.0" encoding="UTF-8" standalone="yes"?>
<Relationships xmlns="http://schemas.openxmlformats.org/package/2006/relationships"><Relationship Id="rId2" Type="http://schemas.openxmlformats.org/officeDocument/2006/relationships/chartUserShapes" Target="../drawings/drawing6.xml"/><Relationship Id="rId1" Type="http://schemas.openxmlformats.org/officeDocument/2006/relationships/package" Target="../embeddings/Microsoft_Excel_Worksheet7.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2.xml.rels><?xml version="1.0" encoding="UTF-8" standalone="yes"?>
<Relationships xmlns="http://schemas.openxmlformats.org/package/2006/relationships"><Relationship Id="rId1" Type="http://schemas.openxmlformats.org/officeDocument/2006/relationships/oleObject" Target="../embeddings/oleObject2.bin"/></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22.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24.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1.xlsx"/></Relationships>
</file>

<file path=ppt/charts/_rels/chart4.xml.rels><?xml version="1.0" encoding="UTF-8" standalone="yes"?>
<Relationships xmlns="http://schemas.openxmlformats.org/package/2006/relationships"><Relationship Id="rId2" Type="http://schemas.openxmlformats.org/officeDocument/2006/relationships/oleObject" Target="../embeddings/oleObject3.bin"/><Relationship Id="rId1" Type="http://schemas.openxmlformats.org/officeDocument/2006/relationships/themeOverride" Target="../theme/themeOverride1.xml"/></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8.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oleObject" Target="../embeddings/oleObject4.bin"/></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b="1"/>
            </a:pPr>
            <a:r>
              <a:rPr lang="en-US" sz="1800" b="1" dirty="0" smtClean="0">
                <a:latin typeface="+mj-lt"/>
              </a:rPr>
              <a:t>Portion of the World Population</a:t>
            </a:r>
            <a:endParaRPr lang="en-US" sz="1800" b="1" dirty="0">
              <a:latin typeface="+mj-lt"/>
            </a:endParaRPr>
          </a:p>
        </c:rich>
      </c:tx>
      <c:layout>
        <c:manualLayout>
          <c:xMode val="edge"/>
          <c:yMode val="edge"/>
          <c:x val="0.27977562405242845"/>
          <c:y val="1.7210471645973821E-2"/>
        </c:manualLayout>
      </c:layout>
      <c:overlay val="0"/>
    </c:title>
    <c:autoTitleDeleted val="0"/>
    <c:plotArea>
      <c:layout/>
      <c:pieChart>
        <c:varyColors val="1"/>
        <c:ser>
          <c:idx val="0"/>
          <c:order val="0"/>
          <c:spPr>
            <a:ln>
              <a:noFill/>
            </a:ln>
          </c:spPr>
          <c:dPt>
            <c:idx val="0"/>
            <c:bubble3D val="0"/>
            <c:spPr>
              <a:solidFill>
                <a:srgbClr val="5B363C"/>
              </a:solidFill>
              <a:ln>
                <a:noFill/>
              </a:ln>
            </c:spPr>
          </c:dPt>
          <c:dPt>
            <c:idx val="1"/>
            <c:bubble3D val="0"/>
            <c:spPr>
              <a:solidFill>
                <a:srgbClr val="8B1524"/>
              </a:solidFill>
              <a:ln>
                <a:noFill/>
              </a:ln>
            </c:spPr>
          </c:dPt>
          <c:dPt>
            <c:idx val="2"/>
            <c:bubble3D val="0"/>
            <c:spPr>
              <a:solidFill>
                <a:srgbClr val="084572"/>
              </a:solidFill>
              <a:ln>
                <a:noFill/>
              </a:ln>
            </c:spPr>
          </c:dPt>
          <c:dPt>
            <c:idx val="3"/>
            <c:bubble3D val="0"/>
            <c:spPr>
              <a:solidFill>
                <a:srgbClr val="6D7331"/>
              </a:solidFill>
              <a:ln>
                <a:noFill/>
              </a:ln>
            </c:spPr>
          </c:dPt>
          <c:dLbls>
            <c:dLbl>
              <c:idx val="0"/>
              <c:layout>
                <c:manualLayout>
                  <c:x val="-0.13578802465476361"/>
                  <c:y val="0.19647650601225919"/>
                </c:manualLayout>
              </c:layout>
              <c:tx>
                <c:rich>
                  <a:bodyPr/>
                  <a:lstStyle/>
                  <a:p>
                    <a:r>
                      <a:rPr lang="en-US" sz="1800" b="1" dirty="0" smtClean="0">
                        <a:solidFill>
                          <a:schemeClr val="bg1"/>
                        </a:solidFill>
                        <a:latin typeface="+mj-lt"/>
                      </a:rPr>
                      <a:t>China </a:t>
                    </a:r>
                  </a:p>
                  <a:p>
                    <a:r>
                      <a:rPr lang="en-US" sz="1800" b="1" dirty="0" smtClean="0">
                        <a:solidFill>
                          <a:schemeClr val="bg1"/>
                        </a:solidFill>
                        <a:latin typeface="+mj-lt"/>
                      </a:rPr>
                      <a:t>134.1 Cr</a:t>
                    </a:r>
                  </a:p>
                  <a:p>
                    <a:r>
                      <a:rPr lang="en-US" sz="1800" b="1" dirty="0" smtClean="0">
                        <a:solidFill>
                          <a:schemeClr val="bg1"/>
                        </a:solidFill>
                        <a:latin typeface="+mj-lt"/>
                      </a:rPr>
                      <a:t>19%</a:t>
                    </a:r>
                    <a:endParaRPr lang="en-US" dirty="0"/>
                  </a:p>
                </c:rich>
              </c:tx>
              <c:showLegendKey val="0"/>
              <c:showVal val="1"/>
              <c:showCatName val="1"/>
              <c:showSerName val="0"/>
              <c:showPercent val="0"/>
              <c:showBubbleSize val="0"/>
            </c:dLbl>
            <c:dLbl>
              <c:idx val="1"/>
              <c:layout>
                <c:manualLayout>
                  <c:x val="-0.16159360296684427"/>
                  <c:y val="-5.4533479900902015E-2"/>
                </c:manualLayout>
              </c:layout>
              <c:tx>
                <c:rich>
                  <a:bodyPr/>
                  <a:lstStyle/>
                  <a:p>
                    <a:r>
                      <a:rPr lang="en-US" sz="1800" b="1" dirty="0" smtClean="0">
                        <a:solidFill>
                          <a:schemeClr val="bg1"/>
                        </a:solidFill>
                        <a:latin typeface="+mj-lt"/>
                      </a:rPr>
                      <a:t>India</a:t>
                    </a:r>
                  </a:p>
                  <a:p>
                    <a:r>
                      <a:rPr lang="en-US" sz="1800" b="1" dirty="0" smtClean="0">
                        <a:solidFill>
                          <a:schemeClr val="bg1"/>
                        </a:solidFill>
                        <a:latin typeface="+mj-lt"/>
                      </a:rPr>
                      <a:t>121 Cr</a:t>
                    </a:r>
                  </a:p>
                  <a:p>
                    <a:r>
                      <a:rPr lang="en-US" sz="1800" b="1" dirty="0" smtClean="0">
                        <a:solidFill>
                          <a:schemeClr val="bg1"/>
                        </a:solidFill>
                        <a:latin typeface="+mj-lt"/>
                      </a:rPr>
                      <a:t>18%</a:t>
                    </a:r>
                    <a:endParaRPr lang="en-US" sz="1800" b="1" dirty="0">
                      <a:solidFill>
                        <a:schemeClr val="bg1"/>
                      </a:solidFill>
                    </a:endParaRPr>
                  </a:p>
                </c:rich>
              </c:tx>
              <c:showLegendKey val="0"/>
              <c:showVal val="1"/>
              <c:showCatName val="1"/>
              <c:showSerName val="0"/>
              <c:showPercent val="0"/>
              <c:showBubbleSize val="0"/>
            </c:dLbl>
            <c:dLbl>
              <c:idx val="2"/>
              <c:layout>
                <c:manualLayout>
                  <c:x val="-5.1602806915228935E-2"/>
                  <c:y val="-0.10304758605066429"/>
                </c:manualLayout>
              </c:layout>
              <c:tx>
                <c:rich>
                  <a:bodyPr/>
                  <a:lstStyle/>
                  <a:p>
                    <a:r>
                      <a:rPr lang="en-US" dirty="0"/>
                      <a:t>8 of top 10 </a:t>
                    </a:r>
                    <a:r>
                      <a:rPr lang="en-US" dirty="0" smtClean="0"/>
                      <a:t>countries 151.3Cr</a:t>
                    </a:r>
                  </a:p>
                  <a:p>
                    <a:r>
                      <a:rPr lang="en-US" dirty="0" smtClean="0"/>
                      <a:t>22%</a:t>
                    </a:r>
                    <a:endParaRPr lang="en-US" dirty="0"/>
                  </a:p>
                </c:rich>
              </c:tx>
              <c:showLegendKey val="0"/>
              <c:showVal val="1"/>
              <c:showCatName val="1"/>
              <c:showSerName val="0"/>
              <c:showPercent val="0"/>
              <c:showBubbleSize val="0"/>
            </c:dLbl>
            <c:dLbl>
              <c:idx val="3"/>
              <c:layout>
                <c:manualLayout>
                  <c:x val="0.23638315015891745"/>
                  <c:y val="6.2637308282234572E-2"/>
                </c:manualLayout>
              </c:layout>
              <c:tx>
                <c:rich>
                  <a:bodyPr/>
                  <a:lstStyle/>
                  <a:p>
                    <a:r>
                      <a:rPr lang="en-US" dirty="0"/>
                      <a:t>Other </a:t>
                    </a:r>
                    <a:r>
                      <a:rPr lang="en-US" dirty="0" smtClean="0"/>
                      <a:t>countries 284.5 Cr</a:t>
                    </a:r>
                  </a:p>
                  <a:p>
                    <a:r>
                      <a:rPr lang="en-US" dirty="0" smtClean="0"/>
                      <a:t>41%</a:t>
                    </a:r>
                    <a:endParaRPr lang="en-US" dirty="0"/>
                  </a:p>
                </c:rich>
              </c:tx>
              <c:showLegendKey val="0"/>
              <c:showVal val="1"/>
              <c:showCatName val="1"/>
              <c:showSerName val="0"/>
              <c:showPercent val="0"/>
              <c:showBubbleSize val="0"/>
            </c:dLbl>
            <c:txPr>
              <a:bodyPr/>
              <a:lstStyle/>
              <a:p>
                <a:pPr>
                  <a:defRPr sz="1800" b="1">
                    <a:solidFill>
                      <a:schemeClr val="bg1"/>
                    </a:solidFill>
                    <a:latin typeface="+mj-lt"/>
                  </a:defRPr>
                </a:pPr>
                <a:endParaRPr lang="en-US"/>
              </a:p>
            </c:txPr>
            <c:showLegendKey val="0"/>
            <c:showVal val="1"/>
            <c:showCatName val="1"/>
            <c:showSerName val="0"/>
            <c:showPercent val="0"/>
            <c:showBubbleSize val="0"/>
            <c:showLeaderLines val="1"/>
          </c:dLbls>
          <c:cat>
            <c:strRef>
              <c:f>Sheet1!$B$85:$B$88</c:f>
              <c:strCache>
                <c:ptCount val="4"/>
                <c:pt idx="0">
                  <c:v>China</c:v>
                </c:pt>
                <c:pt idx="1">
                  <c:v>India</c:v>
                </c:pt>
                <c:pt idx="2">
                  <c:v>8 of top 10 countries</c:v>
                </c:pt>
                <c:pt idx="3">
                  <c:v>Other countries</c:v>
                </c:pt>
              </c:strCache>
            </c:strRef>
          </c:cat>
          <c:val>
            <c:numRef>
              <c:f>Sheet1!$C$85:$C$88</c:f>
              <c:numCache>
                <c:formatCode>General</c:formatCode>
                <c:ptCount val="4"/>
                <c:pt idx="0">
                  <c:v>134.1</c:v>
                </c:pt>
                <c:pt idx="1">
                  <c:v>121</c:v>
                </c:pt>
                <c:pt idx="2">
                  <c:v>151.29999999999995</c:v>
                </c:pt>
                <c:pt idx="3">
                  <c:v>284.5</c:v>
                </c:pt>
              </c:numCache>
            </c:numRef>
          </c:val>
        </c:ser>
        <c:dLbls>
          <c:showLegendKey val="0"/>
          <c:showVal val="1"/>
          <c:showCatName val="1"/>
          <c:showSerName val="0"/>
          <c:showPercent val="0"/>
          <c:showBubbleSize val="0"/>
          <c:showLeaderLines val="1"/>
        </c:dLbls>
        <c:firstSliceAng val="0"/>
      </c:pieChart>
    </c:plotArea>
    <c:plotVisOnly val="1"/>
    <c:dispBlanksAs val="zero"/>
    <c:showDLblsOverMax val="0"/>
  </c:chart>
  <c:spPr>
    <a:solidFill>
      <a:schemeClr val="bg1"/>
    </a:solidFill>
  </c:spPr>
  <c:txPr>
    <a:bodyPr/>
    <a:lstStyle/>
    <a:p>
      <a:pPr>
        <a:defRPr sz="1600"/>
      </a:pPr>
      <a:endParaRPr lang="en-US"/>
    </a:p>
  </c:txPr>
  <c:externalData r:id="rId1">
    <c:autoUpdate val="0"/>
  </c:externalData>
  <c:userShapes r:id="rId2"/>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spPr>
            <a:solidFill>
              <a:srgbClr val="6D7331"/>
            </a:solidFill>
          </c:spPr>
          <c:invertIfNegative val="0"/>
          <c:dLbls>
            <c:txPr>
              <a:bodyPr/>
              <a:lstStyle/>
              <a:p>
                <a:pPr>
                  <a:defRPr sz="1400">
                    <a:latin typeface="+mj-lt"/>
                  </a:defRPr>
                </a:pPr>
                <a:endParaRPr lang="en-US"/>
              </a:p>
            </c:txPr>
            <c:showLegendKey val="0"/>
            <c:showVal val="1"/>
            <c:showCatName val="0"/>
            <c:showSerName val="0"/>
            <c:showPercent val="0"/>
            <c:showBubbleSize val="0"/>
            <c:showLeaderLines val="0"/>
          </c:dLbls>
          <c:cat>
            <c:strRef>
              <c:f>'IMR Mother''s Age'!$A$1:$D$1</c:f>
              <c:strCache>
                <c:ptCount val="4"/>
                <c:pt idx="0">
                  <c:v>&lt;20</c:v>
                </c:pt>
                <c:pt idx="1">
                  <c:v>20-29</c:v>
                </c:pt>
                <c:pt idx="2">
                  <c:v>30-39</c:v>
                </c:pt>
                <c:pt idx="3">
                  <c:v>40-49</c:v>
                </c:pt>
              </c:strCache>
            </c:strRef>
          </c:cat>
          <c:val>
            <c:numRef>
              <c:f>'IMR Mother''s Age'!$A$2:$D$2</c:f>
              <c:numCache>
                <c:formatCode>General</c:formatCode>
                <c:ptCount val="4"/>
                <c:pt idx="0">
                  <c:v>76.5</c:v>
                </c:pt>
                <c:pt idx="1">
                  <c:v>50.4</c:v>
                </c:pt>
                <c:pt idx="2">
                  <c:v>56.4</c:v>
                </c:pt>
                <c:pt idx="3">
                  <c:v>72.099999999999994</c:v>
                </c:pt>
              </c:numCache>
            </c:numRef>
          </c:val>
        </c:ser>
        <c:dLbls>
          <c:showLegendKey val="0"/>
          <c:showVal val="0"/>
          <c:showCatName val="0"/>
          <c:showSerName val="0"/>
          <c:showPercent val="0"/>
          <c:showBubbleSize val="0"/>
        </c:dLbls>
        <c:gapWidth val="150"/>
        <c:axId val="39841152"/>
        <c:axId val="40011264"/>
      </c:barChart>
      <c:catAx>
        <c:axId val="39841152"/>
        <c:scaling>
          <c:orientation val="minMax"/>
        </c:scaling>
        <c:delete val="0"/>
        <c:axPos val="b"/>
        <c:title>
          <c:tx>
            <c:rich>
              <a:bodyPr/>
              <a:lstStyle/>
              <a:p>
                <a:pPr>
                  <a:defRPr sz="1600" b="0">
                    <a:latin typeface="+mj-lt"/>
                  </a:defRPr>
                </a:pPr>
                <a:r>
                  <a:rPr lang="en-US" sz="1600" b="0" dirty="0">
                    <a:latin typeface="+mj-lt"/>
                  </a:rPr>
                  <a:t>Mother's Age</a:t>
                </a:r>
              </a:p>
            </c:rich>
          </c:tx>
          <c:layout>
            <c:manualLayout>
              <c:xMode val="edge"/>
              <c:yMode val="edge"/>
              <c:x val="0.44522711131696774"/>
              <c:y val="0.91954248366013069"/>
            </c:manualLayout>
          </c:layout>
          <c:overlay val="0"/>
        </c:title>
        <c:majorTickMark val="out"/>
        <c:minorTickMark val="none"/>
        <c:tickLblPos val="nextTo"/>
        <c:txPr>
          <a:bodyPr/>
          <a:lstStyle/>
          <a:p>
            <a:pPr>
              <a:defRPr sz="1400">
                <a:latin typeface="+mj-lt"/>
              </a:defRPr>
            </a:pPr>
            <a:endParaRPr lang="en-US"/>
          </a:p>
        </c:txPr>
        <c:crossAx val="40011264"/>
        <c:crosses val="autoZero"/>
        <c:auto val="1"/>
        <c:lblAlgn val="ctr"/>
        <c:lblOffset val="100"/>
        <c:noMultiLvlLbl val="0"/>
      </c:catAx>
      <c:valAx>
        <c:axId val="40011264"/>
        <c:scaling>
          <c:orientation val="minMax"/>
        </c:scaling>
        <c:delete val="0"/>
        <c:axPos val="l"/>
        <c:title>
          <c:tx>
            <c:rich>
              <a:bodyPr rot="-5400000" vert="horz"/>
              <a:lstStyle/>
              <a:p>
                <a:pPr>
                  <a:defRPr sz="1600" b="0">
                    <a:latin typeface="+mj-lt"/>
                  </a:defRPr>
                </a:pPr>
                <a:r>
                  <a:rPr lang="en-US" sz="1600" b="0">
                    <a:latin typeface="+mj-lt"/>
                  </a:rPr>
                  <a:t>IMR</a:t>
                </a:r>
              </a:p>
            </c:rich>
          </c:tx>
          <c:layout>
            <c:manualLayout>
              <c:xMode val="edge"/>
              <c:yMode val="edge"/>
              <c:x val="1.6334722865524154E-4"/>
              <c:y val="0.37183855694508777"/>
            </c:manualLayout>
          </c:layout>
          <c:overlay val="0"/>
        </c:title>
        <c:numFmt formatCode="General" sourceLinked="1"/>
        <c:majorTickMark val="out"/>
        <c:minorTickMark val="none"/>
        <c:tickLblPos val="nextTo"/>
        <c:txPr>
          <a:bodyPr/>
          <a:lstStyle/>
          <a:p>
            <a:pPr>
              <a:defRPr sz="1400">
                <a:latin typeface="+mj-lt"/>
              </a:defRPr>
            </a:pPr>
            <a:endParaRPr lang="en-US"/>
          </a:p>
        </c:txPr>
        <c:crossAx val="39841152"/>
        <c:crosses val="autoZero"/>
        <c:crossBetween val="between"/>
      </c:valAx>
    </c:plotArea>
    <c:plotVisOnly val="1"/>
    <c:dispBlanksAs val="gap"/>
    <c:showDLblsOverMax val="0"/>
  </c:chart>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spPr>
            <a:solidFill>
              <a:srgbClr val="8B1524"/>
            </a:solidFill>
          </c:spPr>
          <c:invertIfNegative val="0"/>
          <c:dLbls>
            <c:txPr>
              <a:bodyPr/>
              <a:lstStyle/>
              <a:p>
                <a:pPr>
                  <a:defRPr sz="1400">
                    <a:latin typeface="+mj-lt"/>
                  </a:defRPr>
                </a:pPr>
                <a:endParaRPr lang="en-US"/>
              </a:p>
            </c:txPr>
            <c:showLegendKey val="0"/>
            <c:showVal val="1"/>
            <c:showCatName val="0"/>
            <c:showSerName val="0"/>
            <c:showPercent val="0"/>
            <c:showBubbleSize val="0"/>
            <c:showLeaderLines val="0"/>
          </c:dLbls>
          <c:cat>
            <c:strRef>
              <c:f>'IMR child'!$A$1:$D$1</c:f>
              <c:strCache>
                <c:ptCount val="4"/>
                <c:pt idx="0">
                  <c:v>1st</c:v>
                </c:pt>
                <c:pt idx="1">
                  <c:v>2nd/3rd</c:v>
                </c:pt>
                <c:pt idx="2">
                  <c:v>4th-6th</c:v>
                </c:pt>
                <c:pt idx="3">
                  <c:v>7th+</c:v>
                </c:pt>
              </c:strCache>
            </c:strRef>
          </c:cat>
          <c:val>
            <c:numRef>
              <c:f>'IMR child'!$A$2:$D$2</c:f>
              <c:numCache>
                <c:formatCode>General</c:formatCode>
                <c:ptCount val="4"/>
                <c:pt idx="0">
                  <c:v>64.099999999999994</c:v>
                </c:pt>
                <c:pt idx="1">
                  <c:v>46.5</c:v>
                </c:pt>
                <c:pt idx="2">
                  <c:v>61.9</c:v>
                </c:pt>
                <c:pt idx="3">
                  <c:v>79.8</c:v>
                </c:pt>
              </c:numCache>
            </c:numRef>
          </c:val>
        </c:ser>
        <c:dLbls>
          <c:showLegendKey val="0"/>
          <c:showVal val="0"/>
          <c:showCatName val="0"/>
          <c:showSerName val="0"/>
          <c:showPercent val="0"/>
          <c:showBubbleSize val="0"/>
        </c:dLbls>
        <c:gapWidth val="150"/>
        <c:axId val="40307712"/>
        <c:axId val="40334464"/>
      </c:barChart>
      <c:catAx>
        <c:axId val="40307712"/>
        <c:scaling>
          <c:orientation val="minMax"/>
        </c:scaling>
        <c:delete val="0"/>
        <c:axPos val="b"/>
        <c:title>
          <c:tx>
            <c:rich>
              <a:bodyPr/>
              <a:lstStyle/>
              <a:p>
                <a:pPr>
                  <a:defRPr sz="1600" b="0">
                    <a:latin typeface="+mj-lt"/>
                  </a:defRPr>
                </a:pPr>
                <a:r>
                  <a:rPr lang="en-US" sz="1600" b="0">
                    <a:latin typeface="+mj-lt"/>
                  </a:rPr>
                  <a:t>Child's Birth Order</a:t>
                </a:r>
              </a:p>
            </c:rich>
          </c:tx>
          <c:layout>
            <c:manualLayout>
              <c:xMode val="edge"/>
              <c:yMode val="edge"/>
              <c:x val="0.41059338463373896"/>
              <c:y val="0.9254419191919192"/>
            </c:manualLayout>
          </c:layout>
          <c:overlay val="0"/>
        </c:title>
        <c:majorTickMark val="out"/>
        <c:minorTickMark val="none"/>
        <c:tickLblPos val="nextTo"/>
        <c:txPr>
          <a:bodyPr/>
          <a:lstStyle/>
          <a:p>
            <a:pPr>
              <a:defRPr sz="1400">
                <a:latin typeface="+mj-lt"/>
              </a:defRPr>
            </a:pPr>
            <a:endParaRPr lang="en-US"/>
          </a:p>
        </c:txPr>
        <c:crossAx val="40334464"/>
        <c:crosses val="autoZero"/>
        <c:auto val="1"/>
        <c:lblAlgn val="ctr"/>
        <c:lblOffset val="100"/>
        <c:noMultiLvlLbl val="0"/>
      </c:catAx>
      <c:valAx>
        <c:axId val="40334464"/>
        <c:scaling>
          <c:orientation val="minMax"/>
        </c:scaling>
        <c:delete val="0"/>
        <c:axPos val="l"/>
        <c:title>
          <c:tx>
            <c:rich>
              <a:bodyPr rot="-5400000" vert="horz"/>
              <a:lstStyle/>
              <a:p>
                <a:pPr>
                  <a:defRPr sz="1600" b="0">
                    <a:latin typeface="+mj-lt"/>
                  </a:defRPr>
                </a:pPr>
                <a:r>
                  <a:rPr lang="en-US" sz="1600" b="0" dirty="0">
                    <a:latin typeface="+mj-lt"/>
                  </a:rPr>
                  <a:t>IMR</a:t>
                </a:r>
              </a:p>
            </c:rich>
          </c:tx>
          <c:layout>
            <c:manualLayout>
              <c:xMode val="edge"/>
              <c:yMode val="edge"/>
              <c:x val="0"/>
              <c:y val="0.36214606696890161"/>
            </c:manualLayout>
          </c:layout>
          <c:overlay val="0"/>
        </c:title>
        <c:numFmt formatCode="General" sourceLinked="1"/>
        <c:majorTickMark val="out"/>
        <c:minorTickMark val="none"/>
        <c:tickLblPos val="nextTo"/>
        <c:txPr>
          <a:bodyPr/>
          <a:lstStyle/>
          <a:p>
            <a:pPr>
              <a:defRPr sz="1400">
                <a:latin typeface="+mj-lt"/>
              </a:defRPr>
            </a:pPr>
            <a:endParaRPr lang="en-US"/>
          </a:p>
        </c:txPr>
        <c:crossAx val="40307712"/>
        <c:crosses val="autoZero"/>
        <c:crossBetween val="between"/>
      </c:valAx>
    </c:plotArea>
    <c:plotVisOnly val="1"/>
    <c:dispBlanksAs val="gap"/>
    <c:showDLblsOverMax val="0"/>
  </c:chart>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084574"/>
            </a:solidFill>
          </c:spPr>
          <c:invertIfNegative val="0"/>
          <c:dLbls>
            <c:txPr>
              <a:bodyPr/>
              <a:lstStyle/>
              <a:p>
                <a:pPr>
                  <a:defRPr sz="1400">
                    <a:latin typeface="+mj-lt"/>
                  </a:defRPr>
                </a:pPr>
                <a:endParaRPr lang="en-US"/>
              </a:p>
            </c:txPr>
            <c:showLegendKey val="0"/>
            <c:showVal val="1"/>
            <c:showCatName val="0"/>
            <c:showSerName val="0"/>
            <c:showPercent val="0"/>
            <c:showBubbleSize val="0"/>
            <c:showLeaderLines val="0"/>
          </c:dLbls>
          <c:cat>
            <c:strRef>
              <c:f>'IMR Gaps'!$A$1:$D$1</c:f>
              <c:strCache>
                <c:ptCount val="4"/>
                <c:pt idx="0">
                  <c:v>&lt;2</c:v>
                </c:pt>
                <c:pt idx="1">
                  <c:v>2</c:v>
                </c:pt>
                <c:pt idx="2">
                  <c:v>3</c:v>
                </c:pt>
                <c:pt idx="3">
                  <c:v>4+</c:v>
                </c:pt>
              </c:strCache>
            </c:strRef>
          </c:cat>
          <c:val>
            <c:numRef>
              <c:f>'IMR Gaps'!$A$2:$D$2</c:f>
              <c:numCache>
                <c:formatCode>General</c:formatCode>
                <c:ptCount val="4"/>
                <c:pt idx="0">
                  <c:v>85.7</c:v>
                </c:pt>
                <c:pt idx="1">
                  <c:v>49.5</c:v>
                </c:pt>
                <c:pt idx="2">
                  <c:v>29.8</c:v>
                </c:pt>
                <c:pt idx="3">
                  <c:v>37</c:v>
                </c:pt>
              </c:numCache>
            </c:numRef>
          </c:val>
        </c:ser>
        <c:dLbls>
          <c:showLegendKey val="0"/>
          <c:showVal val="0"/>
          <c:showCatName val="0"/>
          <c:showSerName val="0"/>
          <c:showPercent val="0"/>
          <c:showBubbleSize val="0"/>
        </c:dLbls>
        <c:gapWidth val="150"/>
        <c:axId val="40368768"/>
        <c:axId val="40379136"/>
      </c:barChart>
      <c:catAx>
        <c:axId val="40368768"/>
        <c:scaling>
          <c:orientation val="minMax"/>
        </c:scaling>
        <c:delete val="0"/>
        <c:axPos val="b"/>
        <c:title>
          <c:tx>
            <c:rich>
              <a:bodyPr/>
              <a:lstStyle/>
              <a:p>
                <a:pPr>
                  <a:defRPr sz="1600" b="0">
                    <a:latin typeface="+mj-lt"/>
                  </a:defRPr>
                </a:pPr>
                <a:r>
                  <a:rPr lang="en-US" sz="1600" b="0">
                    <a:latin typeface="+mj-lt"/>
                  </a:rPr>
                  <a:t>Birth Gap (Years)</a:t>
                </a:r>
              </a:p>
            </c:rich>
          </c:tx>
          <c:layout>
            <c:manualLayout>
              <c:xMode val="edge"/>
              <c:yMode val="edge"/>
              <c:x val="0.41424512153372134"/>
              <c:y val="0.92264492753623184"/>
            </c:manualLayout>
          </c:layout>
          <c:overlay val="0"/>
        </c:title>
        <c:majorTickMark val="out"/>
        <c:minorTickMark val="none"/>
        <c:tickLblPos val="nextTo"/>
        <c:txPr>
          <a:bodyPr/>
          <a:lstStyle/>
          <a:p>
            <a:pPr>
              <a:defRPr sz="1400">
                <a:latin typeface="+mj-lt"/>
              </a:defRPr>
            </a:pPr>
            <a:endParaRPr lang="en-US"/>
          </a:p>
        </c:txPr>
        <c:crossAx val="40379136"/>
        <c:crosses val="autoZero"/>
        <c:auto val="1"/>
        <c:lblAlgn val="ctr"/>
        <c:lblOffset val="100"/>
        <c:noMultiLvlLbl val="0"/>
      </c:catAx>
      <c:valAx>
        <c:axId val="40379136"/>
        <c:scaling>
          <c:orientation val="minMax"/>
        </c:scaling>
        <c:delete val="0"/>
        <c:axPos val="l"/>
        <c:title>
          <c:tx>
            <c:rich>
              <a:bodyPr rot="-5400000" vert="horz"/>
              <a:lstStyle/>
              <a:p>
                <a:pPr>
                  <a:defRPr sz="1600" b="0">
                    <a:latin typeface="+mj-lt"/>
                  </a:defRPr>
                </a:pPr>
                <a:r>
                  <a:rPr lang="en-US" sz="1600" b="0">
                    <a:latin typeface="+mj-lt"/>
                  </a:rPr>
                  <a:t>IMR</a:t>
                </a:r>
              </a:p>
            </c:rich>
          </c:tx>
          <c:layout>
            <c:manualLayout>
              <c:xMode val="edge"/>
              <c:yMode val="edge"/>
              <c:x val="0"/>
              <c:y val="0.36530250294800104"/>
            </c:manualLayout>
          </c:layout>
          <c:overlay val="0"/>
        </c:title>
        <c:numFmt formatCode="General" sourceLinked="1"/>
        <c:majorTickMark val="out"/>
        <c:minorTickMark val="none"/>
        <c:tickLblPos val="nextTo"/>
        <c:txPr>
          <a:bodyPr/>
          <a:lstStyle/>
          <a:p>
            <a:pPr>
              <a:defRPr sz="1400">
                <a:latin typeface="+mj-lt"/>
              </a:defRPr>
            </a:pPr>
            <a:endParaRPr lang="en-US"/>
          </a:p>
        </c:txPr>
        <c:crossAx val="40368768"/>
        <c:crosses val="autoZero"/>
        <c:crossBetween val="between"/>
      </c:valAx>
    </c:plotArea>
    <c:plotVisOnly val="1"/>
    <c:dispBlanksAs val="gap"/>
    <c:showDLblsOverMax val="0"/>
  </c:chart>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749469672455329"/>
          <c:y val="0.15782386098997583"/>
          <c:w val="0.82169417179017068"/>
          <c:h val="0.80246484377787997"/>
        </c:manualLayout>
      </c:layout>
      <c:barChart>
        <c:barDir val="col"/>
        <c:grouping val="stacked"/>
        <c:varyColors val="0"/>
        <c:ser>
          <c:idx val="0"/>
          <c:order val="0"/>
          <c:spPr>
            <a:solidFill>
              <a:srgbClr val="8B1524"/>
            </a:solidFill>
          </c:spPr>
          <c:invertIfNegative val="0"/>
          <c:dLbls>
            <c:dLbl>
              <c:idx val="0"/>
              <c:layout>
                <c:manualLayout>
                  <c:x val="3.9682081271750627E-17"/>
                  <c:y val="0"/>
                </c:manualLayout>
              </c:layout>
              <c:tx>
                <c:rich>
                  <a:bodyPr/>
                  <a:lstStyle/>
                  <a:p>
                    <a:r>
                      <a:rPr lang="en-US">
                        <a:solidFill>
                          <a:schemeClr val="bg2"/>
                        </a:solidFill>
                      </a:rPr>
                      <a:t>Education: 6,488</a:t>
                    </a:r>
                    <a:endParaRPr lang="en-US"/>
                  </a:p>
                </c:rich>
              </c:tx>
              <c:showLegendKey val="0"/>
              <c:showVal val="1"/>
              <c:showCatName val="0"/>
              <c:showSerName val="0"/>
              <c:showPercent val="0"/>
              <c:showBubbleSize val="0"/>
            </c:dLbl>
            <c:numFmt formatCode="#,##0" sourceLinked="0"/>
            <c:txPr>
              <a:bodyPr/>
              <a:lstStyle/>
              <a:p>
                <a:pPr>
                  <a:defRPr>
                    <a:solidFill>
                      <a:schemeClr val="bg2"/>
                    </a:solidFill>
                  </a:defRPr>
                </a:pPr>
                <a:endParaRPr lang="en-US"/>
              </a:p>
            </c:txPr>
            <c:showLegendKey val="0"/>
            <c:showVal val="1"/>
            <c:showCatName val="0"/>
            <c:showSerName val="0"/>
            <c:showPercent val="0"/>
            <c:showBubbleSize val="0"/>
            <c:showLeaderLines val="0"/>
          </c:dLbls>
          <c:val>
            <c:numRef>
              <c:f>CBA!$B$46:$C$46</c:f>
              <c:numCache>
                <c:formatCode>General</c:formatCode>
                <c:ptCount val="2"/>
                <c:pt idx="0">
                  <c:v>64878932442.683815</c:v>
                </c:pt>
              </c:numCache>
            </c:numRef>
          </c:val>
        </c:ser>
        <c:ser>
          <c:idx val="1"/>
          <c:order val="1"/>
          <c:spPr>
            <a:solidFill>
              <a:srgbClr val="C4882C"/>
            </a:solidFill>
          </c:spPr>
          <c:invertIfNegative val="0"/>
          <c:dPt>
            <c:idx val="0"/>
            <c:invertIfNegative val="0"/>
            <c:bubble3D val="0"/>
          </c:dPt>
          <c:dLbls>
            <c:dLbl>
              <c:idx val="0"/>
              <c:layout>
                <c:manualLayout>
                  <c:x val="0.17576899478474281"/>
                  <c:y val="-1.4461573059499485E-2"/>
                </c:manualLayout>
              </c:layout>
              <c:tx>
                <c:rich>
                  <a:bodyPr/>
                  <a:lstStyle/>
                  <a:p>
                    <a:r>
                      <a:rPr lang="en-US" sz="1200"/>
                      <a:t>Immunization </a:t>
                    </a:r>
                  </a:p>
                  <a:p>
                    <a:r>
                      <a:rPr lang="en-US" sz="1200"/>
                      <a:t>17,262</a:t>
                    </a:r>
                    <a:endParaRPr lang="en-US"/>
                  </a:p>
                </c:rich>
              </c:tx>
              <c:showLegendKey val="0"/>
              <c:showVal val="1"/>
              <c:showCatName val="0"/>
              <c:showSerName val="0"/>
              <c:showPercent val="0"/>
              <c:showBubbleSize val="0"/>
            </c:dLbl>
            <c:numFmt formatCode="#,##0" sourceLinked="0"/>
            <c:txPr>
              <a:bodyPr/>
              <a:lstStyle/>
              <a:p>
                <a:pPr>
                  <a:defRPr sz="1200"/>
                </a:pPr>
                <a:endParaRPr lang="en-US"/>
              </a:p>
            </c:txPr>
            <c:showLegendKey val="0"/>
            <c:showVal val="1"/>
            <c:showCatName val="0"/>
            <c:showSerName val="0"/>
            <c:showPercent val="0"/>
            <c:showBubbleSize val="0"/>
            <c:showLeaderLines val="0"/>
          </c:dLbls>
          <c:val>
            <c:numRef>
              <c:f>CBA!$B$47:$C$47</c:f>
              <c:numCache>
                <c:formatCode>General</c:formatCode>
                <c:ptCount val="2"/>
                <c:pt idx="0">
                  <c:v>172618378047.99368</c:v>
                </c:pt>
              </c:numCache>
            </c:numRef>
          </c:val>
        </c:ser>
        <c:ser>
          <c:idx val="2"/>
          <c:order val="2"/>
          <c:spPr>
            <a:solidFill>
              <a:srgbClr val="6D7331"/>
            </a:solidFill>
          </c:spPr>
          <c:invertIfNegative val="0"/>
          <c:dLbls>
            <c:dLbl>
              <c:idx val="0"/>
              <c:layout>
                <c:manualLayout>
                  <c:x val="0.16449602890547774"/>
                  <c:y val="1.5433362369857843E-2"/>
                </c:manualLayout>
              </c:layout>
              <c:tx>
                <c:rich>
                  <a:bodyPr/>
                  <a:lstStyle/>
                  <a:p>
                    <a:r>
                      <a:rPr lang="en-US" sz="1200"/>
                      <a:t>Water and Sanitation: 1,938</a:t>
                    </a:r>
                    <a:endParaRPr lang="en-US"/>
                  </a:p>
                </c:rich>
              </c:tx>
              <c:showLegendKey val="0"/>
              <c:showVal val="1"/>
              <c:showCatName val="0"/>
              <c:showSerName val="0"/>
              <c:showPercent val="0"/>
              <c:showBubbleSize val="0"/>
            </c:dLbl>
            <c:numFmt formatCode="#,##0" sourceLinked="0"/>
            <c:txPr>
              <a:bodyPr/>
              <a:lstStyle/>
              <a:p>
                <a:pPr>
                  <a:defRPr sz="1200"/>
                </a:pPr>
                <a:endParaRPr lang="en-US"/>
              </a:p>
            </c:txPr>
            <c:showLegendKey val="0"/>
            <c:showVal val="1"/>
            <c:showCatName val="0"/>
            <c:showSerName val="0"/>
            <c:showPercent val="0"/>
            <c:showBubbleSize val="0"/>
            <c:showLeaderLines val="0"/>
          </c:dLbls>
          <c:val>
            <c:numRef>
              <c:f>CBA!$B$48:$C$48</c:f>
              <c:numCache>
                <c:formatCode>General</c:formatCode>
                <c:ptCount val="2"/>
                <c:pt idx="0">
                  <c:v>19381772147.914745</c:v>
                </c:pt>
              </c:numCache>
            </c:numRef>
          </c:val>
        </c:ser>
        <c:ser>
          <c:idx val="3"/>
          <c:order val="3"/>
          <c:spPr>
            <a:solidFill>
              <a:srgbClr val="084572"/>
            </a:solidFill>
          </c:spPr>
          <c:invertIfNegative val="0"/>
          <c:dLbls>
            <c:dLbl>
              <c:idx val="0"/>
              <c:layout/>
              <c:tx>
                <c:rich>
                  <a:bodyPr/>
                  <a:lstStyle/>
                  <a:p>
                    <a:r>
                      <a:rPr lang="en-US" smtClean="0">
                        <a:solidFill>
                          <a:schemeClr val="bg1"/>
                        </a:solidFill>
                      </a:rPr>
                      <a:t>MH:</a:t>
                    </a:r>
                    <a:r>
                      <a:rPr lang="en-US" baseline="0" smtClean="0">
                        <a:solidFill>
                          <a:schemeClr val="bg1"/>
                        </a:solidFill>
                      </a:rPr>
                      <a:t> </a:t>
                    </a:r>
                    <a:r>
                      <a:rPr lang="en-US" smtClean="0">
                        <a:solidFill>
                          <a:schemeClr val="bg1"/>
                        </a:solidFill>
                      </a:rPr>
                      <a:t>2,020</a:t>
                    </a:r>
                    <a:endParaRPr lang="en-US"/>
                  </a:p>
                </c:rich>
              </c:tx>
              <c:showLegendKey val="0"/>
              <c:showVal val="1"/>
              <c:showCatName val="0"/>
              <c:showSerName val="0"/>
              <c:showPercent val="0"/>
              <c:showBubbleSize val="0"/>
            </c:dLbl>
            <c:numFmt formatCode="#,##0" sourceLinked="0"/>
            <c:showLegendKey val="0"/>
            <c:showVal val="1"/>
            <c:showCatName val="0"/>
            <c:showSerName val="0"/>
            <c:showPercent val="0"/>
            <c:showBubbleSize val="0"/>
            <c:showLeaderLines val="0"/>
          </c:dLbls>
          <c:val>
            <c:numRef>
              <c:f>CBA!$B$49:$C$49</c:f>
              <c:numCache>
                <c:formatCode>General</c:formatCode>
                <c:ptCount val="2"/>
                <c:pt idx="0">
                  <c:v>20195654780.872314</c:v>
                </c:pt>
              </c:numCache>
            </c:numRef>
          </c:val>
        </c:ser>
        <c:ser>
          <c:idx val="4"/>
          <c:order val="4"/>
          <c:spPr>
            <a:solidFill>
              <a:srgbClr val="1A2855"/>
            </a:solidFill>
          </c:spPr>
          <c:invertIfNegative val="0"/>
          <c:dLbls>
            <c:dLbl>
              <c:idx val="0"/>
              <c:layout>
                <c:manualLayout>
                  <c:x val="-2.7777777777778494E-3"/>
                  <c:y val="-2.8998243868380954E-2"/>
                </c:manualLayout>
              </c:layout>
              <c:tx>
                <c:rich>
                  <a:bodyPr/>
                  <a:lstStyle/>
                  <a:p>
                    <a:r>
                      <a:rPr lang="en-US" dirty="0" smtClean="0"/>
                      <a:t>TB: 58</a:t>
                    </a:r>
                    <a:endParaRPr lang="en-US" dirty="0"/>
                  </a:p>
                </c:rich>
              </c:tx>
              <c:showLegendKey val="0"/>
              <c:showVal val="1"/>
              <c:showCatName val="0"/>
              <c:showSerName val="0"/>
              <c:showPercent val="0"/>
              <c:showBubbleSize val="0"/>
            </c:dLbl>
            <c:numFmt formatCode="#,##0" sourceLinked="0"/>
            <c:showLegendKey val="0"/>
            <c:showVal val="1"/>
            <c:showCatName val="0"/>
            <c:showSerName val="0"/>
            <c:showPercent val="0"/>
            <c:showBubbleSize val="0"/>
            <c:showLeaderLines val="0"/>
          </c:dLbls>
          <c:val>
            <c:numRef>
              <c:f>CBA!$B$50:$C$50</c:f>
              <c:numCache>
                <c:formatCode>General</c:formatCode>
                <c:ptCount val="2"/>
                <c:pt idx="0">
                  <c:v>578335453.89869094</c:v>
                </c:pt>
              </c:numCache>
            </c:numRef>
          </c:val>
        </c:ser>
        <c:ser>
          <c:idx val="5"/>
          <c:order val="5"/>
          <c:spPr>
            <a:solidFill>
              <a:srgbClr val="5B363C"/>
            </a:solidFill>
          </c:spPr>
          <c:invertIfNegative val="0"/>
          <c:dLbls>
            <c:dLbl>
              <c:idx val="1"/>
              <c:layout/>
              <c:tx>
                <c:rich>
                  <a:bodyPr/>
                  <a:lstStyle/>
                  <a:p>
                    <a:r>
                      <a:rPr lang="en-US">
                        <a:solidFill>
                          <a:schemeClr val="bg2"/>
                        </a:solidFill>
                      </a:rPr>
                      <a:t>FP: 3,782</a:t>
                    </a:r>
                    <a:endParaRPr lang="en-US"/>
                  </a:p>
                </c:rich>
              </c:tx>
              <c:showLegendKey val="0"/>
              <c:showVal val="1"/>
              <c:showCatName val="0"/>
              <c:showSerName val="0"/>
              <c:showPercent val="0"/>
              <c:showBubbleSize val="0"/>
            </c:dLbl>
            <c:numFmt formatCode="#,##0" sourceLinked="0"/>
            <c:txPr>
              <a:bodyPr/>
              <a:lstStyle/>
              <a:p>
                <a:pPr>
                  <a:defRPr>
                    <a:solidFill>
                      <a:schemeClr val="bg2"/>
                    </a:solidFill>
                  </a:defRPr>
                </a:pPr>
                <a:endParaRPr lang="en-US"/>
              </a:p>
            </c:txPr>
            <c:showLegendKey val="0"/>
            <c:showVal val="1"/>
            <c:showCatName val="0"/>
            <c:showSerName val="0"/>
            <c:showPercent val="0"/>
            <c:showBubbleSize val="0"/>
            <c:showLeaderLines val="0"/>
          </c:dLbls>
          <c:val>
            <c:numRef>
              <c:f>CBA!$B$51:$C$51</c:f>
              <c:numCache>
                <c:formatCode>General</c:formatCode>
                <c:ptCount val="2"/>
                <c:pt idx="1">
                  <c:v>37823205443.899582</c:v>
                </c:pt>
              </c:numCache>
            </c:numRef>
          </c:val>
        </c:ser>
        <c:dLbls>
          <c:showLegendKey val="0"/>
          <c:showVal val="0"/>
          <c:showCatName val="0"/>
          <c:showSerName val="0"/>
          <c:showPercent val="0"/>
          <c:showBubbleSize val="0"/>
        </c:dLbls>
        <c:gapWidth val="150"/>
        <c:overlap val="100"/>
        <c:axId val="151169664"/>
        <c:axId val="151180416"/>
      </c:barChart>
      <c:catAx>
        <c:axId val="151169664"/>
        <c:scaling>
          <c:orientation val="minMax"/>
        </c:scaling>
        <c:delete val="0"/>
        <c:axPos val="b"/>
        <c:majorTickMark val="out"/>
        <c:minorTickMark val="none"/>
        <c:tickLblPos val="none"/>
        <c:crossAx val="151180416"/>
        <c:crosses val="autoZero"/>
        <c:auto val="1"/>
        <c:lblAlgn val="ctr"/>
        <c:lblOffset val="100"/>
        <c:noMultiLvlLbl val="0"/>
      </c:catAx>
      <c:valAx>
        <c:axId val="151180416"/>
        <c:scaling>
          <c:orientation val="minMax"/>
        </c:scaling>
        <c:delete val="0"/>
        <c:axPos val="l"/>
        <c:numFmt formatCode="General" sourceLinked="1"/>
        <c:majorTickMark val="out"/>
        <c:minorTickMark val="none"/>
        <c:tickLblPos val="nextTo"/>
        <c:crossAx val="151169664"/>
        <c:crosses val="autoZero"/>
        <c:crossBetween val="between"/>
        <c:dispUnits>
          <c:builtInUnit val="tenMillions"/>
          <c:dispUnitsLbl>
            <c:layout>
              <c:manualLayout>
                <c:xMode val="edge"/>
                <c:yMode val="edge"/>
                <c:x val="5.6203898648775179E-4"/>
                <c:y val="0.39228962856915639"/>
              </c:manualLayout>
            </c:layout>
            <c:tx>
              <c:rich>
                <a:bodyPr/>
                <a:lstStyle/>
                <a:p>
                  <a:pPr>
                    <a:defRPr/>
                  </a:pPr>
                  <a:r>
                    <a:rPr lang="en-US"/>
                    <a:t>INR (Crores)</a:t>
                  </a:r>
                </a:p>
              </c:rich>
            </c:tx>
          </c:dispUnitsLbl>
        </c:dispUnits>
      </c:valAx>
    </c:plotArea>
    <c:plotVisOnly val="1"/>
    <c:dispBlanksAs val="gap"/>
    <c:showDLblsOverMax val="0"/>
  </c:chart>
  <c:spPr>
    <a:solidFill>
      <a:schemeClr val="bg1"/>
    </a:solidFill>
  </c:spPr>
  <c:txPr>
    <a:bodyPr/>
    <a:lstStyle/>
    <a:p>
      <a:pPr>
        <a:defRPr sz="1400">
          <a:latin typeface="Century Gothic" panose="020B0502020202020204" pitchFamily="34" charset="0"/>
        </a:defRPr>
      </a:pPr>
      <a:endParaRPr lang="en-US"/>
    </a:p>
  </c:txPr>
  <c:externalData r:id="rId1">
    <c:autoUpdate val="0"/>
  </c:externalData>
  <c:userShapes r:id="rId2"/>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1967869601997753"/>
          <c:y val="3.0690616797900264E-2"/>
          <c:w val="0.76344152824698241"/>
          <c:h val="0.66017261917239822"/>
        </c:manualLayout>
      </c:layout>
      <c:lineChart>
        <c:grouping val="stacked"/>
        <c:varyColors val="0"/>
        <c:ser>
          <c:idx val="0"/>
          <c:order val="0"/>
          <c:tx>
            <c:strRef>
              <c:f>Sheet1!$C$73</c:f>
              <c:strCache>
                <c:ptCount val="1"/>
                <c:pt idx="0">
                  <c:v>IMR, 2010</c:v>
                </c:pt>
              </c:strCache>
            </c:strRef>
          </c:tx>
          <c:spPr>
            <a:ln w="50800">
              <a:solidFill>
                <a:srgbClr val="1A2855"/>
              </a:solidFill>
            </a:ln>
          </c:spPr>
          <c:marker>
            <c:symbol val="none"/>
          </c:marker>
          <c:dLbls>
            <c:dLbl>
              <c:idx val="0"/>
              <c:layout>
                <c:manualLayout>
                  <c:x val="-2.2254199026454459E-2"/>
                  <c:y val="-3.5107110088203157E-2"/>
                </c:manualLayout>
              </c:layout>
              <c:dLblPos val="r"/>
              <c:showLegendKey val="0"/>
              <c:showVal val="1"/>
              <c:showCatName val="0"/>
              <c:showSerName val="0"/>
              <c:showPercent val="0"/>
              <c:showBubbleSize val="0"/>
            </c:dLbl>
            <c:dLbl>
              <c:idx val="1"/>
              <c:layout>
                <c:manualLayout>
                  <c:x val="-3.4392853040884165E-2"/>
                  <c:y val="-4.0958295102903684E-2"/>
                </c:manualLayout>
              </c:layout>
              <c:dLblPos val="r"/>
              <c:showLegendKey val="0"/>
              <c:showVal val="1"/>
              <c:showCatName val="0"/>
              <c:showSerName val="0"/>
              <c:showPercent val="0"/>
              <c:showBubbleSize val="0"/>
            </c:dLbl>
            <c:dLbl>
              <c:idx val="2"/>
              <c:layout>
                <c:manualLayout>
                  <c:x val="-3.4392853040884165E-2"/>
                  <c:y val="-3.5107110088203157E-2"/>
                </c:manualLayout>
              </c:layout>
              <c:dLblPos val="r"/>
              <c:showLegendKey val="0"/>
              <c:showVal val="1"/>
              <c:showCatName val="0"/>
              <c:showSerName val="0"/>
              <c:showPercent val="0"/>
              <c:showBubbleSize val="0"/>
            </c:dLbl>
            <c:dLbl>
              <c:idx val="3"/>
              <c:layout>
                <c:manualLayout>
                  <c:x val="-3.6415962043289118E-2"/>
                  <c:y val="-3.5107110088203157E-2"/>
                </c:manualLayout>
              </c:layout>
              <c:dLblPos val="r"/>
              <c:showLegendKey val="0"/>
              <c:showVal val="1"/>
              <c:showCatName val="0"/>
              <c:showSerName val="0"/>
              <c:showPercent val="0"/>
              <c:showBubbleSize val="0"/>
            </c:dLbl>
            <c:dLbl>
              <c:idx val="4"/>
              <c:layout>
                <c:manualLayout>
                  <c:x val="-3.6415962043289042E-2"/>
                  <c:y val="-2.3404740058802106E-2"/>
                </c:manualLayout>
              </c:layout>
              <c:dLblPos val="r"/>
              <c:showLegendKey val="0"/>
              <c:showVal val="1"/>
              <c:showCatName val="0"/>
              <c:showSerName val="0"/>
              <c:showPercent val="0"/>
              <c:showBubbleSize val="0"/>
            </c:dLbl>
            <c:dLbl>
              <c:idx val="5"/>
              <c:layout>
                <c:manualLayout>
                  <c:x val="-2.8323526033669312E-2"/>
                  <c:y val="-4.3883887610253948E-2"/>
                </c:manualLayout>
              </c:layout>
              <c:dLblPos val="r"/>
              <c:showLegendKey val="0"/>
              <c:showVal val="1"/>
              <c:showCatName val="0"/>
              <c:showSerName val="0"/>
              <c:showPercent val="0"/>
              <c:showBubbleSize val="0"/>
            </c:dLbl>
            <c:dLbl>
              <c:idx val="6"/>
              <c:layout>
                <c:manualLayout>
                  <c:x val="-4.0462180048099018E-2"/>
                  <c:y val="-3.8032702595553421E-2"/>
                </c:manualLayout>
              </c:layout>
              <c:dLblPos val="r"/>
              <c:showLegendKey val="0"/>
              <c:showVal val="1"/>
              <c:showCatName val="0"/>
              <c:showSerName val="0"/>
              <c:showPercent val="0"/>
              <c:showBubbleSize val="0"/>
            </c:dLbl>
            <c:dLbl>
              <c:idx val="7"/>
              <c:layout>
                <c:manualLayout>
                  <c:x val="-4.0462180048099018E-2"/>
                  <c:y val="-3.5107110088203157E-2"/>
                </c:manualLayout>
              </c:layout>
              <c:dLblPos val="r"/>
              <c:showLegendKey val="0"/>
              <c:showVal val="1"/>
              <c:showCatName val="0"/>
              <c:showSerName val="0"/>
              <c:showPercent val="0"/>
              <c:showBubbleSize val="0"/>
            </c:dLbl>
            <c:txPr>
              <a:bodyPr/>
              <a:lstStyle/>
              <a:p>
                <a:pPr>
                  <a:defRPr sz="1200"/>
                </a:pPr>
                <a:endParaRPr lang="en-US"/>
              </a:p>
            </c:txPr>
            <c:dLblPos val="r"/>
            <c:showLegendKey val="0"/>
            <c:showVal val="1"/>
            <c:showCatName val="0"/>
            <c:showSerName val="0"/>
            <c:showPercent val="0"/>
            <c:showBubbleSize val="0"/>
            <c:showLeaderLines val="0"/>
          </c:dLbls>
          <c:cat>
            <c:strRef>
              <c:f>Sheet1!$B$74:$B$81</c:f>
              <c:strCache>
                <c:ptCount val="8"/>
                <c:pt idx="0">
                  <c:v>Kerala</c:v>
                </c:pt>
                <c:pt idx="1">
                  <c:v>Tamil Nadu</c:v>
                </c:pt>
                <c:pt idx="2">
                  <c:v>Maharashtra</c:v>
                </c:pt>
                <c:pt idx="3">
                  <c:v>Gujarat</c:v>
                </c:pt>
                <c:pt idx="4">
                  <c:v>Karnataka</c:v>
                </c:pt>
                <c:pt idx="5">
                  <c:v>Madhya Pradesh</c:v>
                </c:pt>
                <c:pt idx="6">
                  <c:v>Rajasthan</c:v>
                </c:pt>
                <c:pt idx="7">
                  <c:v>Assam</c:v>
                </c:pt>
              </c:strCache>
            </c:strRef>
          </c:cat>
          <c:val>
            <c:numRef>
              <c:f>Sheet1!$C$74:$C$81</c:f>
              <c:numCache>
                <c:formatCode>General</c:formatCode>
                <c:ptCount val="8"/>
                <c:pt idx="0">
                  <c:v>13</c:v>
                </c:pt>
                <c:pt idx="1">
                  <c:v>24</c:v>
                </c:pt>
                <c:pt idx="2">
                  <c:v>28</c:v>
                </c:pt>
                <c:pt idx="3">
                  <c:v>44</c:v>
                </c:pt>
                <c:pt idx="4">
                  <c:v>38</c:v>
                </c:pt>
                <c:pt idx="5">
                  <c:v>62</c:v>
                </c:pt>
                <c:pt idx="6">
                  <c:v>55</c:v>
                </c:pt>
                <c:pt idx="7">
                  <c:v>58</c:v>
                </c:pt>
              </c:numCache>
            </c:numRef>
          </c:val>
          <c:smooth val="0"/>
        </c:ser>
        <c:ser>
          <c:idx val="2"/>
          <c:order val="2"/>
          <c:tx>
            <c:strRef>
              <c:f>Sheet1!$E$73</c:f>
              <c:strCache>
                <c:ptCount val="1"/>
                <c:pt idx="0">
                  <c:v>MMR, 2009</c:v>
                </c:pt>
              </c:strCache>
            </c:strRef>
          </c:tx>
          <c:spPr>
            <a:ln w="50800">
              <a:solidFill>
                <a:schemeClr val="accent4"/>
              </a:solidFill>
            </a:ln>
          </c:spPr>
          <c:marker>
            <c:symbol val="none"/>
          </c:marker>
          <c:dLbls>
            <c:dLbl>
              <c:idx val="0"/>
              <c:layout>
                <c:manualLayout>
                  <c:x val="-3.3958123555249277E-2"/>
                  <c:y val="-3.9349219223861039E-2"/>
                </c:manualLayout>
              </c:layout>
              <c:dLblPos val="r"/>
              <c:showLegendKey val="0"/>
              <c:showVal val="1"/>
              <c:showCatName val="0"/>
              <c:showSerName val="0"/>
              <c:showPercent val="0"/>
              <c:showBubbleSize val="0"/>
            </c:dLbl>
            <c:dLbl>
              <c:idx val="1"/>
              <c:layout>
                <c:manualLayout>
                  <c:x val="-3.5981073257732775E-2"/>
                  <c:y val="-4.2274811731211302E-2"/>
                </c:manualLayout>
              </c:layout>
              <c:dLblPos val="r"/>
              <c:showLegendKey val="0"/>
              <c:showVal val="1"/>
              <c:showCatName val="0"/>
              <c:showSerName val="0"/>
              <c:showPercent val="0"/>
              <c:showBubbleSize val="0"/>
            </c:dLbl>
            <c:dLbl>
              <c:idx val="2"/>
              <c:layout>
                <c:manualLayout>
                  <c:x val="-6.0040777593892571E-2"/>
                  <c:y val="-4.2275042092826058E-2"/>
                </c:manualLayout>
              </c:layout>
              <c:dLblPos val="r"/>
              <c:showLegendKey val="0"/>
              <c:showVal val="1"/>
              <c:showCatName val="0"/>
              <c:showSerName val="0"/>
              <c:showPercent val="0"/>
              <c:showBubbleSize val="0"/>
            </c:dLbl>
            <c:dLbl>
              <c:idx val="3"/>
              <c:layout>
                <c:manualLayout>
                  <c:x val="-7.217943160832227E-2"/>
                  <c:y val="-3.6423626716510775E-2"/>
                </c:manualLayout>
              </c:layout>
              <c:dLblPos val="r"/>
              <c:showLegendKey val="0"/>
              <c:showVal val="1"/>
              <c:showCatName val="0"/>
              <c:showSerName val="0"/>
              <c:showPercent val="0"/>
              <c:showBubbleSize val="0"/>
            </c:dLbl>
            <c:dLbl>
              <c:idx val="4"/>
              <c:layout>
                <c:manualLayout>
                  <c:x val="-7.4202540610727147E-2"/>
                  <c:y val="-4.2274811731211302E-2"/>
                </c:manualLayout>
              </c:layout>
              <c:dLblPos val="r"/>
              <c:showLegendKey val="0"/>
              <c:showVal val="1"/>
              <c:showCatName val="0"/>
              <c:showSerName val="0"/>
              <c:showPercent val="0"/>
              <c:showBubbleSize val="0"/>
            </c:dLbl>
            <c:dLbl>
              <c:idx val="5"/>
              <c:layout>
                <c:manualLayout>
                  <c:x val="-1.5532379540983649E-2"/>
                  <c:y val="1.6237038415793961E-2"/>
                </c:manualLayout>
              </c:layout>
              <c:dLblPos val="r"/>
              <c:showLegendKey val="0"/>
              <c:showVal val="1"/>
              <c:showCatName val="0"/>
              <c:showSerName val="0"/>
              <c:showPercent val="0"/>
              <c:showBubbleSize val="0"/>
            </c:dLbl>
            <c:dLbl>
              <c:idx val="6"/>
              <c:layout>
                <c:manualLayout>
                  <c:x val="-5.1948341584272764E-2"/>
                  <c:y val="-3.3498034209160511E-2"/>
                </c:manualLayout>
              </c:layout>
              <c:dLblPos val="r"/>
              <c:showLegendKey val="0"/>
              <c:showVal val="1"/>
              <c:showCatName val="0"/>
              <c:showSerName val="0"/>
              <c:showPercent val="0"/>
              <c:showBubbleSize val="0"/>
            </c:dLbl>
            <c:dLbl>
              <c:idx val="7"/>
              <c:layout>
                <c:manualLayout>
                  <c:x val="-6.408699559870247E-2"/>
                  <c:y val="-2.4721256687109724E-2"/>
                </c:manualLayout>
              </c:layout>
              <c:dLblPos val="r"/>
              <c:showLegendKey val="0"/>
              <c:showVal val="1"/>
              <c:showCatName val="0"/>
              <c:showSerName val="0"/>
              <c:showPercent val="0"/>
              <c:showBubbleSize val="0"/>
            </c:dLbl>
            <c:txPr>
              <a:bodyPr/>
              <a:lstStyle/>
              <a:p>
                <a:pPr>
                  <a:defRPr sz="1200"/>
                </a:pPr>
                <a:endParaRPr lang="en-US"/>
              </a:p>
            </c:txPr>
            <c:dLblPos val="b"/>
            <c:showLegendKey val="0"/>
            <c:showVal val="1"/>
            <c:showCatName val="0"/>
            <c:showSerName val="0"/>
            <c:showPercent val="0"/>
            <c:showBubbleSize val="0"/>
            <c:showLeaderLines val="0"/>
          </c:dLbls>
          <c:cat>
            <c:strRef>
              <c:f>Sheet1!$B$74:$B$81</c:f>
              <c:strCache>
                <c:ptCount val="8"/>
                <c:pt idx="0">
                  <c:v>Kerala</c:v>
                </c:pt>
                <c:pt idx="1">
                  <c:v>Tamil Nadu</c:v>
                </c:pt>
                <c:pt idx="2">
                  <c:v>Maharashtra</c:v>
                </c:pt>
                <c:pt idx="3">
                  <c:v>Gujarat</c:v>
                </c:pt>
                <c:pt idx="4">
                  <c:v>Karnataka</c:v>
                </c:pt>
                <c:pt idx="5">
                  <c:v>Madhya Pradesh</c:v>
                </c:pt>
                <c:pt idx="6">
                  <c:v>Rajasthan</c:v>
                </c:pt>
                <c:pt idx="7">
                  <c:v>Assam</c:v>
                </c:pt>
              </c:strCache>
            </c:strRef>
          </c:cat>
          <c:val>
            <c:numRef>
              <c:f>Sheet1!$E$74:$E$81</c:f>
              <c:numCache>
                <c:formatCode>General</c:formatCode>
                <c:ptCount val="8"/>
                <c:pt idx="0">
                  <c:v>81</c:v>
                </c:pt>
                <c:pt idx="1">
                  <c:v>97</c:v>
                </c:pt>
                <c:pt idx="2">
                  <c:v>104</c:v>
                </c:pt>
                <c:pt idx="3">
                  <c:v>148</c:v>
                </c:pt>
                <c:pt idx="4">
                  <c:v>178</c:v>
                </c:pt>
                <c:pt idx="5">
                  <c:v>269</c:v>
                </c:pt>
                <c:pt idx="6">
                  <c:v>318</c:v>
                </c:pt>
                <c:pt idx="7">
                  <c:v>390</c:v>
                </c:pt>
              </c:numCache>
            </c:numRef>
          </c:val>
          <c:smooth val="0"/>
        </c:ser>
        <c:dLbls>
          <c:showLegendKey val="0"/>
          <c:showVal val="0"/>
          <c:showCatName val="0"/>
          <c:showSerName val="0"/>
          <c:showPercent val="0"/>
          <c:showBubbleSize val="0"/>
        </c:dLbls>
        <c:marker val="1"/>
        <c:smooth val="0"/>
        <c:axId val="126824448"/>
        <c:axId val="126825984"/>
      </c:lineChart>
      <c:lineChart>
        <c:grouping val="stacked"/>
        <c:varyColors val="0"/>
        <c:ser>
          <c:idx val="1"/>
          <c:order val="1"/>
          <c:tx>
            <c:strRef>
              <c:f>Sheet1!$D$73</c:f>
              <c:strCache>
                <c:ptCount val="1"/>
                <c:pt idx="0">
                  <c:v>CPR, 2008-09</c:v>
                </c:pt>
              </c:strCache>
            </c:strRef>
          </c:tx>
          <c:spPr>
            <a:ln w="38100">
              <a:solidFill>
                <a:srgbClr val="6D7331"/>
              </a:solidFill>
            </a:ln>
          </c:spPr>
          <c:marker>
            <c:symbol val="none"/>
          </c:marker>
          <c:dLbls>
            <c:dLbl>
              <c:idx val="0"/>
              <c:layout>
                <c:manualLayout>
                  <c:x val="-4.5884112174544286E-2"/>
                  <c:y val="-3.6284718662815331E-2"/>
                </c:manualLayout>
              </c:layout>
              <c:dLblPos val="r"/>
              <c:showLegendKey val="0"/>
              <c:showVal val="1"/>
              <c:showCatName val="0"/>
              <c:showSerName val="0"/>
              <c:showPercent val="0"/>
              <c:showBubbleSize val="0"/>
            </c:dLbl>
            <c:dLbl>
              <c:idx val="2"/>
              <c:layout>
                <c:manualLayout>
                  <c:x val="-4.790722117694924E-2"/>
                  <c:y val="-2.4582348633414262E-2"/>
                </c:manualLayout>
              </c:layout>
              <c:dLblPos val="r"/>
              <c:showLegendKey val="0"/>
              <c:showVal val="1"/>
              <c:showCatName val="0"/>
              <c:showSerName val="0"/>
              <c:showPercent val="0"/>
              <c:showBubbleSize val="0"/>
            </c:dLbl>
            <c:dLbl>
              <c:idx val="3"/>
              <c:layout>
                <c:manualLayout>
                  <c:x val="-4.790722117694924E-2"/>
                  <c:y val="-3.3359126155465067E-2"/>
                </c:manualLayout>
              </c:layout>
              <c:dLblPos val="r"/>
              <c:showLegendKey val="0"/>
              <c:showVal val="1"/>
              <c:showCatName val="0"/>
              <c:showSerName val="0"/>
              <c:showPercent val="0"/>
              <c:showBubbleSize val="0"/>
            </c:dLbl>
            <c:dLbl>
              <c:idx val="4"/>
              <c:layout>
                <c:manualLayout>
                  <c:x val="-4.9930330179354186E-2"/>
                  <c:y val="-3.6284718662815331E-2"/>
                </c:manualLayout>
              </c:layout>
              <c:dLblPos val="r"/>
              <c:showLegendKey val="0"/>
              <c:showVal val="1"/>
              <c:showCatName val="0"/>
              <c:showSerName val="0"/>
              <c:showPercent val="0"/>
              <c:showBubbleSize val="0"/>
            </c:dLbl>
            <c:dLbl>
              <c:idx val="5"/>
              <c:layout>
                <c:manualLayout>
                  <c:x val="-2.7559842210241808E-2"/>
                  <c:y val="-3.0865000952545275E-2"/>
                </c:manualLayout>
              </c:layout>
              <c:dLblPos val="r"/>
              <c:showLegendKey val="0"/>
              <c:showVal val="1"/>
              <c:showCatName val="0"/>
              <c:showSerName val="0"/>
              <c:showPercent val="0"/>
              <c:showBubbleSize val="0"/>
            </c:dLbl>
            <c:dLbl>
              <c:idx val="6"/>
              <c:layout>
                <c:manualLayout>
                  <c:x val="6.8330108306423592E-3"/>
                  <c:y val="2.179566417975946E-2"/>
                </c:manualLayout>
              </c:layout>
              <c:dLblPos val="r"/>
              <c:showLegendKey val="0"/>
              <c:showVal val="1"/>
              <c:showCatName val="0"/>
              <c:showSerName val="0"/>
              <c:showPercent val="0"/>
              <c:showBubbleSize val="0"/>
            </c:dLbl>
            <c:dLbl>
              <c:idx val="7"/>
              <c:layout>
                <c:manualLayout>
                  <c:x val="-2.9582951212646758E-2"/>
                  <c:y val="-4.256737098194633E-2"/>
                </c:manualLayout>
              </c:layout>
              <c:dLblPos val="r"/>
              <c:showLegendKey val="0"/>
              <c:showVal val="1"/>
              <c:showCatName val="0"/>
              <c:showSerName val="0"/>
              <c:showPercent val="0"/>
              <c:showBubbleSize val="0"/>
            </c:dLbl>
            <c:txPr>
              <a:bodyPr/>
              <a:lstStyle/>
              <a:p>
                <a:pPr>
                  <a:defRPr sz="1200"/>
                </a:pPr>
                <a:endParaRPr lang="en-US"/>
              </a:p>
            </c:txPr>
            <c:dLblPos val="t"/>
            <c:showLegendKey val="0"/>
            <c:showVal val="1"/>
            <c:showCatName val="0"/>
            <c:showSerName val="0"/>
            <c:showPercent val="0"/>
            <c:showBubbleSize val="0"/>
            <c:showLeaderLines val="0"/>
          </c:dLbls>
          <c:cat>
            <c:strRef>
              <c:f>Sheet1!$B$74:$B$81</c:f>
              <c:strCache>
                <c:ptCount val="8"/>
                <c:pt idx="0">
                  <c:v>Kerala</c:v>
                </c:pt>
                <c:pt idx="1">
                  <c:v>Tamil Nadu</c:v>
                </c:pt>
                <c:pt idx="2">
                  <c:v>Maharashtra</c:v>
                </c:pt>
                <c:pt idx="3">
                  <c:v>Gujarat</c:v>
                </c:pt>
                <c:pt idx="4">
                  <c:v>Karnataka</c:v>
                </c:pt>
                <c:pt idx="5">
                  <c:v>Madhya Pradesh</c:v>
                </c:pt>
                <c:pt idx="6">
                  <c:v>Rajasthan</c:v>
                </c:pt>
                <c:pt idx="7">
                  <c:v>Assam</c:v>
                </c:pt>
              </c:strCache>
            </c:strRef>
          </c:cat>
          <c:val>
            <c:numRef>
              <c:f>Sheet1!$D$74:$D$81</c:f>
              <c:numCache>
                <c:formatCode>General</c:formatCode>
                <c:ptCount val="8"/>
                <c:pt idx="0">
                  <c:v>64.400000000000006</c:v>
                </c:pt>
                <c:pt idx="1">
                  <c:v>61.1</c:v>
                </c:pt>
                <c:pt idx="2">
                  <c:v>65.099999999999994</c:v>
                </c:pt>
                <c:pt idx="3">
                  <c:v>63.3</c:v>
                </c:pt>
                <c:pt idx="4">
                  <c:v>63.2</c:v>
                </c:pt>
                <c:pt idx="5">
                  <c:v>57.8</c:v>
                </c:pt>
                <c:pt idx="6">
                  <c:v>58.1</c:v>
                </c:pt>
                <c:pt idx="7">
                  <c:v>48.6</c:v>
                </c:pt>
              </c:numCache>
            </c:numRef>
          </c:val>
          <c:smooth val="0"/>
        </c:ser>
        <c:dLbls>
          <c:showLegendKey val="0"/>
          <c:showVal val="0"/>
          <c:showCatName val="0"/>
          <c:showSerName val="0"/>
          <c:showPercent val="0"/>
          <c:showBubbleSize val="0"/>
        </c:dLbls>
        <c:marker val="1"/>
        <c:smooth val="0"/>
        <c:axId val="126858752"/>
        <c:axId val="126827904"/>
      </c:lineChart>
      <c:catAx>
        <c:axId val="126824448"/>
        <c:scaling>
          <c:orientation val="minMax"/>
        </c:scaling>
        <c:delete val="0"/>
        <c:axPos val="b"/>
        <c:majorTickMark val="out"/>
        <c:minorTickMark val="none"/>
        <c:tickLblPos val="nextTo"/>
        <c:txPr>
          <a:bodyPr/>
          <a:lstStyle/>
          <a:p>
            <a:pPr>
              <a:defRPr sz="1200"/>
            </a:pPr>
            <a:endParaRPr lang="en-US"/>
          </a:p>
        </c:txPr>
        <c:crossAx val="126825984"/>
        <c:crosses val="autoZero"/>
        <c:auto val="1"/>
        <c:lblAlgn val="ctr"/>
        <c:lblOffset val="100"/>
        <c:noMultiLvlLbl val="0"/>
      </c:catAx>
      <c:valAx>
        <c:axId val="126825984"/>
        <c:scaling>
          <c:orientation val="minMax"/>
        </c:scaling>
        <c:delete val="0"/>
        <c:axPos val="l"/>
        <c:majorGridlines/>
        <c:title>
          <c:tx>
            <c:rich>
              <a:bodyPr rot="-5400000" vert="horz"/>
              <a:lstStyle/>
              <a:p>
                <a:pPr>
                  <a:defRPr sz="1200" b="0"/>
                </a:pPr>
                <a:r>
                  <a:rPr lang="en-US" sz="1200" b="0"/>
                  <a:t>MMR &amp; IMR</a:t>
                </a:r>
              </a:p>
            </c:rich>
          </c:tx>
          <c:layout>
            <c:manualLayout>
              <c:xMode val="edge"/>
              <c:yMode val="edge"/>
              <c:x val="0"/>
              <c:y val="0.21091955519015085"/>
            </c:manualLayout>
          </c:layout>
          <c:overlay val="0"/>
        </c:title>
        <c:numFmt formatCode="General" sourceLinked="1"/>
        <c:majorTickMark val="out"/>
        <c:minorTickMark val="none"/>
        <c:tickLblPos val="nextTo"/>
        <c:crossAx val="126824448"/>
        <c:crosses val="autoZero"/>
        <c:crossBetween val="between"/>
      </c:valAx>
      <c:valAx>
        <c:axId val="126827904"/>
        <c:scaling>
          <c:orientation val="minMax"/>
          <c:min val="30"/>
        </c:scaling>
        <c:delete val="0"/>
        <c:axPos val="r"/>
        <c:title>
          <c:tx>
            <c:rich>
              <a:bodyPr rot="-5400000" vert="horz"/>
              <a:lstStyle/>
              <a:p>
                <a:pPr>
                  <a:defRPr b="0"/>
                </a:pPr>
                <a:r>
                  <a:rPr lang="en-US" sz="1200" b="0" dirty="0" smtClean="0"/>
                  <a:t>Contraceptive Prevalence Rate (CPR)  (%)</a:t>
                </a:r>
                <a:endParaRPr lang="en-US" sz="1200" b="0" dirty="0"/>
              </a:p>
            </c:rich>
          </c:tx>
          <c:layout>
            <c:manualLayout>
              <c:xMode val="edge"/>
              <c:yMode val="edge"/>
              <c:x val="0.95195248303803326"/>
              <c:y val="4.6354166666666696E-3"/>
            </c:manualLayout>
          </c:layout>
          <c:overlay val="0"/>
        </c:title>
        <c:numFmt formatCode="General" sourceLinked="1"/>
        <c:majorTickMark val="out"/>
        <c:minorTickMark val="none"/>
        <c:tickLblPos val="nextTo"/>
        <c:crossAx val="126858752"/>
        <c:crosses val="max"/>
        <c:crossBetween val="between"/>
      </c:valAx>
      <c:catAx>
        <c:axId val="126858752"/>
        <c:scaling>
          <c:orientation val="minMax"/>
        </c:scaling>
        <c:delete val="1"/>
        <c:axPos val="b"/>
        <c:majorTickMark val="out"/>
        <c:minorTickMark val="none"/>
        <c:tickLblPos val="none"/>
        <c:crossAx val="126827904"/>
        <c:crosses val="autoZero"/>
        <c:auto val="1"/>
        <c:lblAlgn val="ctr"/>
        <c:lblOffset val="100"/>
        <c:noMultiLvlLbl val="0"/>
      </c:catAx>
    </c:plotArea>
    <c:legend>
      <c:legendPos val="b"/>
      <c:layout>
        <c:manualLayout>
          <c:xMode val="edge"/>
          <c:yMode val="edge"/>
          <c:x val="0.1549605915889323"/>
          <c:y val="0.92657267106164987"/>
          <c:w val="0.74088991626718226"/>
          <c:h val="6.2059064799307638E-2"/>
        </c:manualLayout>
      </c:layout>
      <c:overlay val="0"/>
      <c:spPr>
        <a:solidFill>
          <a:schemeClr val="bg1"/>
        </a:solidFill>
      </c:spPr>
    </c:legend>
    <c:plotVisOnly val="1"/>
    <c:dispBlanksAs val="zero"/>
    <c:showDLblsOverMax val="0"/>
  </c:chart>
  <c:spPr>
    <a:solidFill>
      <a:schemeClr val="bg1"/>
    </a:solidFill>
  </c:spPr>
  <c:txPr>
    <a:bodyPr/>
    <a:lstStyle/>
    <a:p>
      <a:pPr>
        <a:defRPr sz="1400">
          <a:latin typeface="Century Gothic" panose="020B0502020202020204" pitchFamily="34" charset="0"/>
        </a:defRPr>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42477378079756195"/>
          <c:y val="0.16573541288108221"/>
          <c:w val="0.53728939124544917"/>
          <c:h val="0.72791018911097649"/>
        </c:manualLayout>
      </c:layout>
      <c:barChart>
        <c:barDir val="bar"/>
        <c:grouping val="clustered"/>
        <c:varyColors val="0"/>
        <c:ser>
          <c:idx val="0"/>
          <c:order val="0"/>
          <c:spPr>
            <a:solidFill>
              <a:schemeClr val="tx2"/>
            </a:solidFill>
          </c:spPr>
          <c:invertIfNegative val="0"/>
          <c:dPt>
            <c:idx val="0"/>
            <c:invertIfNegative val="0"/>
            <c:bubble3D val="0"/>
            <c:spPr>
              <a:solidFill>
                <a:srgbClr val="8B1524"/>
              </a:solidFill>
            </c:spPr>
          </c:dPt>
          <c:dPt>
            <c:idx val="1"/>
            <c:invertIfNegative val="0"/>
            <c:bubble3D val="0"/>
            <c:spPr>
              <a:solidFill>
                <a:srgbClr val="8B1524"/>
              </a:solidFill>
            </c:spPr>
          </c:dPt>
          <c:dPt>
            <c:idx val="2"/>
            <c:invertIfNegative val="0"/>
            <c:bubble3D val="0"/>
            <c:spPr>
              <a:solidFill>
                <a:srgbClr val="8B1524"/>
              </a:solidFill>
            </c:spPr>
          </c:dPt>
          <c:dPt>
            <c:idx val="3"/>
            <c:invertIfNegative val="0"/>
            <c:bubble3D val="0"/>
            <c:spPr>
              <a:solidFill>
                <a:srgbClr val="8B1524"/>
              </a:solidFill>
            </c:spPr>
          </c:dPt>
          <c:dPt>
            <c:idx val="4"/>
            <c:invertIfNegative val="0"/>
            <c:bubble3D val="0"/>
            <c:spPr>
              <a:solidFill>
                <a:srgbClr val="C4882C"/>
              </a:solidFill>
            </c:spPr>
          </c:dPt>
          <c:dPt>
            <c:idx val="5"/>
            <c:invertIfNegative val="0"/>
            <c:bubble3D val="0"/>
            <c:spPr>
              <a:solidFill>
                <a:srgbClr val="084572"/>
              </a:solidFill>
            </c:spPr>
          </c:dPt>
          <c:dPt>
            <c:idx val="6"/>
            <c:invertIfNegative val="0"/>
            <c:bubble3D val="0"/>
            <c:spPr>
              <a:solidFill>
                <a:srgbClr val="084572"/>
              </a:solidFill>
            </c:spPr>
          </c:dPt>
          <c:dPt>
            <c:idx val="7"/>
            <c:invertIfNegative val="0"/>
            <c:bubble3D val="0"/>
            <c:spPr>
              <a:solidFill>
                <a:srgbClr val="084572"/>
              </a:solidFill>
            </c:spPr>
          </c:dPt>
          <c:dPt>
            <c:idx val="8"/>
            <c:invertIfNegative val="0"/>
            <c:bubble3D val="0"/>
            <c:spPr>
              <a:solidFill>
                <a:srgbClr val="084572"/>
              </a:solidFill>
            </c:spPr>
          </c:dPt>
          <c:dPt>
            <c:idx val="9"/>
            <c:invertIfNegative val="0"/>
            <c:bubble3D val="0"/>
            <c:spPr>
              <a:solidFill>
                <a:srgbClr val="084572"/>
              </a:solidFill>
            </c:spPr>
          </c:dPt>
          <c:dPt>
            <c:idx val="10"/>
            <c:invertIfNegative val="0"/>
            <c:bubble3D val="0"/>
            <c:spPr>
              <a:solidFill>
                <a:srgbClr val="084572"/>
              </a:solidFill>
            </c:spPr>
          </c:dPt>
          <c:dPt>
            <c:idx val="11"/>
            <c:invertIfNegative val="0"/>
            <c:bubble3D val="0"/>
            <c:spPr>
              <a:solidFill>
                <a:srgbClr val="084572"/>
              </a:solidFill>
            </c:spPr>
          </c:dPt>
          <c:dPt>
            <c:idx val="12"/>
            <c:invertIfNegative val="0"/>
            <c:bubble3D val="0"/>
            <c:spPr>
              <a:solidFill>
                <a:srgbClr val="084572"/>
              </a:solidFill>
            </c:spPr>
          </c:dPt>
          <c:dPt>
            <c:idx val="13"/>
            <c:invertIfNegative val="0"/>
            <c:bubble3D val="0"/>
            <c:spPr>
              <a:solidFill>
                <a:srgbClr val="084572"/>
              </a:solidFill>
            </c:spPr>
          </c:dPt>
          <c:dPt>
            <c:idx val="14"/>
            <c:invertIfNegative val="0"/>
            <c:bubble3D val="0"/>
            <c:spPr>
              <a:solidFill>
                <a:srgbClr val="084572"/>
              </a:solidFill>
            </c:spPr>
          </c:dPt>
          <c:dPt>
            <c:idx val="15"/>
            <c:invertIfNegative val="0"/>
            <c:bubble3D val="0"/>
            <c:spPr>
              <a:solidFill>
                <a:srgbClr val="084572"/>
              </a:solidFill>
            </c:spPr>
          </c:dPt>
          <c:dLbls>
            <c:dLbl>
              <c:idx val="1"/>
              <c:spPr>
                <a:noFill/>
              </c:spPr>
              <c:txPr>
                <a:bodyPr/>
                <a:lstStyle/>
                <a:p>
                  <a:pPr>
                    <a:defRPr sz="1400" b="1">
                      <a:latin typeface="Century Gothic" panose="020B0502020202020204" pitchFamily="34" charset="0"/>
                    </a:defRPr>
                  </a:pPr>
                  <a:endParaRPr lang="en-US"/>
                </a:p>
              </c:txPr>
              <c:showLegendKey val="0"/>
              <c:showVal val="1"/>
              <c:showCatName val="0"/>
              <c:showSerName val="0"/>
              <c:showPercent val="0"/>
              <c:showBubbleSize val="0"/>
            </c:dLbl>
            <c:dLbl>
              <c:idx val="4"/>
              <c:spPr/>
              <c:txPr>
                <a:bodyPr/>
                <a:lstStyle/>
                <a:p>
                  <a:pPr>
                    <a:defRPr sz="1400" b="1">
                      <a:latin typeface="Century Gothic" panose="020B0502020202020204" pitchFamily="34" charset="0"/>
                    </a:defRPr>
                  </a:pPr>
                  <a:endParaRPr lang="en-US"/>
                </a:p>
              </c:txPr>
              <c:showLegendKey val="0"/>
              <c:showVal val="1"/>
              <c:showCatName val="0"/>
              <c:showSerName val="0"/>
              <c:showPercent val="0"/>
              <c:showBubbleSize val="0"/>
            </c:dLbl>
            <c:dLbl>
              <c:idx val="7"/>
              <c:spPr>
                <a:noFill/>
              </c:spPr>
              <c:txPr>
                <a:bodyPr/>
                <a:lstStyle/>
                <a:p>
                  <a:pPr>
                    <a:defRPr sz="1400">
                      <a:latin typeface="Century Gothic" panose="020B0502020202020204" pitchFamily="34" charset="0"/>
                    </a:defRPr>
                  </a:pPr>
                  <a:endParaRPr lang="en-US"/>
                </a:p>
              </c:txPr>
              <c:showLegendKey val="0"/>
              <c:showVal val="1"/>
              <c:showCatName val="0"/>
              <c:showSerName val="0"/>
              <c:showPercent val="0"/>
              <c:showBubbleSize val="0"/>
            </c:dLbl>
            <c:txPr>
              <a:bodyPr/>
              <a:lstStyle/>
              <a:p>
                <a:pPr>
                  <a:defRPr sz="1400">
                    <a:latin typeface="Century Gothic" panose="020B0502020202020204" pitchFamily="34" charset="0"/>
                  </a:defRPr>
                </a:pPr>
                <a:endParaRPr lang="en-US"/>
              </a:p>
            </c:txPr>
            <c:showLegendKey val="0"/>
            <c:showVal val="1"/>
            <c:showCatName val="0"/>
            <c:showSerName val="0"/>
            <c:showPercent val="0"/>
            <c:showBubbleSize val="0"/>
            <c:showLeaderLines val="0"/>
          </c:dLbls>
          <c:cat>
            <c:strRef>
              <c:f>'T-14 (5)'!$A$5:$A$20</c:f>
              <c:strCache>
                <c:ptCount val="16"/>
                <c:pt idx="0">
                  <c:v>Bihar</c:v>
                </c:pt>
                <c:pt idx="1">
                  <c:v>Uttar Pradesh</c:v>
                </c:pt>
                <c:pt idx="2">
                  <c:v>Rajasthan</c:v>
                </c:pt>
                <c:pt idx="3">
                  <c:v>Orissa</c:v>
                </c:pt>
                <c:pt idx="4">
                  <c:v>INDIA TOTAL</c:v>
                </c:pt>
                <c:pt idx="5">
                  <c:v>Madhya Pradesh</c:v>
                </c:pt>
                <c:pt idx="6">
                  <c:v>Assam</c:v>
                </c:pt>
                <c:pt idx="7">
                  <c:v>Tamil Nadu</c:v>
                </c:pt>
                <c:pt idx="8">
                  <c:v>Haryana</c:v>
                </c:pt>
                <c:pt idx="9">
                  <c:v>Punjab</c:v>
                </c:pt>
                <c:pt idx="10">
                  <c:v>Karnataka</c:v>
                </c:pt>
                <c:pt idx="11">
                  <c:v>Maharashtra</c:v>
                </c:pt>
                <c:pt idx="12">
                  <c:v>Gujarat</c:v>
                </c:pt>
                <c:pt idx="13">
                  <c:v>Andhra Pradesh</c:v>
                </c:pt>
                <c:pt idx="14">
                  <c:v>Kerala</c:v>
                </c:pt>
                <c:pt idx="15">
                  <c:v>West Bengal</c:v>
                </c:pt>
              </c:strCache>
            </c:strRef>
          </c:cat>
          <c:val>
            <c:numRef>
              <c:f>'T-14 (5)'!$B$5:$B$20</c:f>
              <c:numCache>
                <c:formatCode>General</c:formatCode>
                <c:ptCount val="16"/>
                <c:pt idx="0">
                  <c:v>34</c:v>
                </c:pt>
                <c:pt idx="1">
                  <c:v>44</c:v>
                </c:pt>
                <c:pt idx="2">
                  <c:v>47</c:v>
                </c:pt>
                <c:pt idx="3">
                  <c:v>51</c:v>
                </c:pt>
                <c:pt idx="4">
                  <c:v>56</c:v>
                </c:pt>
                <c:pt idx="5">
                  <c:v>56</c:v>
                </c:pt>
                <c:pt idx="6">
                  <c:v>57</c:v>
                </c:pt>
                <c:pt idx="7">
                  <c:v>61</c:v>
                </c:pt>
                <c:pt idx="8">
                  <c:v>63</c:v>
                </c:pt>
                <c:pt idx="9">
                  <c:v>63</c:v>
                </c:pt>
                <c:pt idx="10">
                  <c:v>64</c:v>
                </c:pt>
                <c:pt idx="11">
                  <c:v>67</c:v>
                </c:pt>
                <c:pt idx="12">
                  <c:v>67</c:v>
                </c:pt>
                <c:pt idx="13">
                  <c:v>68</c:v>
                </c:pt>
                <c:pt idx="14">
                  <c:v>69</c:v>
                </c:pt>
                <c:pt idx="15">
                  <c:v>71</c:v>
                </c:pt>
              </c:numCache>
            </c:numRef>
          </c:val>
        </c:ser>
        <c:dLbls>
          <c:showLegendKey val="0"/>
          <c:showVal val="0"/>
          <c:showCatName val="0"/>
          <c:showSerName val="0"/>
          <c:showPercent val="0"/>
          <c:showBubbleSize val="0"/>
        </c:dLbls>
        <c:gapWidth val="20"/>
        <c:overlap val="5"/>
        <c:axId val="126918656"/>
        <c:axId val="126920192"/>
      </c:barChart>
      <c:catAx>
        <c:axId val="126918656"/>
        <c:scaling>
          <c:orientation val="minMax"/>
        </c:scaling>
        <c:delete val="0"/>
        <c:axPos val="l"/>
        <c:majorTickMark val="out"/>
        <c:minorTickMark val="none"/>
        <c:tickLblPos val="nextTo"/>
        <c:txPr>
          <a:bodyPr/>
          <a:lstStyle/>
          <a:p>
            <a:pPr>
              <a:defRPr sz="1200">
                <a:latin typeface="Century Gothic" panose="020B0502020202020204" pitchFamily="34" charset="0"/>
              </a:defRPr>
            </a:pPr>
            <a:endParaRPr lang="en-US"/>
          </a:p>
        </c:txPr>
        <c:crossAx val="126920192"/>
        <c:crosses val="autoZero"/>
        <c:auto val="1"/>
        <c:lblAlgn val="ctr"/>
        <c:lblOffset val="100"/>
        <c:noMultiLvlLbl val="0"/>
      </c:catAx>
      <c:valAx>
        <c:axId val="126920192"/>
        <c:scaling>
          <c:orientation val="minMax"/>
        </c:scaling>
        <c:delete val="0"/>
        <c:axPos val="b"/>
        <c:numFmt formatCode="General" sourceLinked="1"/>
        <c:majorTickMark val="out"/>
        <c:minorTickMark val="none"/>
        <c:tickLblPos val="nextTo"/>
        <c:txPr>
          <a:bodyPr/>
          <a:lstStyle/>
          <a:p>
            <a:pPr>
              <a:defRPr>
                <a:latin typeface="Century Gothic" panose="020B0502020202020204" pitchFamily="34" charset="0"/>
              </a:defRPr>
            </a:pPr>
            <a:endParaRPr lang="en-US"/>
          </a:p>
        </c:txPr>
        <c:crossAx val="126918656"/>
        <c:crosses val="autoZero"/>
        <c:crossBetween val="between"/>
      </c:valAx>
    </c:plotArea>
    <c:plotVisOnly val="1"/>
    <c:dispBlanksAs val="gap"/>
    <c:showDLblsOverMax val="0"/>
  </c:chart>
  <c:spPr>
    <a:solidFill>
      <a:schemeClr val="bg1"/>
    </a:solidFill>
    <a:ln>
      <a:noFill/>
    </a:ln>
  </c:spPr>
  <c:txPr>
    <a:bodyPr/>
    <a:lstStyle/>
    <a:p>
      <a:pPr>
        <a:defRPr sz="1400"/>
      </a:pPr>
      <a:endParaRPr lang="en-US"/>
    </a:p>
  </c:txPr>
  <c:externalData r:id="rId1">
    <c:autoUpdate val="0"/>
  </c:externalData>
  <c:userShapes r:id="rId2"/>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30057712262711345"/>
          <c:y val="0.14820637662397057"/>
          <c:w val="0.63321919062442833"/>
          <c:h val="0.7755981383044217"/>
        </c:manualLayout>
      </c:layout>
      <c:barChart>
        <c:barDir val="bar"/>
        <c:grouping val="clustered"/>
        <c:varyColors val="0"/>
        <c:ser>
          <c:idx val="0"/>
          <c:order val="0"/>
          <c:spPr>
            <a:solidFill>
              <a:schemeClr val="tx2"/>
            </a:solidFill>
          </c:spPr>
          <c:invertIfNegative val="0"/>
          <c:dPt>
            <c:idx val="0"/>
            <c:invertIfNegative val="0"/>
            <c:bubble3D val="0"/>
            <c:spPr>
              <a:solidFill>
                <a:srgbClr val="8B1524"/>
              </a:solidFill>
            </c:spPr>
          </c:dPt>
          <c:dPt>
            <c:idx val="1"/>
            <c:invertIfNegative val="0"/>
            <c:bubble3D val="0"/>
            <c:spPr>
              <a:solidFill>
                <a:srgbClr val="8B1524"/>
              </a:solidFill>
            </c:spPr>
          </c:dPt>
          <c:dPt>
            <c:idx val="2"/>
            <c:invertIfNegative val="0"/>
            <c:bubble3D val="0"/>
            <c:spPr>
              <a:solidFill>
                <a:srgbClr val="8B1524"/>
              </a:solidFill>
            </c:spPr>
          </c:dPt>
          <c:dPt>
            <c:idx val="3"/>
            <c:invertIfNegative val="0"/>
            <c:bubble3D val="0"/>
            <c:spPr>
              <a:solidFill>
                <a:srgbClr val="8B1524"/>
              </a:solidFill>
            </c:spPr>
          </c:dPt>
          <c:dPt>
            <c:idx val="4"/>
            <c:invertIfNegative val="0"/>
            <c:bubble3D val="0"/>
            <c:spPr>
              <a:solidFill>
                <a:srgbClr val="8B1524"/>
              </a:solidFill>
            </c:spPr>
          </c:dPt>
          <c:dPt>
            <c:idx val="5"/>
            <c:invertIfNegative val="0"/>
            <c:bubble3D val="0"/>
            <c:spPr>
              <a:solidFill>
                <a:srgbClr val="C4882C"/>
              </a:solidFill>
            </c:spPr>
          </c:dPt>
          <c:dPt>
            <c:idx val="6"/>
            <c:invertIfNegative val="0"/>
            <c:bubble3D val="0"/>
            <c:spPr>
              <a:solidFill>
                <a:srgbClr val="084572"/>
              </a:solidFill>
            </c:spPr>
          </c:dPt>
          <c:dPt>
            <c:idx val="7"/>
            <c:invertIfNegative val="0"/>
            <c:bubble3D val="0"/>
            <c:spPr>
              <a:solidFill>
                <a:srgbClr val="084572"/>
              </a:solidFill>
            </c:spPr>
          </c:dPt>
          <c:dPt>
            <c:idx val="8"/>
            <c:invertIfNegative val="0"/>
            <c:bubble3D val="0"/>
            <c:spPr>
              <a:solidFill>
                <a:srgbClr val="084572"/>
              </a:solidFill>
            </c:spPr>
          </c:dPt>
          <c:dPt>
            <c:idx val="9"/>
            <c:invertIfNegative val="0"/>
            <c:bubble3D val="0"/>
            <c:spPr>
              <a:solidFill>
                <a:srgbClr val="084572"/>
              </a:solidFill>
            </c:spPr>
          </c:dPt>
          <c:dPt>
            <c:idx val="10"/>
            <c:invertIfNegative val="0"/>
            <c:bubble3D val="0"/>
            <c:spPr>
              <a:solidFill>
                <a:srgbClr val="084572"/>
              </a:solidFill>
            </c:spPr>
          </c:dPt>
          <c:dPt>
            <c:idx val="11"/>
            <c:invertIfNegative val="0"/>
            <c:bubble3D val="0"/>
            <c:spPr>
              <a:solidFill>
                <a:srgbClr val="084572"/>
              </a:solidFill>
            </c:spPr>
          </c:dPt>
          <c:dPt>
            <c:idx val="12"/>
            <c:invertIfNegative val="0"/>
            <c:bubble3D val="0"/>
            <c:spPr>
              <a:solidFill>
                <a:srgbClr val="084572"/>
              </a:solidFill>
            </c:spPr>
          </c:dPt>
          <c:dPt>
            <c:idx val="13"/>
            <c:invertIfNegative val="0"/>
            <c:bubble3D val="0"/>
            <c:spPr>
              <a:solidFill>
                <a:srgbClr val="084572"/>
              </a:solidFill>
            </c:spPr>
          </c:dPt>
          <c:dPt>
            <c:idx val="14"/>
            <c:invertIfNegative val="0"/>
            <c:bubble3D val="0"/>
            <c:spPr>
              <a:solidFill>
                <a:srgbClr val="084572"/>
              </a:solidFill>
            </c:spPr>
          </c:dPt>
          <c:dPt>
            <c:idx val="15"/>
            <c:invertIfNegative val="0"/>
            <c:bubble3D val="0"/>
            <c:spPr>
              <a:solidFill>
                <a:srgbClr val="084572"/>
              </a:solidFill>
            </c:spPr>
          </c:dPt>
          <c:dLbls>
            <c:dLbl>
              <c:idx val="1"/>
              <c:spPr/>
              <c:txPr>
                <a:bodyPr/>
                <a:lstStyle/>
                <a:p>
                  <a:pPr>
                    <a:defRPr sz="1400" b="1">
                      <a:latin typeface="Century Gothic" panose="020B0502020202020204" pitchFamily="34" charset="0"/>
                    </a:defRPr>
                  </a:pPr>
                  <a:endParaRPr lang="en-US"/>
                </a:p>
              </c:txPr>
              <c:showLegendKey val="0"/>
              <c:showVal val="1"/>
              <c:showCatName val="0"/>
              <c:showSerName val="0"/>
              <c:showPercent val="0"/>
              <c:showBubbleSize val="0"/>
            </c:dLbl>
            <c:dLbl>
              <c:idx val="5"/>
              <c:spPr/>
              <c:txPr>
                <a:bodyPr/>
                <a:lstStyle/>
                <a:p>
                  <a:pPr>
                    <a:defRPr sz="1400" b="1">
                      <a:latin typeface="Century Gothic" panose="020B0502020202020204" pitchFamily="34" charset="0"/>
                    </a:defRPr>
                  </a:pPr>
                  <a:endParaRPr lang="en-US"/>
                </a:p>
              </c:txPr>
              <c:showLegendKey val="0"/>
              <c:showVal val="1"/>
              <c:showCatName val="0"/>
              <c:showSerName val="0"/>
              <c:showPercent val="0"/>
              <c:showBubbleSize val="0"/>
            </c:dLbl>
            <c:txPr>
              <a:bodyPr/>
              <a:lstStyle/>
              <a:p>
                <a:pPr>
                  <a:defRPr sz="1400">
                    <a:latin typeface="Century Gothic" panose="020B0502020202020204" pitchFamily="34" charset="0"/>
                  </a:defRPr>
                </a:pPr>
                <a:endParaRPr lang="en-US"/>
              </a:p>
            </c:txPr>
            <c:showLegendKey val="0"/>
            <c:showVal val="1"/>
            <c:showCatName val="0"/>
            <c:showSerName val="0"/>
            <c:showPercent val="0"/>
            <c:showBubbleSize val="0"/>
            <c:showLeaderLines val="0"/>
          </c:dLbls>
          <c:cat>
            <c:strRef>
              <c:f>'T-14 (6)'!$A$24:$A$39</c:f>
              <c:strCache>
                <c:ptCount val="16"/>
                <c:pt idx="0">
                  <c:v>Bihar</c:v>
                </c:pt>
                <c:pt idx="1">
                  <c:v>Uttar Pradesh</c:v>
                </c:pt>
                <c:pt idx="2">
                  <c:v>Rajasthan</c:v>
                </c:pt>
                <c:pt idx="3">
                  <c:v>Andhra Pradesh</c:v>
                </c:pt>
                <c:pt idx="4">
                  <c:v>Orissa</c:v>
                </c:pt>
                <c:pt idx="5">
                  <c:v>INDIA TOTAL</c:v>
                </c:pt>
                <c:pt idx="6">
                  <c:v>Madhya Pradesh</c:v>
                </c:pt>
                <c:pt idx="7">
                  <c:v>Assam</c:v>
                </c:pt>
                <c:pt idx="8">
                  <c:v>Karnataka</c:v>
                </c:pt>
                <c:pt idx="9">
                  <c:v>Maharashtra</c:v>
                </c:pt>
                <c:pt idx="10">
                  <c:v>Kerala</c:v>
                </c:pt>
                <c:pt idx="11">
                  <c:v>Tamil Nadu</c:v>
                </c:pt>
                <c:pt idx="12">
                  <c:v>Haryana</c:v>
                </c:pt>
                <c:pt idx="13">
                  <c:v>Gujarat</c:v>
                </c:pt>
                <c:pt idx="14">
                  <c:v>West Bengal</c:v>
                </c:pt>
                <c:pt idx="15">
                  <c:v>Punjab</c:v>
                </c:pt>
              </c:strCache>
            </c:strRef>
          </c:cat>
          <c:val>
            <c:numRef>
              <c:f>'T-14 (6)'!$B$24:$B$39</c:f>
              <c:numCache>
                <c:formatCode>General</c:formatCode>
                <c:ptCount val="16"/>
                <c:pt idx="0">
                  <c:v>22.799999999999997</c:v>
                </c:pt>
                <c:pt idx="1">
                  <c:v>21.2</c:v>
                </c:pt>
                <c:pt idx="2">
                  <c:v>21.2</c:v>
                </c:pt>
                <c:pt idx="3">
                  <c:v>18.899999999999999</c:v>
                </c:pt>
                <c:pt idx="4">
                  <c:v>14.6</c:v>
                </c:pt>
                <c:pt idx="5">
                  <c:v>12.8</c:v>
                </c:pt>
                <c:pt idx="6">
                  <c:v>11.3</c:v>
                </c:pt>
                <c:pt idx="7">
                  <c:v>10.6</c:v>
                </c:pt>
                <c:pt idx="8">
                  <c:v>9.6</c:v>
                </c:pt>
                <c:pt idx="9">
                  <c:v>9.3000000000000007</c:v>
                </c:pt>
                <c:pt idx="10">
                  <c:v>8.9</c:v>
                </c:pt>
                <c:pt idx="11">
                  <c:v>8.5</c:v>
                </c:pt>
                <c:pt idx="12">
                  <c:v>8.3000000000000007</c:v>
                </c:pt>
                <c:pt idx="13">
                  <c:v>8</c:v>
                </c:pt>
                <c:pt idx="14">
                  <c:v>8</c:v>
                </c:pt>
                <c:pt idx="15">
                  <c:v>7.3000000000000007</c:v>
                </c:pt>
              </c:numCache>
            </c:numRef>
          </c:val>
        </c:ser>
        <c:dLbls>
          <c:showLegendKey val="0"/>
          <c:showVal val="0"/>
          <c:showCatName val="0"/>
          <c:showSerName val="0"/>
          <c:showPercent val="0"/>
          <c:showBubbleSize val="0"/>
        </c:dLbls>
        <c:gapWidth val="20"/>
        <c:axId val="151897216"/>
        <c:axId val="151898752"/>
      </c:barChart>
      <c:catAx>
        <c:axId val="151897216"/>
        <c:scaling>
          <c:orientation val="minMax"/>
        </c:scaling>
        <c:delete val="0"/>
        <c:axPos val="l"/>
        <c:majorTickMark val="out"/>
        <c:minorTickMark val="none"/>
        <c:tickLblPos val="nextTo"/>
        <c:txPr>
          <a:bodyPr/>
          <a:lstStyle/>
          <a:p>
            <a:pPr>
              <a:defRPr sz="1200">
                <a:latin typeface="Century Gothic" panose="020B0502020202020204" pitchFamily="34" charset="0"/>
              </a:defRPr>
            </a:pPr>
            <a:endParaRPr lang="en-US"/>
          </a:p>
        </c:txPr>
        <c:crossAx val="151898752"/>
        <c:crosses val="autoZero"/>
        <c:auto val="1"/>
        <c:lblAlgn val="ctr"/>
        <c:lblOffset val="100"/>
        <c:noMultiLvlLbl val="0"/>
      </c:catAx>
      <c:valAx>
        <c:axId val="151898752"/>
        <c:scaling>
          <c:orientation val="minMax"/>
        </c:scaling>
        <c:delete val="0"/>
        <c:axPos val="b"/>
        <c:numFmt formatCode="General" sourceLinked="1"/>
        <c:majorTickMark val="out"/>
        <c:minorTickMark val="none"/>
        <c:tickLblPos val="nextTo"/>
        <c:txPr>
          <a:bodyPr/>
          <a:lstStyle/>
          <a:p>
            <a:pPr>
              <a:defRPr>
                <a:latin typeface="Century Gothic" panose="020B0502020202020204" pitchFamily="34" charset="0"/>
              </a:defRPr>
            </a:pPr>
            <a:endParaRPr lang="en-US"/>
          </a:p>
        </c:txPr>
        <c:crossAx val="151897216"/>
        <c:crosses val="autoZero"/>
        <c:crossBetween val="between"/>
      </c:valAx>
    </c:plotArea>
    <c:plotVisOnly val="1"/>
    <c:dispBlanksAs val="gap"/>
    <c:showDLblsOverMax val="0"/>
  </c:chart>
  <c:spPr>
    <a:solidFill>
      <a:schemeClr val="bg1"/>
    </a:solidFill>
    <a:ln>
      <a:noFill/>
    </a:ln>
  </c:spPr>
  <c:txPr>
    <a:bodyPr/>
    <a:lstStyle/>
    <a:p>
      <a:pPr>
        <a:defRPr sz="1400"/>
      </a:pPr>
      <a:endParaRPr lang="en-US"/>
    </a:p>
  </c:txPr>
  <c:externalData r:id="rId1">
    <c:autoUpdate val="0"/>
  </c:externalData>
  <c:userShapes r:id="rId2"/>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0766427634045874E-2"/>
          <c:y val="0.12624226392505847"/>
          <c:w val="0.93732881046119343"/>
          <c:h val="0.77774205100613214"/>
        </c:manualLayout>
      </c:layout>
      <c:barChart>
        <c:barDir val="col"/>
        <c:grouping val="clustered"/>
        <c:varyColors val="0"/>
        <c:ser>
          <c:idx val="0"/>
          <c:order val="0"/>
          <c:spPr>
            <a:solidFill>
              <a:srgbClr val="084572"/>
            </a:solidFill>
            <a:effectLst>
              <a:outerShdw blurRad="50800" dist="50800" sx="1000" sy="1000" algn="ctr" rotWithShape="0">
                <a:srgbClr val="000000"/>
              </a:outerShdw>
            </a:effectLst>
          </c:spPr>
          <c:invertIfNegative val="0"/>
          <c:dPt>
            <c:idx val="0"/>
            <c:invertIfNegative val="0"/>
            <c:bubble3D val="0"/>
            <c:spPr>
              <a:solidFill>
                <a:srgbClr val="6D7331"/>
              </a:solidFill>
              <a:effectLst>
                <a:outerShdw blurRad="50800" dist="50800" sx="1000" sy="1000" algn="ctr" rotWithShape="0">
                  <a:srgbClr val="000000"/>
                </a:outerShdw>
              </a:effectLst>
            </c:spPr>
          </c:dPt>
          <c:dLbls>
            <c:dLbl>
              <c:idx val="0"/>
              <c:layout>
                <c:manualLayout>
                  <c:x val="2.9761904761904795E-3"/>
                  <c:y val="-3.6452860666391855E-2"/>
                </c:manualLayout>
              </c:layout>
              <c:showLegendKey val="0"/>
              <c:showVal val="1"/>
              <c:showCatName val="0"/>
              <c:showSerName val="0"/>
              <c:showPercent val="0"/>
              <c:showBubbleSize val="0"/>
            </c:dLbl>
            <c:dLbl>
              <c:idx val="1"/>
              <c:layout>
                <c:manualLayout>
                  <c:x val="1.4880952380952391E-3"/>
                  <c:y val="-5.0473191691927127E-2"/>
                </c:manualLayout>
              </c:layout>
              <c:showLegendKey val="0"/>
              <c:showVal val="1"/>
              <c:showCatName val="0"/>
              <c:showSerName val="0"/>
              <c:showPercent val="0"/>
              <c:showBubbleSize val="0"/>
            </c:dLbl>
            <c:dLbl>
              <c:idx val="2"/>
              <c:layout>
                <c:manualLayout>
                  <c:x val="-5.0496966567703631E-3"/>
                  <c:y val="-4.7669109805078401E-2"/>
                </c:manualLayout>
              </c:layout>
              <c:showLegendKey val="0"/>
              <c:showVal val="1"/>
              <c:showCatName val="0"/>
              <c:showSerName val="0"/>
              <c:showPercent val="0"/>
              <c:showBubbleSize val="0"/>
            </c:dLbl>
            <c:dLbl>
              <c:idx val="3"/>
              <c:layout>
                <c:manualLayout>
                  <c:x val="1.1904761904761915E-2"/>
                  <c:y val="-4.4865059281713082E-2"/>
                </c:manualLayout>
              </c:layout>
              <c:showLegendKey val="0"/>
              <c:showVal val="1"/>
              <c:showCatName val="0"/>
              <c:showSerName val="0"/>
              <c:showPercent val="0"/>
              <c:showBubbleSize val="0"/>
            </c:dLbl>
            <c:dLbl>
              <c:idx val="4"/>
              <c:layout>
                <c:manualLayout>
                  <c:x val="0"/>
                  <c:y val="-3.3648794461284791E-2"/>
                </c:manualLayout>
              </c:layout>
              <c:showLegendKey val="0"/>
              <c:showVal val="1"/>
              <c:showCatName val="0"/>
              <c:showSerName val="0"/>
              <c:showPercent val="0"/>
              <c:showBubbleSize val="0"/>
            </c:dLbl>
            <c:txPr>
              <a:bodyPr/>
              <a:lstStyle/>
              <a:p>
                <a:pPr>
                  <a:defRPr sz="1800">
                    <a:latin typeface="Century Gothic" panose="020B0502020202020204" pitchFamily="34" charset="0"/>
                  </a:defRPr>
                </a:pPr>
                <a:endParaRPr lang="en-US"/>
              </a:p>
            </c:txPr>
            <c:showLegendKey val="0"/>
            <c:showVal val="1"/>
            <c:showCatName val="0"/>
            <c:showSerName val="0"/>
            <c:showPercent val="0"/>
            <c:showBubbleSize val="0"/>
            <c:showLeaderLines val="0"/>
          </c:dLbls>
          <c:cat>
            <c:strRef>
              <c:f>CPR!$A$3:$E$3</c:f>
              <c:strCache>
                <c:ptCount val="3"/>
                <c:pt idx="0">
                  <c:v>Jharkhand</c:v>
                </c:pt>
                <c:pt idx="1">
                  <c:v>West Singhbhum</c:v>
                </c:pt>
                <c:pt idx="2">
                  <c:v>Giridih</c:v>
                </c:pt>
              </c:strCache>
            </c:strRef>
          </c:cat>
          <c:val>
            <c:numRef>
              <c:f>CPR!$A$4:$E$4</c:f>
              <c:numCache>
                <c:formatCode>General</c:formatCode>
                <c:ptCount val="5"/>
                <c:pt idx="0">
                  <c:v>3.1</c:v>
                </c:pt>
                <c:pt idx="1">
                  <c:v>3.4</c:v>
                </c:pt>
                <c:pt idx="2">
                  <c:v>2.8</c:v>
                </c:pt>
              </c:numCache>
            </c:numRef>
          </c:val>
        </c:ser>
        <c:dLbls>
          <c:showLegendKey val="0"/>
          <c:showVal val="0"/>
          <c:showCatName val="0"/>
          <c:showSerName val="0"/>
          <c:showPercent val="0"/>
          <c:showBubbleSize val="0"/>
        </c:dLbls>
        <c:gapWidth val="161"/>
        <c:axId val="165172736"/>
        <c:axId val="165174272"/>
      </c:barChart>
      <c:catAx>
        <c:axId val="165172736"/>
        <c:scaling>
          <c:orientation val="minMax"/>
        </c:scaling>
        <c:delete val="0"/>
        <c:axPos val="b"/>
        <c:majorTickMark val="none"/>
        <c:minorTickMark val="none"/>
        <c:tickLblPos val="nextTo"/>
        <c:txPr>
          <a:bodyPr/>
          <a:lstStyle/>
          <a:p>
            <a:pPr>
              <a:defRPr sz="1600">
                <a:latin typeface="Century Gothic" panose="020B0502020202020204" pitchFamily="34" charset="0"/>
              </a:defRPr>
            </a:pPr>
            <a:endParaRPr lang="en-US"/>
          </a:p>
        </c:txPr>
        <c:crossAx val="165174272"/>
        <c:crosses val="autoZero"/>
        <c:auto val="1"/>
        <c:lblAlgn val="ctr"/>
        <c:lblOffset val="100"/>
        <c:noMultiLvlLbl val="0"/>
      </c:catAx>
      <c:valAx>
        <c:axId val="165174272"/>
        <c:scaling>
          <c:orientation val="minMax"/>
        </c:scaling>
        <c:delete val="0"/>
        <c:axPos val="l"/>
        <c:numFmt formatCode="General" sourceLinked="1"/>
        <c:majorTickMark val="out"/>
        <c:minorTickMark val="out"/>
        <c:tickLblPos val="nextTo"/>
        <c:txPr>
          <a:bodyPr/>
          <a:lstStyle/>
          <a:p>
            <a:pPr>
              <a:defRPr sz="1400">
                <a:latin typeface="Century Gothic" panose="020B0502020202020204" pitchFamily="34" charset="0"/>
              </a:defRPr>
            </a:pPr>
            <a:endParaRPr lang="en-US"/>
          </a:p>
        </c:txPr>
        <c:crossAx val="165172736"/>
        <c:crosses val="autoZero"/>
        <c:crossBetween val="between"/>
        <c:majorUnit val="10"/>
      </c:valAx>
    </c:plotArea>
    <c:plotVisOnly val="1"/>
    <c:dispBlanksAs val="gap"/>
    <c:showDLblsOverMax val="0"/>
  </c:chart>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dirty="0"/>
              <a:t>Contraceptive Prevalence Rate </a:t>
            </a:r>
          </a:p>
          <a:p>
            <a:pPr>
              <a:defRPr/>
            </a:pPr>
            <a:r>
              <a:rPr lang="en-US" dirty="0"/>
              <a:t>(Modern </a:t>
            </a:r>
            <a:r>
              <a:rPr lang="en-US" dirty="0" smtClean="0"/>
              <a:t>Method)</a:t>
            </a:r>
            <a:endParaRPr lang="en-US" dirty="0"/>
          </a:p>
        </c:rich>
      </c:tx>
      <c:layout>
        <c:manualLayout>
          <c:xMode val="edge"/>
          <c:yMode val="edge"/>
          <c:x val="0.29027566139601624"/>
          <c:y val="1.8518417956376144E-2"/>
        </c:manualLayout>
      </c:layout>
      <c:overlay val="0"/>
    </c:title>
    <c:autoTitleDeleted val="0"/>
    <c:plotArea>
      <c:layout/>
      <c:barChart>
        <c:barDir val="col"/>
        <c:grouping val="clustered"/>
        <c:varyColors val="0"/>
        <c:ser>
          <c:idx val="0"/>
          <c:order val="0"/>
          <c:spPr>
            <a:solidFill>
              <a:srgbClr val="084572"/>
            </a:solidFill>
            <a:effectLst>
              <a:outerShdw blurRad="50800" dist="50800" sx="1000" sy="1000" algn="ctr" rotWithShape="0">
                <a:srgbClr val="000000"/>
              </a:outerShdw>
            </a:effectLst>
          </c:spPr>
          <c:invertIfNegative val="0"/>
          <c:dPt>
            <c:idx val="0"/>
            <c:invertIfNegative val="0"/>
            <c:bubble3D val="0"/>
            <c:spPr>
              <a:solidFill>
                <a:srgbClr val="6D7331"/>
              </a:solidFill>
              <a:effectLst>
                <a:outerShdw blurRad="50800" dist="50800" sx="1000" sy="1000" algn="ctr" rotWithShape="0">
                  <a:srgbClr val="000000"/>
                </a:outerShdw>
              </a:effectLst>
            </c:spPr>
          </c:dPt>
          <c:dLbls>
            <c:dLbl>
              <c:idx val="0"/>
              <c:layout>
                <c:manualLayout>
                  <c:x val="-1.877164452395614E-3"/>
                  <c:y val="0.20428793623019345"/>
                </c:manualLayout>
              </c:layout>
              <c:tx>
                <c:rich>
                  <a:bodyPr/>
                  <a:lstStyle/>
                  <a:p>
                    <a:r>
                      <a:rPr lang="en-US" dirty="0">
                        <a:solidFill>
                          <a:schemeClr val="bg2"/>
                        </a:solidFill>
                      </a:rPr>
                      <a:t>38</a:t>
                    </a:r>
                    <a:endParaRPr lang="en-US" dirty="0">
                      <a:solidFill>
                        <a:schemeClr val="bg1"/>
                      </a:solidFill>
                    </a:endParaRPr>
                  </a:p>
                </c:rich>
              </c:tx>
              <c:showLegendKey val="0"/>
              <c:showVal val="1"/>
              <c:showCatName val="0"/>
              <c:showSerName val="0"/>
              <c:showPercent val="0"/>
              <c:showBubbleSize val="0"/>
            </c:dLbl>
            <c:dLbl>
              <c:idx val="1"/>
              <c:layout>
                <c:manualLayout>
                  <c:x val="-1.2967924895078279E-4"/>
                  <c:y val="0.15014411393020316"/>
                </c:manualLayout>
              </c:layout>
              <c:showLegendKey val="0"/>
              <c:showVal val="1"/>
              <c:showCatName val="0"/>
              <c:showSerName val="0"/>
              <c:showPercent val="0"/>
              <c:showBubbleSize val="0"/>
            </c:dLbl>
            <c:dLbl>
              <c:idx val="2"/>
              <c:layout>
                <c:manualLayout>
                  <c:x val="4.504379413457445E-4"/>
                  <c:y val="0.14677529892096822"/>
                </c:manualLayout>
              </c:layout>
              <c:showLegendKey val="0"/>
              <c:showVal val="1"/>
              <c:showCatName val="0"/>
              <c:showSerName val="0"/>
              <c:showPercent val="0"/>
              <c:showBubbleSize val="0"/>
            </c:dLbl>
            <c:dLbl>
              <c:idx val="3"/>
              <c:layout>
                <c:manualLayout>
                  <c:x val="-1.0376887641975212E-3"/>
                  <c:y val="0.14032006415864684"/>
                </c:manualLayout>
              </c:layout>
              <c:showLegendKey val="0"/>
              <c:showVal val="1"/>
              <c:showCatName val="0"/>
              <c:showSerName val="0"/>
              <c:showPercent val="0"/>
              <c:showBubbleSize val="0"/>
            </c:dLbl>
            <c:dLbl>
              <c:idx val="4"/>
              <c:layout>
                <c:manualLayout>
                  <c:x val="0"/>
                  <c:y val="-3.3648794461284791E-2"/>
                </c:manualLayout>
              </c:layout>
              <c:showLegendKey val="0"/>
              <c:showVal val="1"/>
              <c:showCatName val="0"/>
              <c:showSerName val="0"/>
              <c:showPercent val="0"/>
              <c:showBubbleSize val="0"/>
            </c:dLbl>
            <c:txPr>
              <a:bodyPr/>
              <a:lstStyle/>
              <a:p>
                <a:pPr>
                  <a:defRPr>
                    <a:solidFill>
                      <a:schemeClr val="bg2"/>
                    </a:solidFill>
                  </a:defRPr>
                </a:pPr>
                <a:endParaRPr lang="en-US"/>
              </a:p>
            </c:txPr>
            <c:showLegendKey val="0"/>
            <c:showVal val="1"/>
            <c:showCatName val="0"/>
            <c:showSerName val="0"/>
            <c:showPercent val="0"/>
            <c:showBubbleSize val="0"/>
            <c:showLeaderLines val="0"/>
          </c:dLbls>
          <c:cat>
            <c:strRef>
              <c:f>CPR!$A$3:$E$3</c:f>
              <c:strCache>
                <c:ptCount val="4"/>
                <c:pt idx="0">
                  <c:v>Jharkhand</c:v>
                </c:pt>
                <c:pt idx="1">
                  <c:v>West Singhbhum</c:v>
                </c:pt>
                <c:pt idx="2">
                  <c:v>Giridih</c:v>
                </c:pt>
                <c:pt idx="3">
                  <c:v>Simdega</c:v>
                </c:pt>
              </c:strCache>
            </c:strRef>
          </c:cat>
          <c:val>
            <c:numRef>
              <c:f>CPR!$A$4:$E$4</c:f>
              <c:numCache>
                <c:formatCode>General</c:formatCode>
                <c:ptCount val="5"/>
                <c:pt idx="0">
                  <c:v>38</c:v>
                </c:pt>
                <c:pt idx="1">
                  <c:v>26</c:v>
                </c:pt>
                <c:pt idx="2">
                  <c:v>29.9</c:v>
                </c:pt>
                <c:pt idx="3">
                  <c:v>17.3</c:v>
                </c:pt>
              </c:numCache>
            </c:numRef>
          </c:val>
        </c:ser>
        <c:dLbls>
          <c:showLegendKey val="0"/>
          <c:showVal val="0"/>
          <c:showCatName val="0"/>
          <c:showSerName val="0"/>
          <c:showPercent val="0"/>
          <c:showBubbleSize val="0"/>
        </c:dLbls>
        <c:gapWidth val="161"/>
        <c:axId val="165564800"/>
        <c:axId val="165566336"/>
      </c:barChart>
      <c:catAx>
        <c:axId val="165564800"/>
        <c:scaling>
          <c:orientation val="minMax"/>
        </c:scaling>
        <c:delete val="0"/>
        <c:axPos val="b"/>
        <c:majorTickMark val="none"/>
        <c:minorTickMark val="none"/>
        <c:tickLblPos val="nextTo"/>
        <c:crossAx val="165566336"/>
        <c:crosses val="autoZero"/>
        <c:auto val="1"/>
        <c:lblAlgn val="ctr"/>
        <c:lblOffset val="100"/>
        <c:noMultiLvlLbl val="0"/>
      </c:catAx>
      <c:valAx>
        <c:axId val="165566336"/>
        <c:scaling>
          <c:orientation val="minMax"/>
        </c:scaling>
        <c:delete val="0"/>
        <c:axPos val="l"/>
        <c:numFmt formatCode="General" sourceLinked="1"/>
        <c:majorTickMark val="out"/>
        <c:minorTickMark val="none"/>
        <c:tickLblPos val="nextTo"/>
        <c:crossAx val="165564800"/>
        <c:crosses val="autoZero"/>
        <c:crossBetween val="between"/>
        <c:majorUnit val="10"/>
      </c:valAx>
    </c:plotArea>
    <c:plotVisOnly val="1"/>
    <c:dispBlanksAs val="gap"/>
    <c:showDLblsOverMax val="0"/>
  </c:chart>
  <c:spPr>
    <a:solidFill>
      <a:schemeClr val="bg1"/>
    </a:solidFill>
  </c:spPr>
  <c:txPr>
    <a:bodyPr/>
    <a:lstStyle/>
    <a:p>
      <a:pPr>
        <a:defRPr sz="1400">
          <a:latin typeface="Century Gothic" panose="020B0502020202020204" pitchFamily="34" charset="0"/>
        </a:defRPr>
      </a:pPr>
      <a:endParaRPr lang="en-US"/>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dirty="0"/>
              <a:t>Total Unmet Need for FP </a:t>
            </a:r>
          </a:p>
        </c:rich>
      </c:tx>
      <c:layout>
        <c:manualLayout>
          <c:xMode val="edge"/>
          <c:yMode val="edge"/>
          <c:x val="0.25838457884752586"/>
          <c:y val="5.5337003440262293E-3"/>
        </c:manualLayout>
      </c:layout>
      <c:overlay val="0"/>
    </c:title>
    <c:autoTitleDeleted val="0"/>
    <c:plotArea>
      <c:layout/>
      <c:barChart>
        <c:barDir val="col"/>
        <c:grouping val="clustered"/>
        <c:varyColors val="0"/>
        <c:ser>
          <c:idx val="0"/>
          <c:order val="0"/>
          <c:spPr>
            <a:solidFill>
              <a:srgbClr val="084572"/>
            </a:solidFill>
            <a:effectLst>
              <a:outerShdw blurRad="50800" dist="50800" sx="1000" sy="1000" algn="ctr" rotWithShape="0">
                <a:srgbClr val="000000"/>
              </a:outerShdw>
            </a:effectLst>
          </c:spPr>
          <c:invertIfNegative val="0"/>
          <c:dPt>
            <c:idx val="0"/>
            <c:invertIfNegative val="0"/>
            <c:bubble3D val="0"/>
            <c:spPr>
              <a:solidFill>
                <a:srgbClr val="6D7331"/>
              </a:solidFill>
              <a:effectLst>
                <a:outerShdw blurRad="50800" dist="50800" sx="1000" sy="1000" algn="ctr" rotWithShape="0">
                  <a:srgbClr val="000000"/>
                </a:outerShdw>
              </a:effectLst>
            </c:spPr>
          </c:dPt>
          <c:dLbls>
            <c:dLbl>
              <c:idx val="0"/>
              <c:layout>
                <c:manualLayout>
                  <c:x val="3.819445458323736E-3"/>
                  <c:y val="-1.7291070677335815E-2"/>
                </c:manualLayout>
              </c:layout>
              <c:showLegendKey val="0"/>
              <c:showVal val="1"/>
              <c:showCatName val="0"/>
              <c:showSerName val="0"/>
              <c:showPercent val="0"/>
              <c:showBubbleSize val="0"/>
            </c:dLbl>
            <c:dLbl>
              <c:idx val="1"/>
              <c:layout>
                <c:manualLayout>
                  <c:x val="3.8194454583237217E-3"/>
                  <c:y val="-1.1987432835801386E-2"/>
                </c:manualLayout>
              </c:layout>
              <c:showLegendKey val="0"/>
              <c:showVal val="1"/>
              <c:showCatName val="0"/>
              <c:showSerName val="0"/>
              <c:showPercent val="0"/>
              <c:showBubbleSize val="0"/>
            </c:dLbl>
            <c:dLbl>
              <c:idx val="2"/>
              <c:layout>
                <c:manualLayout>
                  <c:x val="2.8817693474932522E-3"/>
                  <c:y val="1.7320046352365559E-3"/>
                </c:manualLayout>
              </c:layout>
              <c:showLegendKey val="0"/>
              <c:showVal val="1"/>
              <c:showCatName val="0"/>
              <c:showSerName val="0"/>
              <c:showPercent val="0"/>
              <c:showBubbleSize val="0"/>
            </c:dLbl>
            <c:dLbl>
              <c:idx val="3"/>
              <c:layout>
                <c:manualLayout>
                  <c:x val="2.8817693474932522E-3"/>
                  <c:y val="-9.1055514125423717E-3"/>
                </c:manualLayout>
              </c:layout>
              <c:showLegendKey val="0"/>
              <c:showVal val="1"/>
              <c:showCatName val="0"/>
              <c:showSerName val="0"/>
              <c:showPercent val="0"/>
              <c:showBubbleSize val="0"/>
            </c:dLbl>
            <c:dLbl>
              <c:idx val="4"/>
              <c:layout>
                <c:manualLayout>
                  <c:x val="1.0000000000000005E-2"/>
                  <c:y val="-2.8818443804034581E-2"/>
                </c:manualLayout>
              </c:layout>
              <c:showLegendKey val="0"/>
              <c:showVal val="1"/>
              <c:showCatName val="0"/>
              <c:showSerName val="0"/>
              <c:showPercent val="0"/>
              <c:showBubbleSize val="0"/>
            </c:dLbl>
            <c:txPr>
              <a:bodyPr/>
              <a:lstStyle/>
              <a:p>
                <a:pPr>
                  <a:defRPr sz="1400"/>
                </a:pPr>
                <a:endParaRPr lang="en-US"/>
              </a:p>
            </c:txPr>
            <c:showLegendKey val="0"/>
            <c:showVal val="1"/>
            <c:showCatName val="0"/>
            <c:showSerName val="0"/>
            <c:showPercent val="0"/>
            <c:showBubbleSize val="0"/>
            <c:showLeaderLines val="0"/>
          </c:dLbls>
          <c:cat>
            <c:strRef>
              <c:f>'Unmet Need'!$A$3:$E$3</c:f>
              <c:strCache>
                <c:ptCount val="4"/>
                <c:pt idx="0">
                  <c:v>Jharkhand </c:v>
                </c:pt>
                <c:pt idx="1">
                  <c:v>West Singhbhum</c:v>
                </c:pt>
                <c:pt idx="2">
                  <c:v>Giridih</c:v>
                </c:pt>
                <c:pt idx="3">
                  <c:v>Simdega</c:v>
                </c:pt>
              </c:strCache>
            </c:strRef>
          </c:cat>
          <c:val>
            <c:numRef>
              <c:f>'Unmet Need'!$A$4:$E$4</c:f>
              <c:numCache>
                <c:formatCode>General</c:formatCode>
                <c:ptCount val="5"/>
                <c:pt idx="0">
                  <c:v>30.5</c:v>
                </c:pt>
                <c:pt idx="1">
                  <c:v>39.6</c:v>
                </c:pt>
                <c:pt idx="2">
                  <c:v>40.5</c:v>
                </c:pt>
                <c:pt idx="3">
                  <c:v>45.4</c:v>
                </c:pt>
              </c:numCache>
            </c:numRef>
          </c:val>
        </c:ser>
        <c:dLbls>
          <c:showLegendKey val="0"/>
          <c:showVal val="0"/>
          <c:showCatName val="0"/>
          <c:showSerName val="0"/>
          <c:showPercent val="0"/>
          <c:showBubbleSize val="0"/>
        </c:dLbls>
        <c:gapWidth val="200"/>
        <c:axId val="165675008"/>
        <c:axId val="165676544"/>
      </c:barChart>
      <c:catAx>
        <c:axId val="165675008"/>
        <c:scaling>
          <c:orientation val="minMax"/>
        </c:scaling>
        <c:delete val="0"/>
        <c:axPos val="b"/>
        <c:majorTickMark val="none"/>
        <c:minorTickMark val="none"/>
        <c:tickLblPos val="nextTo"/>
        <c:txPr>
          <a:bodyPr/>
          <a:lstStyle/>
          <a:p>
            <a:pPr>
              <a:defRPr sz="1400"/>
            </a:pPr>
            <a:endParaRPr lang="en-US"/>
          </a:p>
        </c:txPr>
        <c:crossAx val="165676544"/>
        <c:crosses val="autoZero"/>
        <c:auto val="1"/>
        <c:lblAlgn val="ctr"/>
        <c:lblOffset val="100"/>
        <c:noMultiLvlLbl val="0"/>
      </c:catAx>
      <c:valAx>
        <c:axId val="165676544"/>
        <c:scaling>
          <c:orientation val="minMax"/>
        </c:scaling>
        <c:delete val="0"/>
        <c:axPos val="l"/>
        <c:numFmt formatCode="General" sourceLinked="1"/>
        <c:majorTickMark val="out"/>
        <c:minorTickMark val="none"/>
        <c:tickLblPos val="nextTo"/>
        <c:txPr>
          <a:bodyPr/>
          <a:lstStyle/>
          <a:p>
            <a:pPr>
              <a:defRPr sz="1400"/>
            </a:pPr>
            <a:endParaRPr lang="en-US"/>
          </a:p>
        </c:txPr>
        <c:crossAx val="165675008"/>
        <c:crosses val="autoZero"/>
        <c:crossBetween val="between"/>
      </c:valAx>
    </c:plotArea>
    <c:plotVisOnly val="1"/>
    <c:dispBlanksAs val="gap"/>
    <c:showDLblsOverMax val="0"/>
  </c:chart>
  <c:spPr>
    <a:solidFill>
      <a:schemeClr val="bg1"/>
    </a:solidFill>
  </c:spPr>
  <c:txPr>
    <a:bodyPr/>
    <a:lstStyle/>
    <a:p>
      <a:pPr>
        <a:defRPr>
          <a:latin typeface="Century Gothic" panose="020B0502020202020204" pitchFamily="34" charset="0"/>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183216455962567"/>
          <c:y val="2.9544306825166594E-2"/>
          <c:w val="0.85789011938679405"/>
          <c:h val="0.88613709931513518"/>
        </c:manualLayout>
      </c:layout>
      <c:barChart>
        <c:barDir val="col"/>
        <c:grouping val="clustered"/>
        <c:varyColors val="0"/>
        <c:ser>
          <c:idx val="1"/>
          <c:order val="0"/>
          <c:tx>
            <c:strRef>
              <c:f>Sheet1!$G$7:$G$17</c:f>
              <c:strCache>
                <c:ptCount val="1"/>
                <c:pt idx="0">
                  <c:v> 1.37   -0.08   2.77   3.97   4.24   7.81   10.89   13.52   16.31   18.23   18.15 </c:v>
                </c:pt>
              </c:strCache>
            </c:strRef>
          </c:tx>
          <c:spPr>
            <a:solidFill>
              <a:srgbClr val="084572"/>
            </a:solidFill>
          </c:spPr>
          <c:invertIfNegative val="0"/>
          <c:dPt>
            <c:idx val="9"/>
            <c:invertIfNegative val="0"/>
            <c:bubble3D val="0"/>
            <c:spPr>
              <a:solidFill>
                <a:srgbClr val="C4882C"/>
              </a:solidFill>
            </c:spPr>
          </c:dPt>
          <c:dPt>
            <c:idx val="10"/>
            <c:invertIfNegative val="0"/>
            <c:bubble3D val="0"/>
            <c:spPr>
              <a:solidFill>
                <a:srgbClr val="C4882C"/>
              </a:solidFill>
            </c:spPr>
          </c:dPt>
          <c:dLbls>
            <c:dLbl>
              <c:idx val="1"/>
              <c:layout>
                <c:manualLayout>
                  <c:x val="0"/>
                  <c:y val="-7.067961510855085E-2"/>
                </c:manualLayout>
              </c:layout>
              <c:tx>
                <c:rich>
                  <a:bodyPr/>
                  <a:lstStyle/>
                  <a:p>
                    <a:r>
                      <a:rPr lang="en-US" sz="1400" dirty="0"/>
                      <a:t> </a:t>
                    </a:r>
                    <a:r>
                      <a:rPr lang="en-US" sz="1400" dirty="0" smtClean="0"/>
                      <a:t>(-0.08</a:t>
                    </a:r>
                    <a:r>
                      <a:rPr lang="en-US" sz="1400" dirty="0"/>
                      <a:t>)</a:t>
                    </a:r>
                    <a:endParaRPr lang="en-US" dirty="0"/>
                  </a:p>
                </c:rich>
              </c:tx>
              <c:showLegendKey val="0"/>
              <c:showVal val="1"/>
              <c:showCatName val="0"/>
              <c:showSerName val="0"/>
              <c:showPercent val="0"/>
              <c:showBubbleSize val="0"/>
            </c:dLbl>
            <c:showLegendKey val="0"/>
            <c:showVal val="1"/>
            <c:showCatName val="0"/>
            <c:showSerName val="0"/>
            <c:showPercent val="0"/>
            <c:showBubbleSize val="0"/>
            <c:showLeaderLines val="0"/>
          </c:dLbls>
          <c:cat>
            <c:numRef>
              <c:f>Sheet1!$A$7:$A$17</c:f>
              <c:numCache>
                <c:formatCode>General</c:formatCode>
                <c:ptCount val="11"/>
                <c:pt idx="0">
                  <c:v>1911</c:v>
                </c:pt>
                <c:pt idx="1">
                  <c:v>1921</c:v>
                </c:pt>
                <c:pt idx="2">
                  <c:v>1931</c:v>
                </c:pt>
                <c:pt idx="3">
                  <c:v>1941</c:v>
                </c:pt>
                <c:pt idx="4">
                  <c:v>1951</c:v>
                </c:pt>
                <c:pt idx="5">
                  <c:v>1961</c:v>
                </c:pt>
                <c:pt idx="6">
                  <c:v>1971</c:v>
                </c:pt>
                <c:pt idx="7">
                  <c:v>1981</c:v>
                </c:pt>
                <c:pt idx="8">
                  <c:v>1991</c:v>
                </c:pt>
                <c:pt idx="9">
                  <c:v>2001</c:v>
                </c:pt>
                <c:pt idx="10">
                  <c:v>2011</c:v>
                </c:pt>
              </c:numCache>
            </c:numRef>
          </c:cat>
          <c:val>
            <c:numRef>
              <c:f>Sheet1!$G$7:$G$17</c:f>
              <c:numCache>
                <c:formatCode>_(* #,##0.00_);_(* \(#,##0.00\);_(* "-"??_);_(@_)</c:formatCode>
                <c:ptCount val="11"/>
                <c:pt idx="0">
                  <c:v>1.369706299999996</c:v>
                </c:pt>
                <c:pt idx="1">
                  <c:v>-7.7217700000000014E-2</c:v>
                </c:pt>
                <c:pt idx="2">
                  <c:v>2.7656025</c:v>
                </c:pt>
                <c:pt idx="3">
                  <c:v>3.9683342000000073</c:v>
                </c:pt>
                <c:pt idx="4">
                  <c:v>4.2427510000000002</c:v>
                </c:pt>
                <c:pt idx="5">
                  <c:v>7.8146680999999996</c:v>
                </c:pt>
                <c:pt idx="6">
                  <c:v>10.892488100000023</c:v>
                </c:pt>
                <c:pt idx="7">
                  <c:v>13.516944500000006</c:v>
                </c:pt>
                <c:pt idx="8">
                  <c:v>16.3091942</c:v>
                </c:pt>
                <c:pt idx="9">
                  <c:v>18.231639699999949</c:v>
                </c:pt>
                <c:pt idx="10">
                  <c:v>18.1455986</c:v>
                </c:pt>
              </c:numCache>
            </c:numRef>
          </c:val>
        </c:ser>
        <c:dLbls>
          <c:showLegendKey val="0"/>
          <c:showVal val="0"/>
          <c:showCatName val="0"/>
          <c:showSerName val="0"/>
          <c:showPercent val="0"/>
          <c:showBubbleSize val="0"/>
        </c:dLbls>
        <c:gapWidth val="150"/>
        <c:axId val="41809024"/>
        <c:axId val="41810944"/>
      </c:barChart>
      <c:catAx>
        <c:axId val="41809024"/>
        <c:scaling>
          <c:orientation val="minMax"/>
        </c:scaling>
        <c:delete val="0"/>
        <c:axPos val="b"/>
        <c:title>
          <c:tx>
            <c:rich>
              <a:bodyPr/>
              <a:lstStyle/>
              <a:p>
                <a:pPr>
                  <a:defRPr/>
                </a:pPr>
                <a:r>
                  <a:rPr lang="en-US" dirty="0" smtClean="0"/>
                  <a:t>Year</a:t>
                </a:r>
                <a:endParaRPr lang="en-US" dirty="0"/>
              </a:p>
            </c:rich>
          </c:tx>
          <c:layout/>
          <c:overlay val="0"/>
        </c:title>
        <c:numFmt formatCode="General" sourceLinked="1"/>
        <c:majorTickMark val="out"/>
        <c:minorTickMark val="none"/>
        <c:tickLblPos val="nextTo"/>
        <c:crossAx val="41810944"/>
        <c:crosses val="autoZero"/>
        <c:auto val="1"/>
        <c:lblAlgn val="ctr"/>
        <c:lblOffset val="100"/>
        <c:noMultiLvlLbl val="0"/>
      </c:catAx>
      <c:valAx>
        <c:axId val="41810944"/>
        <c:scaling>
          <c:orientation val="minMax"/>
        </c:scaling>
        <c:delete val="0"/>
        <c:axPos val="l"/>
        <c:majorGridlines>
          <c:spPr>
            <a:ln>
              <a:noFill/>
            </a:ln>
          </c:spPr>
        </c:majorGridlines>
        <c:title>
          <c:tx>
            <c:rich>
              <a:bodyPr rot="-5400000" vert="horz"/>
              <a:lstStyle/>
              <a:p>
                <a:pPr>
                  <a:defRPr/>
                </a:pPr>
                <a:r>
                  <a:rPr lang="en-US"/>
                  <a:t>Population size in Crores</a:t>
                </a:r>
              </a:p>
            </c:rich>
          </c:tx>
          <c:layout>
            <c:manualLayout>
              <c:xMode val="edge"/>
              <c:yMode val="edge"/>
              <c:x val="6.9416849273063472E-3"/>
              <c:y val="0.17024339857815529"/>
            </c:manualLayout>
          </c:layout>
          <c:overlay val="0"/>
        </c:title>
        <c:numFmt formatCode="#,##0" sourceLinked="0"/>
        <c:majorTickMark val="out"/>
        <c:minorTickMark val="none"/>
        <c:tickLblPos val="nextTo"/>
        <c:crossAx val="41809024"/>
        <c:crosses val="autoZero"/>
        <c:crossBetween val="between"/>
      </c:valAx>
      <c:spPr>
        <a:solidFill>
          <a:srgbClr val="FFFFFF">
            <a:alpha val="80000"/>
          </a:srgbClr>
        </a:solidFill>
      </c:spPr>
    </c:plotArea>
    <c:plotVisOnly val="1"/>
    <c:dispBlanksAs val="gap"/>
    <c:showDLblsOverMax val="0"/>
  </c:chart>
  <c:spPr>
    <a:noFill/>
  </c:spPr>
  <c:txPr>
    <a:bodyPr/>
    <a:lstStyle/>
    <a:p>
      <a:pPr>
        <a:defRPr sz="1400">
          <a:latin typeface="+mj-lt"/>
        </a:defRPr>
      </a:pPr>
      <a:endParaRPr lang="en-US"/>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Unmet Need for FP: Spacing Method</a:t>
            </a:r>
          </a:p>
        </c:rich>
      </c:tx>
      <c:layout/>
      <c:overlay val="0"/>
    </c:title>
    <c:autoTitleDeleted val="0"/>
    <c:plotArea>
      <c:layout/>
      <c:barChart>
        <c:barDir val="col"/>
        <c:grouping val="clustered"/>
        <c:varyColors val="0"/>
        <c:ser>
          <c:idx val="0"/>
          <c:order val="0"/>
          <c:spPr>
            <a:solidFill>
              <a:srgbClr val="084572"/>
            </a:solidFill>
          </c:spPr>
          <c:invertIfNegative val="0"/>
          <c:dPt>
            <c:idx val="0"/>
            <c:invertIfNegative val="0"/>
            <c:bubble3D val="0"/>
            <c:spPr>
              <a:solidFill>
                <a:srgbClr val="6D7331"/>
              </a:solidFill>
            </c:spPr>
          </c:dPt>
          <c:dLbls>
            <c:dLbl>
              <c:idx val="0"/>
              <c:layout>
                <c:manualLayout>
                  <c:x val="-1.7361159501079928E-3"/>
                  <c:y val="-1.5250593675790526E-2"/>
                </c:manualLayout>
              </c:layout>
              <c:showLegendKey val="0"/>
              <c:showVal val="1"/>
              <c:showCatName val="0"/>
              <c:showSerName val="0"/>
              <c:showPercent val="0"/>
              <c:showBubbleSize val="0"/>
            </c:dLbl>
            <c:dLbl>
              <c:idx val="1"/>
              <c:layout>
                <c:manualLayout>
                  <c:x val="-9.5254686084593411E-4"/>
                  <c:y val="1.089238845144357E-3"/>
                </c:manualLayout>
              </c:layout>
              <c:showLegendKey val="0"/>
              <c:showVal val="1"/>
              <c:showCatName val="0"/>
              <c:showSerName val="0"/>
              <c:showPercent val="0"/>
              <c:showBubbleSize val="0"/>
            </c:dLbl>
            <c:dLbl>
              <c:idx val="2"/>
              <c:layout>
                <c:manualLayout>
                  <c:x val="-2.9498525073746312E-3"/>
                  <c:y val="1.7118693496646254E-3"/>
                </c:manualLayout>
              </c:layout>
              <c:showLegendKey val="0"/>
              <c:showVal val="1"/>
              <c:showCatName val="0"/>
              <c:showSerName val="0"/>
              <c:showPercent val="0"/>
              <c:showBubbleSize val="0"/>
            </c:dLbl>
            <c:dLbl>
              <c:idx val="3"/>
              <c:layout>
                <c:manualLayout>
                  <c:x val="-3.2110422037953221E-3"/>
                  <c:y val="-5.4468191476065488E-3"/>
                </c:manualLayout>
              </c:layout>
              <c:showLegendKey val="0"/>
              <c:showVal val="1"/>
              <c:showCatName val="0"/>
              <c:showSerName val="0"/>
              <c:showPercent val="0"/>
              <c:showBubbleSize val="0"/>
            </c:dLbl>
            <c:dLbl>
              <c:idx val="4"/>
              <c:layout>
                <c:manualLayout>
                  <c:x val="5.2083333333333426E-3"/>
                  <c:y val="-3.2679738562091491E-2"/>
                </c:manualLayout>
              </c:layout>
              <c:showLegendKey val="0"/>
              <c:showVal val="1"/>
              <c:showCatName val="0"/>
              <c:showSerName val="0"/>
              <c:showPercent val="0"/>
              <c:showBubbleSize val="0"/>
            </c:dLbl>
            <c:txPr>
              <a:bodyPr/>
              <a:lstStyle/>
              <a:p>
                <a:pPr>
                  <a:defRPr sz="1400"/>
                </a:pPr>
                <a:endParaRPr lang="en-US"/>
              </a:p>
            </c:txPr>
            <c:showLegendKey val="0"/>
            <c:showVal val="1"/>
            <c:showCatName val="0"/>
            <c:showSerName val="0"/>
            <c:showPercent val="0"/>
            <c:showBubbleSize val="0"/>
            <c:showLeaderLines val="0"/>
          </c:dLbls>
          <c:cat>
            <c:strRef>
              <c:f>UnmetFPspacing!$A$2:$A$6</c:f>
              <c:strCache>
                <c:ptCount val="4"/>
                <c:pt idx="0">
                  <c:v>Jharkhand</c:v>
                </c:pt>
                <c:pt idx="1">
                  <c:v>West Singhbhum</c:v>
                </c:pt>
                <c:pt idx="2">
                  <c:v>Giridih</c:v>
                </c:pt>
                <c:pt idx="3">
                  <c:v>Simdega</c:v>
                </c:pt>
              </c:strCache>
            </c:strRef>
          </c:cat>
          <c:val>
            <c:numRef>
              <c:f>UnmetFPspacing!$B$2:$B$6</c:f>
              <c:numCache>
                <c:formatCode>General</c:formatCode>
                <c:ptCount val="5"/>
                <c:pt idx="0">
                  <c:v>16.2</c:v>
                </c:pt>
                <c:pt idx="1">
                  <c:v>19.399999999999999</c:v>
                </c:pt>
                <c:pt idx="2">
                  <c:v>21</c:v>
                </c:pt>
                <c:pt idx="3">
                  <c:v>13.9</c:v>
                </c:pt>
              </c:numCache>
            </c:numRef>
          </c:val>
        </c:ser>
        <c:dLbls>
          <c:showLegendKey val="0"/>
          <c:showVal val="0"/>
          <c:showCatName val="0"/>
          <c:showSerName val="0"/>
          <c:showPercent val="0"/>
          <c:showBubbleSize val="0"/>
        </c:dLbls>
        <c:gapWidth val="210"/>
        <c:axId val="142060928"/>
        <c:axId val="142066816"/>
      </c:barChart>
      <c:catAx>
        <c:axId val="142060928"/>
        <c:scaling>
          <c:orientation val="minMax"/>
        </c:scaling>
        <c:delete val="0"/>
        <c:axPos val="b"/>
        <c:majorTickMark val="none"/>
        <c:minorTickMark val="none"/>
        <c:tickLblPos val="nextTo"/>
        <c:txPr>
          <a:bodyPr/>
          <a:lstStyle/>
          <a:p>
            <a:pPr>
              <a:defRPr sz="1400"/>
            </a:pPr>
            <a:endParaRPr lang="en-US"/>
          </a:p>
        </c:txPr>
        <c:crossAx val="142066816"/>
        <c:crosses val="autoZero"/>
        <c:auto val="1"/>
        <c:lblAlgn val="ctr"/>
        <c:lblOffset val="100"/>
        <c:noMultiLvlLbl val="0"/>
      </c:catAx>
      <c:valAx>
        <c:axId val="142066816"/>
        <c:scaling>
          <c:orientation val="minMax"/>
        </c:scaling>
        <c:delete val="0"/>
        <c:axPos val="l"/>
        <c:numFmt formatCode="General" sourceLinked="1"/>
        <c:majorTickMark val="out"/>
        <c:minorTickMark val="none"/>
        <c:tickLblPos val="nextTo"/>
        <c:txPr>
          <a:bodyPr/>
          <a:lstStyle/>
          <a:p>
            <a:pPr>
              <a:defRPr sz="1400"/>
            </a:pPr>
            <a:endParaRPr lang="en-US"/>
          </a:p>
        </c:txPr>
        <c:crossAx val="142060928"/>
        <c:crosses val="autoZero"/>
        <c:crossBetween val="between"/>
      </c:valAx>
    </c:plotArea>
    <c:plotVisOnly val="1"/>
    <c:dispBlanksAs val="gap"/>
    <c:showDLblsOverMax val="0"/>
  </c:chart>
  <c:spPr>
    <a:solidFill>
      <a:schemeClr val="bg1"/>
    </a:solidFill>
  </c:spPr>
  <c:txPr>
    <a:bodyPr/>
    <a:lstStyle/>
    <a:p>
      <a:pPr>
        <a:defRPr>
          <a:latin typeface="Century Gothic" panose="020B0502020202020204" pitchFamily="34" charset="0"/>
        </a:defRPr>
      </a:pPr>
      <a:endParaRPr lang="en-US"/>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805488652153775"/>
          <c:y val="9.4200231455217956E-2"/>
          <c:w val="0.46666940713293192"/>
          <c:h val="0.84707435488762828"/>
        </c:manualLayout>
      </c:layout>
      <c:pieChart>
        <c:varyColors val="1"/>
        <c:ser>
          <c:idx val="0"/>
          <c:order val="0"/>
          <c:dPt>
            <c:idx val="0"/>
            <c:bubble3D val="0"/>
            <c:spPr>
              <a:solidFill>
                <a:srgbClr val="084572"/>
              </a:solidFill>
            </c:spPr>
          </c:dPt>
          <c:dPt>
            <c:idx val="1"/>
            <c:bubble3D val="0"/>
            <c:spPr>
              <a:solidFill>
                <a:srgbClr val="6D7331"/>
              </a:solidFill>
            </c:spPr>
          </c:dPt>
          <c:dPt>
            <c:idx val="2"/>
            <c:bubble3D val="0"/>
            <c:spPr>
              <a:solidFill>
                <a:srgbClr val="1A2855"/>
              </a:solidFill>
            </c:spPr>
          </c:dPt>
          <c:dPt>
            <c:idx val="4"/>
            <c:bubble3D val="0"/>
            <c:spPr>
              <a:solidFill>
                <a:srgbClr val="25160C"/>
              </a:solidFill>
            </c:spPr>
          </c:dPt>
          <c:dPt>
            <c:idx val="5"/>
            <c:bubble3D val="0"/>
            <c:spPr>
              <a:solidFill>
                <a:srgbClr val="C4882C"/>
              </a:solidFill>
            </c:spPr>
          </c:dPt>
          <c:dPt>
            <c:idx val="6"/>
            <c:bubble3D val="0"/>
            <c:spPr>
              <a:solidFill>
                <a:srgbClr val="8B9694"/>
              </a:solidFill>
            </c:spPr>
          </c:dPt>
          <c:dPt>
            <c:idx val="7"/>
            <c:bubble3D val="0"/>
            <c:spPr>
              <a:solidFill>
                <a:srgbClr val="5B363C"/>
              </a:solidFill>
            </c:spPr>
          </c:dPt>
          <c:dLbls>
            <c:dLbl>
              <c:idx val="0"/>
              <c:layout>
                <c:manualLayout>
                  <c:x val="-7.4476056807098621E-4"/>
                  <c:y val="-3.8718146542921342E-2"/>
                </c:manualLayout>
              </c:layout>
              <c:showLegendKey val="0"/>
              <c:showVal val="1"/>
              <c:showCatName val="0"/>
              <c:showSerName val="0"/>
              <c:showPercent val="0"/>
              <c:showBubbleSize val="0"/>
            </c:dLbl>
            <c:dLbl>
              <c:idx val="1"/>
              <c:layout>
                <c:manualLayout>
                  <c:x val="-0.10553696743345148"/>
                  <c:y val="0.12623612970568882"/>
                </c:manualLayout>
              </c:layout>
              <c:spPr/>
              <c:txPr>
                <a:bodyPr/>
                <a:lstStyle/>
                <a:p>
                  <a:pPr>
                    <a:defRPr>
                      <a:solidFill>
                        <a:schemeClr val="bg1"/>
                      </a:solidFill>
                    </a:defRPr>
                  </a:pPr>
                  <a:endParaRPr lang="en-US"/>
                </a:p>
              </c:txPr>
              <c:showLegendKey val="0"/>
              <c:showVal val="1"/>
              <c:showCatName val="0"/>
              <c:showSerName val="0"/>
              <c:showPercent val="0"/>
              <c:showBubbleSize val="0"/>
            </c:dLbl>
            <c:dLbl>
              <c:idx val="2"/>
              <c:layout>
                <c:manualLayout>
                  <c:x val="1.3014590088003706E-2"/>
                  <c:y val="-2.5125390495523398E-2"/>
                </c:manualLayout>
              </c:layout>
              <c:showLegendKey val="0"/>
              <c:showVal val="1"/>
              <c:showCatName val="0"/>
              <c:showSerName val="0"/>
              <c:showPercent val="0"/>
              <c:showBubbleSize val="0"/>
            </c:dLbl>
            <c:dLbl>
              <c:idx val="3"/>
              <c:layout>
                <c:manualLayout>
                  <c:x val="-7.2297024050241451E-2"/>
                  <c:y val="-6.276021693253761E-2"/>
                </c:manualLayout>
              </c:layout>
              <c:spPr/>
              <c:txPr>
                <a:bodyPr/>
                <a:lstStyle/>
                <a:p>
                  <a:pPr>
                    <a:defRPr>
                      <a:solidFill>
                        <a:schemeClr val="bg1"/>
                      </a:solidFill>
                    </a:defRPr>
                  </a:pPr>
                  <a:endParaRPr lang="en-US"/>
                </a:p>
              </c:txPr>
              <c:showLegendKey val="0"/>
              <c:showVal val="1"/>
              <c:showCatName val="0"/>
              <c:showSerName val="0"/>
              <c:showPercent val="0"/>
              <c:showBubbleSize val="0"/>
            </c:dLbl>
            <c:dLbl>
              <c:idx val="4"/>
              <c:layout>
                <c:manualLayout>
                  <c:x val="1.9137902324143017E-4"/>
                  <c:y val="-2.1133449817331805E-2"/>
                </c:manualLayout>
              </c:layout>
              <c:showLegendKey val="0"/>
              <c:showVal val="1"/>
              <c:showCatName val="0"/>
              <c:showSerName val="0"/>
              <c:showPercent val="0"/>
              <c:showBubbleSize val="0"/>
            </c:dLbl>
            <c:dLbl>
              <c:idx val="5"/>
              <c:layout>
                <c:manualLayout>
                  <c:x val="7.058065110282276E-3"/>
                  <c:y val="1.7496575683898574E-2"/>
                </c:manualLayout>
              </c:layout>
              <c:showLegendKey val="0"/>
              <c:showVal val="1"/>
              <c:showCatName val="0"/>
              <c:showSerName val="0"/>
              <c:showPercent val="0"/>
              <c:showBubbleSize val="0"/>
            </c:dLbl>
            <c:dLbl>
              <c:idx val="6"/>
              <c:layout>
                <c:manualLayout>
                  <c:x val="0.11848264624021695"/>
                  <c:y val="-0.15571036329392543"/>
                </c:manualLayout>
              </c:layout>
              <c:spPr/>
              <c:txPr>
                <a:bodyPr/>
                <a:lstStyle/>
                <a:p>
                  <a:pPr>
                    <a:defRPr>
                      <a:solidFill>
                        <a:schemeClr val="bg1"/>
                      </a:solidFill>
                    </a:defRPr>
                  </a:pPr>
                  <a:endParaRPr lang="en-US"/>
                </a:p>
              </c:txPr>
              <c:showLegendKey val="0"/>
              <c:showVal val="1"/>
              <c:showCatName val="0"/>
              <c:showSerName val="0"/>
              <c:showPercent val="0"/>
              <c:showBubbleSize val="0"/>
            </c:dLbl>
            <c:dLbl>
              <c:idx val="7"/>
              <c:layout>
                <c:manualLayout>
                  <c:x val="4.713270452220663E-2"/>
                  <c:y val="0.17760511924482061"/>
                </c:manualLayout>
              </c:layout>
              <c:spPr/>
              <c:txPr>
                <a:bodyPr/>
                <a:lstStyle/>
                <a:p>
                  <a:pPr>
                    <a:defRPr>
                      <a:solidFill>
                        <a:schemeClr val="bg1"/>
                      </a:solidFill>
                    </a:defRPr>
                  </a:pPr>
                  <a:endParaRPr lang="en-US"/>
                </a:p>
              </c:txPr>
              <c:showLegendKey val="0"/>
              <c:showVal val="1"/>
              <c:showCatName val="0"/>
              <c:showSerName val="0"/>
              <c:showPercent val="0"/>
              <c:showBubbleSize val="0"/>
            </c:dLbl>
            <c:showLegendKey val="0"/>
            <c:showVal val="1"/>
            <c:showCatName val="0"/>
            <c:showSerName val="0"/>
            <c:showPercent val="0"/>
            <c:showBubbleSize val="0"/>
            <c:showLeaderLines val="1"/>
          </c:dLbls>
          <c:cat>
            <c:strRef>
              <c:f>'CPR (any method)'!$B$9:$I$9</c:f>
              <c:strCache>
                <c:ptCount val="8"/>
                <c:pt idx="0">
                  <c:v>Male sterilisation</c:v>
                </c:pt>
                <c:pt idx="1">
                  <c:v>Female sterilisation</c:v>
                </c:pt>
                <c:pt idx="2">
                  <c:v>Intrauterine Contraceptive Device (IUCD)</c:v>
                </c:pt>
                <c:pt idx="3">
                  <c:v>Pills</c:v>
                </c:pt>
                <c:pt idx="4">
                  <c:v>Emergency Contraceptive Pill (ECP)</c:v>
                </c:pt>
                <c:pt idx="5">
                  <c:v>Condom</c:v>
                </c:pt>
                <c:pt idx="6">
                  <c:v>Non users</c:v>
                </c:pt>
                <c:pt idx="7">
                  <c:v>Traditional methods</c:v>
                </c:pt>
              </c:strCache>
            </c:strRef>
          </c:cat>
          <c:val>
            <c:numRef>
              <c:f>'CPR (any method)'!$B$10:$I$10</c:f>
              <c:numCache>
                <c:formatCode>General</c:formatCode>
                <c:ptCount val="8"/>
                <c:pt idx="0">
                  <c:v>0.5</c:v>
                </c:pt>
                <c:pt idx="1">
                  <c:v>29</c:v>
                </c:pt>
                <c:pt idx="2">
                  <c:v>0.8</c:v>
                </c:pt>
                <c:pt idx="3">
                  <c:v>4.2</c:v>
                </c:pt>
                <c:pt idx="4">
                  <c:v>0.1</c:v>
                </c:pt>
                <c:pt idx="5">
                  <c:v>3.3</c:v>
                </c:pt>
                <c:pt idx="6">
                  <c:v>52.3</c:v>
                </c:pt>
                <c:pt idx="7">
                  <c:v>9.8000000000000007</c:v>
                </c:pt>
              </c:numCache>
            </c:numRef>
          </c:val>
        </c:ser>
        <c:dLbls>
          <c:showLegendKey val="0"/>
          <c:showVal val="0"/>
          <c:showCatName val="0"/>
          <c:showSerName val="0"/>
          <c:showPercent val="0"/>
          <c:showBubbleSize val="0"/>
          <c:showLeaderLines val="1"/>
        </c:dLbls>
        <c:firstSliceAng val="0"/>
      </c:pieChart>
    </c:plotArea>
    <c:legend>
      <c:legendPos val="r"/>
      <c:layout>
        <c:manualLayout>
          <c:xMode val="edge"/>
          <c:yMode val="edge"/>
          <c:x val="0.67192530621172353"/>
          <c:y val="5.8071305748930636E-2"/>
          <c:w val="0.29474136045494315"/>
          <c:h val="0.88385717831817945"/>
        </c:manualLayout>
      </c:layout>
      <c:overlay val="0"/>
      <c:txPr>
        <a:bodyPr/>
        <a:lstStyle/>
        <a:p>
          <a:pPr>
            <a:defRPr sz="1400">
              <a:latin typeface="Century Gothic" panose="020B0502020202020204" pitchFamily="34" charset="0"/>
            </a:defRPr>
          </a:pPr>
          <a:endParaRPr lang="en-US"/>
        </a:p>
      </c:txPr>
    </c:legend>
    <c:plotVisOnly val="1"/>
    <c:dispBlanksAs val="zero"/>
    <c:showDLblsOverMax val="0"/>
  </c:chart>
  <c:spPr>
    <a:solidFill>
      <a:schemeClr val="bg1"/>
    </a:solidFill>
    <a:ln>
      <a:noFill/>
    </a:ln>
  </c:spPr>
  <c:txPr>
    <a:bodyPr/>
    <a:lstStyle/>
    <a:p>
      <a:pPr>
        <a:defRPr sz="1600"/>
      </a:pPr>
      <a:endParaRPr lang="en-US"/>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spPr>
            <a:ln>
              <a:solidFill>
                <a:srgbClr val="6D7331"/>
              </a:solidFill>
            </a:ln>
          </c:spPr>
          <c:marker>
            <c:symbol val="none"/>
          </c:marker>
          <c:dLbls>
            <c:dLbl>
              <c:idx val="1"/>
              <c:layout>
                <c:manualLayout>
                  <c:x val="-4.8243219597550305E-2"/>
                  <c:y val="-4.6770924467774817E-2"/>
                </c:manualLayout>
              </c:layout>
              <c:dLblPos val="r"/>
              <c:showLegendKey val="0"/>
              <c:showVal val="1"/>
              <c:showCatName val="0"/>
              <c:showSerName val="0"/>
              <c:showPercent val="0"/>
              <c:showBubbleSize val="0"/>
            </c:dLbl>
            <c:dLbl>
              <c:idx val="5"/>
              <c:layout>
                <c:manualLayout>
                  <c:x val="-6.2132108486439193E-2"/>
                  <c:y val="-7.4548702245552642E-2"/>
                </c:manualLayout>
              </c:layout>
              <c:dLblPos val="r"/>
              <c:showLegendKey val="0"/>
              <c:showVal val="1"/>
              <c:showCatName val="0"/>
              <c:showSerName val="0"/>
              <c:showPercent val="0"/>
              <c:showBubbleSize val="0"/>
            </c:dLbl>
            <c:txPr>
              <a:bodyPr/>
              <a:lstStyle/>
              <a:p>
                <a:pPr>
                  <a:defRPr sz="1200"/>
                </a:pPr>
                <a:endParaRPr lang="en-US"/>
              </a:p>
            </c:txPr>
            <c:dLblPos val="t"/>
            <c:showLegendKey val="0"/>
            <c:showVal val="1"/>
            <c:showCatName val="0"/>
            <c:showSerName val="0"/>
            <c:showPercent val="0"/>
            <c:showBubbleSize val="0"/>
            <c:showLeaderLines val="0"/>
          </c:dLbls>
          <c:cat>
            <c:strRef>
              <c:f>Sheet1!$A$1:$I$1</c:f>
              <c:strCache>
                <c:ptCount val="9"/>
                <c:pt idx="0">
                  <c:v>Bihar</c:v>
                </c:pt>
                <c:pt idx="1">
                  <c:v>Jharkhand</c:v>
                </c:pt>
                <c:pt idx="2">
                  <c:v>Rajasthan</c:v>
                </c:pt>
                <c:pt idx="3">
                  <c:v>Madhya Pradesh</c:v>
                </c:pt>
                <c:pt idx="4">
                  <c:v>Chhattisgarh</c:v>
                </c:pt>
                <c:pt idx="5">
                  <c:v>Uttar Pradesh</c:v>
                </c:pt>
                <c:pt idx="6">
                  <c:v>Orissa</c:v>
                </c:pt>
                <c:pt idx="7">
                  <c:v>Uttarakhand</c:v>
                </c:pt>
                <c:pt idx="8">
                  <c:v>India</c:v>
                </c:pt>
              </c:strCache>
            </c:strRef>
          </c:cat>
          <c:val>
            <c:numRef>
              <c:f>Sheet1!$A$2:$I$2</c:f>
              <c:numCache>
                <c:formatCode>General</c:formatCode>
                <c:ptCount val="9"/>
                <c:pt idx="0">
                  <c:v>16</c:v>
                </c:pt>
                <c:pt idx="1">
                  <c:v>16.3</c:v>
                </c:pt>
                <c:pt idx="2">
                  <c:v>16.3</c:v>
                </c:pt>
                <c:pt idx="3">
                  <c:v>16.399999999999999</c:v>
                </c:pt>
                <c:pt idx="4">
                  <c:v>16.600000000000001</c:v>
                </c:pt>
                <c:pt idx="5">
                  <c:v>16.600000000000001</c:v>
                </c:pt>
                <c:pt idx="6">
                  <c:v>17.5</c:v>
                </c:pt>
                <c:pt idx="7">
                  <c:v>17.899999999999999</c:v>
                </c:pt>
                <c:pt idx="8">
                  <c:v>17.100000000000001</c:v>
                </c:pt>
              </c:numCache>
            </c:numRef>
          </c:val>
          <c:smooth val="0"/>
        </c:ser>
        <c:dLbls>
          <c:showLegendKey val="0"/>
          <c:showVal val="0"/>
          <c:showCatName val="0"/>
          <c:showSerName val="0"/>
          <c:showPercent val="0"/>
          <c:showBubbleSize val="0"/>
        </c:dLbls>
        <c:marker val="1"/>
        <c:smooth val="0"/>
        <c:axId val="40413440"/>
        <c:axId val="40415232"/>
      </c:lineChart>
      <c:catAx>
        <c:axId val="40413440"/>
        <c:scaling>
          <c:orientation val="minMax"/>
        </c:scaling>
        <c:delete val="0"/>
        <c:axPos val="b"/>
        <c:majorTickMark val="out"/>
        <c:minorTickMark val="none"/>
        <c:tickLblPos val="nextTo"/>
        <c:txPr>
          <a:bodyPr/>
          <a:lstStyle/>
          <a:p>
            <a:pPr>
              <a:defRPr sz="1200">
                <a:latin typeface="+mj-lt"/>
              </a:defRPr>
            </a:pPr>
            <a:endParaRPr lang="en-US"/>
          </a:p>
        </c:txPr>
        <c:crossAx val="40415232"/>
        <c:crosses val="autoZero"/>
        <c:auto val="1"/>
        <c:lblAlgn val="ctr"/>
        <c:lblOffset val="100"/>
        <c:noMultiLvlLbl val="0"/>
      </c:catAx>
      <c:valAx>
        <c:axId val="40415232"/>
        <c:scaling>
          <c:orientation val="minMax"/>
        </c:scaling>
        <c:delete val="0"/>
        <c:axPos val="l"/>
        <c:majorGridlines>
          <c:spPr>
            <a:ln>
              <a:noFill/>
            </a:ln>
          </c:spPr>
        </c:majorGridlines>
        <c:numFmt formatCode="General" sourceLinked="1"/>
        <c:majorTickMark val="out"/>
        <c:minorTickMark val="none"/>
        <c:tickLblPos val="nextTo"/>
        <c:txPr>
          <a:bodyPr/>
          <a:lstStyle/>
          <a:p>
            <a:pPr>
              <a:defRPr sz="1200"/>
            </a:pPr>
            <a:endParaRPr lang="en-US"/>
          </a:p>
        </c:txPr>
        <c:crossAx val="40413440"/>
        <c:crosses val="autoZero"/>
        <c:crossBetween val="between"/>
      </c:valAx>
    </c:plotArea>
    <c:plotVisOnly val="1"/>
    <c:dispBlanksAs val="gap"/>
    <c:showDLblsOverMax val="0"/>
  </c:chart>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manualLayout>
          <c:layoutTarget val="inner"/>
          <c:xMode val="edge"/>
          <c:yMode val="edge"/>
          <c:x val="5.7791878272384654E-2"/>
          <c:y val="3.2064128256513051E-2"/>
          <c:w val="0.90412570532426051"/>
          <c:h val="0.59721332428636664"/>
        </c:manualLayout>
      </c:layout>
      <c:barChart>
        <c:barDir val="col"/>
        <c:grouping val="clustered"/>
        <c:varyColors val="0"/>
        <c:ser>
          <c:idx val="0"/>
          <c:order val="0"/>
          <c:tx>
            <c:strRef>
              <c:f>Sheet1!$A$2:$E$2</c:f>
              <c:strCache>
                <c:ptCount val="1"/>
                <c:pt idx="0">
                  <c:v>Want more sons than daughters</c:v>
                </c:pt>
              </c:strCache>
            </c:strRef>
          </c:tx>
          <c:spPr>
            <a:solidFill>
              <a:srgbClr val="084572"/>
            </a:solidFill>
          </c:spPr>
          <c:invertIfNegative val="0"/>
          <c:dLbls>
            <c:txPr>
              <a:bodyPr/>
              <a:lstStyle/>
              <a:p>
                <a:pPr>
                  <a:defRPr sz="1400" baseline="0">
                    <a:latin typeface="Century Gothic" panose="020B0502020202020204" pitchFamily="34" charset="0"/>
                  </a:defRPr>
                </a:pPr>
                <a:endParaRPr lang="en-US"/>
              </a:p>
            </c:txPr>
            <c:showLegendKey val="0"/>
            <c:showVal val="1"/>
            <c:showCatName val="0"/>
            <c:showSerName val="0"/>
            <c:showPercent val="0"/>
            <c:showBubbleSize val="0"/>
            <c:showLeaderLines val="0"/>
          </c:dLbls>
          <c:cat>
            <c:strRef>
              <c:f>Sheet1!$F$1:$N$1</c:f>
              <c:strCache>
                <c:ptCount val="9"/>
                <c:pt idx="0">
                  <c:v>Chattisgarh</c:v>
                </c:pt>
                <c:pt idx="1">
                  <c:v>Orrissa</c:v>
                </c:pt>
                <c:pt idx="2">
                  <c:v>Madhya Pradesh</c:v>
                </c:pt>
                <c:pt idx="3">
                  <c:v>Jharkhand</c:v>
                </c:pt>
                <c:pt idx="4">
                  <c:v>Rajasthan</c:v>
                </c:pt>
                <c:pt idx="5">
                  <c:v>Uttar Pradesh</c:v>
                </c:pt>
                <c:pt idx="6">
                  <c:v>Bihar</c:v>
                </c:pt>
                <c:pt idx="7">
                  <c:v>Uttarakhand</c:v>
                </c:pt>
                <c:pt idx="8">
                  <c:v>India</c:v>
                </c:pt>
              </c:strCache>
            </c:strRef>
          </c:cat>
          <c:val>
            <c:numRef>
              <c:f>Sheet1!$F$2:$N$2</c:f>
              <c:numCache>
                <c:formatCode>General</c:formatCode>
                <c:ptCount val="9"/>
                <c:pt idx="0">
                  <c:v>32.799999999999997</c:v>
                </c:pt>
                <c:pt idx="1">
                  <c:v>24.2</c:v>
                </c:pt>
                <c:pt idx="2">
                  <c:v>30.8</c:v>
                </c:pt>
                <c:pt idx="3">
                  <c:v>28.1</c:v>
                </c:pt>
                <c:pt idx="4">
                  <c:v>34.299999999999997</c:v>
                </c:pt>
                <c:pt idx="5">
                  <c:v>33.5</c:v>
                </c:pt>
                <c:pt idx="6">
                  <c:v>39.200000000000003</c:v>
                </c:pt>
                <c:pt idx="7">
                  <c:v>20.7</c:v>
                </c:pt>
                <c:pt idx="8">
                  <c:v>22.4</c:v>
                </c:pt>
              </c:numCache>
            </c:numRef>
          </c:val>
        </c:ser>
        <c:ser>
          <c:idx val="1"/>
          <c:order val="1"/>
          <c:tx>
            <c:strRef>
              <c:f>Sheet1!$A$3:$E$3</c:f>
              <c:strCache>
                <c:ptCount val="1"/>
                <c:pt idx="0">
                  <c:v>Want more daughters  than sons</c:v>
                </c:pt>
              </c:strCache>
            </c:strRef>
          </c:tx>
          <c:spPr>
            <a:solidFill>
              <a:srgbClr val="8B1524"/>
            </a:solidFill>
          </c:spPr>
          <c:invertIfNegative val="0"/>
          <c:dLbls>
            <c:dLbl>
              <c:idx val="0"/>
              <c:layout>
                <c:manualLayout>
                  <c:x val="1.0592449144626979E-2"/>
                  <c:y val="0"/>
                </c:manualLayout>
              </c:layout>
              <c:showLegendKey val="0"/>
              <c:showVal val="1"/>
              <c:showCatName val="0"/>
              <c:showSerName val="0"/>
              <c:showPercent val="0"/>
              <c:showBubbleSize val="0"/>
            </c:dLbl>
            <c:dLbl>
              <c:idx val="1"/>
              <c:layout>
                <c:manualLayout>
                  <c:x val="1.0592329994467858E-2"/>
                  <c:y val="0"/>
                </c:manualLayout>
              </c:layout>
              <c:showLegendKey val="0"/>
              <c:showVal val="1"/>
              <c:showCatName val="0"/>
              <c:showSerName val="0"/>
              <c:showPercent val="0"/>
              <c:showBubbleSize val="0"/>
            </c:dLbl>
            <c:dLbl>
              <c:idx val="2"/>
              <c:layout>
                <c:manualLayout>
                  <c:x val="9.0792421239659707E-3"/>
                  <c:y val="8.0160320641282558E-3"/>
                </c:manualLayout>
              </c:layout>
              <c:showLegendKey val="0"/>
              <c:showVal val="1"/>
              <c:showCatName val="0"/>
              <c:showSerName val="0"/>
              <c:showPercent val="0"/>
              <c:showBubbleSize val="0"/>
            </c:dLbl>
            <c:dLbl>
              <c:idx val="3"/>
              <c:layout>
                <c:manualLayout>
                  <c:x val="7.5660351033049753E-3"/>
                  <c:y val="1.3360053440213761E-2"/>
                </c:manualLayout>
              </c:layout>
              <c:showLegendKey val="0"/>
              <c:showVal val="1"/>
              <c:showCatName val="0"/>
              <c:showSerName val="0"/>
              <c:showPercent val="0"/>
              <c:showBubbleSize val="0"/>
            </c:dLbl>
            <c:dLbl>
              <c:idx val="4"/>
              <c:layout>
                <c:manualLayout>
                  <c:x val="7.5660351033049753E-3"/>
                  <c:y val="0"/>
                </c:manualLayout>
              </c:layout>
              <c:showLegendKey val="0"/>
              <c:showVal val="1"/>
              <c:showCatName val="0"/>
              <c:showSerName val="0"/>
              <c:showPercent val="0"/>
              <c:showBubbleSize val="0"/>
            </c:dLbl>
            <c:dLbl>
              <c:idx val="5"/>
              <c:layout>
                <c:manualLayout>
                  <c:x val="7.5660351033049753E-3"/>
                  <c:y val="5.3440213760855048E-3"/>
                </c:manualLayout>
              </c:layout>
              <c:showLegendKey val="0"/>
              <c:showVal val="1"/>
              <c:showCatName val="0"/>
              <c:showSerName val="0"/>
              <c:showPercent val="0"/>
              <c:showBubbleSize val="0"/>
            </c:dLbl>
            <c:dLbl>
              <c:idx val="6"/>
              <c:layout>
                <c:manualLayout>
                  <c:x val="6.0528280826439799E-3"/>
                  <c:y val="0"/>
                </c:manualLayout>
              </c:layout>
              <c:showLegendKey val="0"/>
              <c:showVal val="1"/>
              <c:showCatName val="0"/>
              <c:showSerName val="0"/>
              <c:showPercent val="0"/>
              <c:showBubbleSize val="0"/>
            </c:dLbl>
            <c:dLbl>
              <c:idx val="7"/>
              <c:layout>
                <c:manualLayout>
                  <c:x val="6.0528280826440909E-3"/>
                  <c:y val="-2.6720106880427524E-3"/>
                </c:manualLayout>
              </c:layout>
              <c:showLegendKey val="0"/>
              <c:showVal val="1"/>
              <c:showCatName val="0"/>
              <c:showSerName val="0"/>
              <c:showPercent val="0"/>
              <c:showBubbleSize val="0"/>
            </c:dLbl>
            <c:dLbl>
              <c:idx val="8"/>
              <c:layout>
                <c:manualLayout>
                  <c:x val="1.3618863185948956E-2"/>
                  <c:y val="2.6720106880427524E-3"/>
                </c:manualLayout>
              </c:layout>
              <c:showLegendKey val="0"/>
              <c:showVal val="1"/>
              <c:showCatName val="0"/>
              <c:showSerName val="0"/>
              <c:showPercent val="0"/>
              <c:showBubbleSize val="0"/>
            </c:dLbl>
            <c:txPr>
              <a:bodyPr/>
              <a:lstStyle/>
              <a:p>
                <a:pPr>
                  <a:defRPr sz="1400" baseline="0">
                    <a:latin typeface="Century Gothic" panose="020B0502020202020204" pitchFamily="34" charset="0"/>
                  </a:defRPr>
                </a:pPr>
                <a:endParaRPr lang="en-US"/>
              </a:p>
            </c:txPr>
            <c:showLegendKey val="0"/>
            <c:showVal val="1"/>
            <c:showCatName val="0"/>
            <c:showSerName val="0"/>
            <c:showPercent val="0"/>
            <c:showBubbleSize val="0"/>
            <c:showLeaderLines val="0"/>
          </c:dLbls>
          <c:cat>
            <c:strRef>
              <c:f>Sheet1!$F$1:$N$1</c:f>
              <c:strCache>
                <c:ptCount val="9"/>
                <c:pt idx="0">
                  <c:v>Chattisgarh</c:v>
                </c:pt>
                <c:pt idx="1">
                  <c:v>Orrissa</c:v>
                </c:pt>
                <c:pt idx="2">
                  <c:v>Madhya Pradesh</c:v>
                </c:pt>
                <c:pt idx="3">
                  <c:v>Jharkhand</c:v>
                </c:pt>
                <c:pt idx="4">
                  <c:v>Rajasthan</c:v>
                </c:pt>
                <c:pt idx="5">
                  <c:v>Uttar Pradesh</c:v>
                </c:pt>
                <c:pt idx="6">
                  <c:v>Bihar</c:v>
                </c:pt>
                <c:pt idx="7">
                  <c:v>Uttarakhand</c:v>
                </c:pt>
                <c:pt idx="8">
                  <c:v>India</c:v>
                </c:pt>
              </c:strCache>
            </c:strRef>
          </c:cat>
          <c:val>
            <c:numRef>
              <c:f>Sheet1!$F$3:$N$3</c:f>
              <c:numCache>
                <c:formatCode>General</c:formatCode>
                <c:ptCount val="9"/>
                <c:pt idx="0">
                  <c:v>3.6</c:v>
                </c:pt>
                <c:pt idx="1">
                  <c:v>2.4</c:v>
                </c:pt>
                <c:pt idx="2">
                  <c:v>1.8</c:v>
                </c:pt>
                <c:pt idx="3">
                  <c:v>2.2999999999999998</c:v>
                </c:pt>
                <c:pt idx="4">
                  <c:v>1.3</c:v>
                </c:pt>
                <c:pt idx="5">
                  <c:v>1.7</c:v>
                </c:pt>
                <c:pt idx="6">
                  <c:v>1.2</c:v>
                </c:pt>
                <c:pt idx="7">
                  <c:v>2.1</c:v>
                </c:pt>
                <c:pt idx="8">
                  <c:v>2.6</c:v>
                </c:pt>
              </c:numCache>
            </c:numRef>
          </c:val>
        </c:ser>
        <c:dLbls>
          <c:showLegendKey val="0"/>
          <c:showVal val="0"/>
          <c:showCatName val="0"/>
          <c:showSerName val="0"/>
          <c:showPercent val="0"/>
          <c:showBubbleSize val="0"/>
        </c:dLbls>
        <c:gapWidth val="150"/>
        <c:axId val="142320000"/>
        <c:axId val="142321536"/>
      </c:barChart>
      <c:catAx>
        <c:axId val="142320000"/>
        <c:scaling>
          <c:orientation val="minMax"/>
        </c:scaling>
        <c:delete val="0"/>
        <c:axPos val="b"/>
        <c:majorTickMark val="out"/>
        <c:minorTickMark val="none"/>
        <c:tickLblPos val="nextTo"/>
        <c:txPr>
          <a:bodyPr/>
          <a:lstStyle/>
          <a:p>
            <a:pPr>
              <a:defRPr sz="1400" baseline="0">
                <a:latin typeface="Century Gothic" panose="020B0502020202020204" pitchFamily="34" charset="0"/>
              </a:defRPr>
            </a:pPr>
            <a:endParaRPr lang="en-US"/>
          </a:p>
        </c:txPr>
        <c:crossAx val="142321536"/>
        <c:crosses val="autoZero"/>
        <c:auto val="1"/>
        <c:lblAlgn val="ctr"/>
        <c:lblOffset val="100"/>
        <c:noMultiLvlLbl val="0"/>
      </c:catAx>
      <c:valAx>
        <c:axId val="142321536"/>
        <c:scaling>
          <c:orientation val="minMax"/>
        </c:scaling>
        <c:delete val="0"/>
        <c:axPos val="l"/>
        <c:numFmt formatCode="General" sourceLinked="1"/>
        <c:majorTickMark val="out"/>
        <c:minorTickMark val="none"/>
        <c:tickLblPos val="nextTo"/>
        <c:txPr>
          <a:bodyPr/>
          <a:lstStyle/>
          <a:p>
            <a:pPr>
              <a:defRPr sz="1400">
                <a:latin typeface="Century Gothic" panose="020B0502020202020204" pitchFamily="34" charset="0"/>
              </a:defRPr>
            </a:pPr>
            <a:endParaRPr lang="en-US"/>
          </a:p>
        </c:txPr>
        <c:crossAx val="142320000"/>
        <c:crosses val="autoZero"/>
        <c:crossBetween val="between"/>
      </c:valAx>
    </c:plotArea>
    <c:legend>
      <c:legendPos val="b"/>
      <c:layout>
        <c:manualLayout>
          <c:xMode val="edge"/>
          <c:yMode val="edge"/>
          <c:x val="5.3273585088881852E-2"/>
          <c:y val="0.89927529599882183"/>
          <c:w val="0.89345282982223628"/>
          <c:h val="6.3316554368579678E-2"/>
        </c:manualLayout>
      </c:layout>
      <c:overlay val="0"/>
      <c:txPr>
        <a:bodyPr/>
        <a:lstStyle/>
        <a:p>
          <a:pPr>
            <a:defRPr sz="1600" baseline="0">
              <a:latin typeface="Century Gothic" panose="020B0502020202020204" pitchFamily="34" charset="0"/>
            </a:defRPr>
          </a:pPr>
          <a:endParaRPr lang="en-US"/>
        </a:p>
      </c:txPr>
    </c:legend>
    <c:plotVisOnly val="1"/>
    <c:dispBlanksAs val="gap"/>
    <c:showDLblsOverMax val="0"/>
  </c:chart>
  <c:spPr>
    <a:solidFill>
      <a:schemeClr val="bg1"/>
    </a:solidFill>
  </c:sp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7335553647179315E-2"/>
          <c:y val="2.8924389042117096E-2"/>
          <c:w val="0.60308917851044375"/>
          <c:h val="0.69887416271729352"/>
        </c:manualLayout>
      </c:layout>
      <c:lineChart>
        <c:grouping val="standard"/>
        <c:varyColors val="0"/>
        <c:ser>
          <c:idx val="0"/>
          <c:order val="0"/>
          <c:tx>
            <c:strRef>
              <c:f>Sheet1!$A$39:$B$39</c:f>
              <c:strCache>
                <c:ptCount val="1"/>
                <c:pt idx="0">
                  <c:v>Total Wanted Fertility Rate</c:v>
                </c:pt>
              </c:strCache>
            </c:strRef>
          </c:tx>
          <c:spPr>
            <a:ln>
              <a:solidFill>
                <a:srgbClr val="8B1524"/>
              </a:solidFill>
            </a:ln>
          </c:spPr>
          <c:marker>
            <c:symbol val="none"/>
          </c:marker>
          <c:dLbls>
            <c:dLbl>
              <c:idx val="0"/>
              <c:layout>
                <c:manualLayout>
                  <c:x val="-1.7397052289287701E-2"/>
                  <c:y val="3.5125238175070482E-2"/>
                </c:manualLayout>
              </c:layout>
              <c:showLegendKey val="0"/>
              <c:showVal val="1"/>
              <c:showCatName val="0"/>
              <c:showSerName val="0"/>
              <c:showPercent val="0"/>
              <c:showBubbleSize val="0"/>
            </c:dLbl>
            <c:dLbl>
              <c:idx val="1"/>
              <c:layout>
                <c:manualLayout>
                  <c:x val="-2.6886353537990081E-2"/>
                  <c:y val="3.7827179573152826E-2"/>
                </c:manualLayout>
              </c:layout>
              <c:showLegendKey val="0"/>
              <c:showVal val="1"/>
              <c:showCatName val="0"/>
              <c:showSerName val="0"/>
              <c:showPercent val="0"/>
              <c:showBubbleSize val="0"/>
            </c:dLbl>
            <c:dLbl>
              <c:idx val="2"/>
              <c:layout>
                <c:manualLayout>
                  <c:x val="-1.7397052289287729E-2"/>
                  <c:y val="3.5125238175070482E-2"/>
                </c:manualLayout>
              </c:layout>
              <c:showLegendKey val="0"/>
              <c:showVal val="1"/>
              <c:showCatName val="0"/>
              <c:showSerName val="0"/>
              <c:showPercent val="0"/>
              <c:showBubbleSize val="0"/>
            </c:dLbl>
            <c:dLbl>
              <c:idx val="3"/>
              <c:layout>
                <c:manualLayout>
                  <c:x val="-9.4893012487023819E-3"/>
                  <c:y val="3.5125238175070482E-2"/>
                </c:manualLayout>
              </c:layout>
              <c:showLegendKey val="0"/>
              <c:showVal val="1"/>
              <c:showCatName val="0"/>
              <c:showSerName val="0"/>
              <c:showPercent val="0"/>
              <c:showBubbleSize val="0"/>
            </c:dLbl>
            <c:dLbl>
              <c:idx val="4"/>
              <c:layout>
                <c:manualLayout>
                  <c:x val="1.5815502081170637E-3"/>
                  <c:y val="2.1615531184658761E-2"/>
                </c:manualLayout>
              </c:layout>
              <c:showLegendKey val="0"/>
              <c:showVal val="1"/>
              <c:showCatName val="0"/>
              <c:showSerName val="0"/>
              <c:showPercent val="0"/>
              <c:showBubbleSize val="0"/>
            </c:dLbl>
            <c:dLbl>
              <c:idx val="5"/>
              <c:layout>
                <c:manualLayout>
                  <c:x val="1.5815502081170055E-3"/>
                  <c:y val="2.1615531184658761E-2"/>
                </c:manualLayout>
              </c:layout>
              <c:showLegendKey val="0"/>
              <c:showVal val="1"/>
              <c:showCatName val="0"/>
              <c:showSerName val="0"/>
              <c:showPercent val="0"/>
              <c:showBubbleSize val="0"/>
            </c:dLbl>
            <c:dLbl>
              <c:idx val="6"/>
              <c:layout>
                <c:manualLayout>
                  <c:x val="-2.6886353537990022E-2"/>
                  <c:y val="-3.2423296776988138E-2"/>
                </c:manualLayout>
              </c:layout>
              <c:showLegendKey val="0"/>
              <c:showVal val="1"/>
              <c:showCatName val="0"/>
              <c:showSerName val="0"/>
              <c:showPercent val="0"/>
              <c:showBubbleSize val="0"/>
            </c:dLbl>
            <c:dLbl>
              <c:idx val="7"/>
              <c:layout>
                <c:manualLayout>
                  <c:x val="-2.6886353537990081E-2"/>
                  <c:y val="4.0528908219943989E-2"/>
                </c:manualLayout>
              </c:layout>
              <c:showLegendKey val="0"/>
              <c:showVal val="1"/>
              <c:showCatName val="0"/>
              <c:showSerName val="0"/>
              <c:showPercent val="0"/>
              <c:showBubbleSize val="0"/>
            </c:dLbl>
            <c:txPr>
              <a:bodyPr/>
              <a:lstStyle/>
              <a:p>
                <a:pPr>
                  <a:defRPr sz="1400" baseline="0">
                    <a:latin typeface="Century Gothic" panose="020B0502020202020204" pitchFamily="34" charset="0"/>
                  </a:defRPr>
                </a:pPr>
                <a:endParaRPr lang="en-US"/>
              </a:p>
            </c:txPr>
            <c:showLegendKey val="0"/>
            <c:showVal val="1"/>
            <c:showCatName val="0"/>
            <c:showSerName val="0"/>
            <c:showPercent val="0"/>
            <c:showBubbleSize val="0"/>
            <c:showLeaderLines val="0"/>
          </c:dLbls>
          <c:cat>
            <c:strRef>
              <c:f>Sheet1!$C$38:$K$38</c:f>
              <c:strCache>
                <c:ptCount val="9"/>
                <c:pt idx="0">
                  <c:v>Chattisgarh</c:v>
                </c:pt>
                <c:pt idx="1">
                  <c:v>Orrissa</c:v>
                </c:pt>
                <c:pt idx="2">
                  <c:v>Madhya Pradesh</c:v>
                </c:pt>
                <c:pt idx="3">
                  <c:v>Jharkhand</c:v>
                </c:pt>
                <c:pt idx="4">
                  <c:v>Rajasthan</c:v>
                </c:pt>
                <c:pt idx="5">
                  <c:v>Uttar Pradesh</c:v>
                </c:pt>
                <c:pt idx="6">
                  <c:v>Bihar</c:v>
                </c:pt>
                <c:pt idx="7">
                  <c:v>Uttarakhand</c:v>
                </c:pt>
                <c:pt idx="8">
                  <c:v>India</c:v>
                </c:pt>
              </c:strCache>
            </c:strRef>
          </c:cat>
          <c:val>
            <c:numRef>
              <c:f>Sheet1!$C$39:$K$39</c:f>
              <c:numCache>
                <c:formatCode>General</c:formatCode>
                <c:ptCount val="9"/>
                <c:pt idx="0">
                  <c:v>2.1</c:v>
                </c:pt>
                <c:pt idx="1">
                  <c:v>1.8</c:v>
                </c:pt>
                <c:pt idx="2">
                  <c:v>2.1</c:v>
                </c:pt>
                <c:pt idx="3">
                  <c:v>2.1</c:v>
                </c:pt>
                <c:pt idx="4">
                  <c:v>2.2000000000000002</c:v>
                </c:pt>
                <c:pt idx="5">
                  <c:v>2.2999999999999998</c:v>
                </c:pt>
                <c:pt idx="6">
                  <c:v>2.4</c:v>
                </c:pt>
                <c:pt idx="7">
                  <c:v>1.8</c:v>
                </c:pt>
                <c:pt idx="8">
                  <c:v>1.9</c:v>
                </c:pt>
              </c:numCache>
            </c:numRef>
          </c:val>
          <c:smooth val="0"/>
        </c:ser>
        <c:ser>
          <c:idx val="1"/>
          <c:order val="1"/>
          <c:tx>
            <c:strRef>
              <c:f>Sheet1!$A$40:$B$40</c:f>
              <c:strCache>
                <c:ptCount val="1"/>
                <c:pt idx="0">
                  <c:v>Total Fertility Rate</c:v>
                </c:pt>
              </c:strCache>
            </c:strRef>
          </c:tx>
          <c:spPr>
            <a:ln>
              <a:solidFill>
                <a:srgbClr val="084572"/>
              </a:solidFill>
            </a:ln>
          </c:spPr>
          <c:marker>
            <c:symbol val="none"/>
          </c:marker>
          <c:dLbls>
            <c:dLbl>
              <c:idx val="0"/>
              <c:layout>
                <c:manualLayout>
                  <c:x val="-1.4233951873053572E-2"/>
                  <c:y val="-2.7019413980823449E-2"/>
                </c:manualLayout>
              </c:layout>
              <c:showLegendKey val="0"/>
              <c:showVal val="1"/>
              <c:showCatName val="0"/>
              <c:showSerName val="0"/>
              <c:showPercent val="0"/>
              <c:showBubbleSize val="0"/>
            </c:dLbl>
            <c:dLbl>
              <c:idx val="1"/>
              <c:layout>
                <c:manualLayout>
                  <c:x val="-1.4233951873053572E-2"/>
                  <c:y val="2.1615531184658709E-2"/>
                </c:manualLayout>
              </c:layout>
              <c:showLegendKey val="0"/>
              <c:showVal val="1"/>
              <c:showCatName val="0"/>
              <c:showSerName val="0"/>
              <c:showPercent val="0"/>
              <c:showBubbleSize val="0"/>
            </c:dLbl>
            <c:dLbl>
              <c:idx val="2"/>
              <c:layout>
                <c:manualLayout>
                  <c:x val="-1.4234076404566023E-2"/>
                  <c:y val="3.2423296776988138E-2"/>
                </c:manualLayout>
              </c:layout>
              <c:showLegendKey val="0"/>
              <c:showVal val="1"/>
              <c:showCatName val="0"/>
              <c:showSerName val="0"/>
              <c:showPercent val="0"/>
              <c:showBubbleSize val="0"/>
            </c:dLbl>
            <c:dLbl>
              <c:idx val="3"/>
              <c:layout>
                <c:manualLayout>
                  <c:x val="-2.5304803329873019E-2"/>
                  <c:y val="-1.8913589786576389E-2"/>
                </c:manualLayout>
              </c:layout>
              <c:showLegendKey val="0"/>
              <c:showVal val="1"/>
              <c:showCatName val="0"/>
              <c:showSerName val="0"/>
              <c:showPercent val="0"/>
              <c:showBubbleSize val="0"/>
            </c:dLbl>
            <c:dLbl>
              <c:idx val="4"/>
              <c:layout>
                <c:manualLayout>
                  <c:x val="-1.5815502081170635E-2"/>
                  <c:y val="3.2423296776988138E-2"/>
                </c:manualLayout>
              </c:layout>
              <c:showLegendKey val="0"/>
              <c:showVal val="1"/>
              <c:showCatName val="0"/>
              <c:showSerName val="0"/>
              <c:showPercent val="0"/>
              <c:showBubbleSize val="0"/>
            </c:dLbl>
            <c:dLbl>
              <c:idx val="5"/>
              <c:layout>
                <c:manualLayout>
                  <c:x val="-6.3262008324683127E-3"/>
                  <c:y val="3.5125238175070482E-2"/>
                </c:manualLayout>
              </c:layout>
              <c:showLegendKey val="0"/>
              <c:showVal val="1"/>
              <c:showCatName val="0"/>
              <c:showSerName val="0"/>
              <c:showPercent val="0"/>
              <c:showBubbleSize val="0"/>
            </c:dLbl>
            <c:dLbl>
              <c:idx val="7"/>
              <c:layout>
                <c:manualLayout>
                  <c:x val="-1.8978602497404764E-2"/>
                  <c:y val="-4.3231062369317522E-2"/>
                </c:manualLayout>
              </c:layout>
              <c:showLegendKey val="0"/>
              <c:showVal val="1"/>
              <c:showCatName val="0"/>
              <c:showSerName val="0"/>
              <c:showPercent val="0"/>
              <c:showBubbleSize val="0"/>
            </c:dLbl>
            <c:txPr>
              <a:bodyPr/>
              <a:lstStyle/>
              <a:p>
                <a:pPr>
                  <a:defRPr sz="1400" baseline="0">
                    <a:latin typeface="Century Gothic" panose="020B0502020202020204" pitchFamily="34" charset="0"/>
                  </a:defRPr>
                </a:pPr>
                <a:endParaRPr lang="en-US"/>
              </a:p>
            </c:txPr>
            <c:showLegendKey val="0"/>
            <c:showVal val="1"/>
            <c:showCatName val="0"/>
            <c:showSerName val="0"/>
            <c:showPercent val="0"/>
            <c:showBubbleSize val="0"/>
            <c:showLeaderLines val="0"/>
          </c:dLbls>
          <c:cat>
            <c:strRef>
              <c:f>Sheet1!$C$38:$K$38</c:f>
              <c:strCache>
                <c:ptCount val="9"/>
                <c:pt idx="0">
                  <c:v>Chattisgarh</c:v>
                </c:pt>
                <c:pt idx="1">
                  <c:v>Orrissa</c:v>
                </c:pt>
                <c:pt idx="2">
                  <c:v>Madhya Pradesh</c:v>
                </c:pt>
                <c:pt idx="3">
                  <c:v>Jharkhand</c:v>
                </c:pt>
                <c:pt idx="4">
                  <c:v>Rajasthan</c:v>
                </c:pt>
                <c:pt idx="5">
                  <c:v>Uttar Pradesh</c:v>
                </c:pt>
                <c:pt idx="6">
                  <c:v>Bihar</c:v>
                </c:pt>
                <c:pt idx="7">
                  <c:v>Uttarakhand</c:v>
                </c:pt>
                <c:pt idx="8">
                  <c:v>India</c:v>
                </c:pt>
              </c:strCache>
            </c:strRef>
          </c:cat>
          <c:val>
            <c:numRef>
              <c:f>Sheet1!$C$40:$K$40</c:f>
              <c:numCache>
                <c:formatCode>General</c:formatCode>
                <c:ptCount val="9"/>
                <c:pt idx="0">
                  <c:v>2.6</c:v>
                </c:pt>
                <c:pt idx="1">
                  <c:v>2.4</c:v>
                </c:pt>
                <c:pt idx="2">
                  <c:v>3.1</c:v>
                </c:pt>
                <c:pt idx="3">
                  <c:v>3.3</c:v>
                </c:pt>
                <c:pt idx="4">
                  <c:v>3.2</c:v>
                </c:pt>
                <c:pt idx="5">
                  <c:v>3.8</c:v>
                </c:pt>
                <c:pt idx="6">
                  <c:v>4</c:v>
                </c:pt>
                <c:pt idx="7">
                  <c:v>2.5</c:v>
                </c:pt>
                <c:pt idx="8">
                  <c:v>2.7</c:v>
                </c:pt>
              </c:numCache>
            </c:numRef>
          </c:val>
          <c:smooth val="0"/>
        </c:ser>
        <c:dLbls>
          <c:showLegendKey val="0"/>
          <c:showVal val="0"/>
          <c:showCatName val="0"/>
          <c:showSerName val="0"/>
          <c:showPercent val="0"/>
          <c:showBubbleSize val="0"/>
        </c:dLbls>
        <c:marker val="1"/>
        <c:smooth val="0"/>
        <c:axId val="142439552"/>
        <c:axId val="142441088"/>
      </c:lineChart>
      <c:catAx>
        <c:axId val="142439552"/>
        <c:scaling>
          <c:orientation val="minMax"/>
        </c:scaling>
        <c:delete val="0"/>
        <c:axPos val="b"/>
        <c:majorTickMark val="out"/>
        <c:minorTickMark val="none"/>
        <c:tickLblPos val="nextTo"/>
        <c:txPr>
          <a:bodyPr/>
          <a:lstStyle/>
          <a:p>
            <a:pPr>
              <a:defRPr sz="1400" baseline="0">
                <a:latin typeface="Century Gothic" panose="020B0502020202020204" pitchFamily="34" charset="0"/>
              </a:defRPr>
            </a:pPr>
            <a:endParaRPr lang="en-US"/>
          </a:p>
        </c:txPr>
        <c:crossAx val="142441088"/>
        <c:crosses val="autoZero"/>
        <c:auto val="1"/>
        <c:lblAlgn val="ctr"/>
        <c:lblOffset val="100"/>
        <c:noMultiLvlLbl val="0"/>
      </c:catAx>
      <c:valAx>
        <c:axId val="142441088"/>
        <c:scaling>
          <c:orientation val="minMax"/>
        </c:scaling>
        <c:delete val="0"/>
        <c:axPos val="l"/>
        <c:numFmt formatCode="General" sourceLinked="1"/>
        <c:majorTickMark val="out"/>
        <c:minorTickMark val="none"/>
        <c:tickLblPos val="nextTo"/>
        <c:txPr>
          <a:bodyPr/>
          <a:lstStyle/>
          <a:p>
            <a:pPr>
              <a:defRPr sz="1400" baseline="0">
                <a:latin typeface="Century Gothic" panose="020B0502020202020204" pitchFamily="34" charset="0"/>
              </a:defRPr>
            </a:pPr>
            <a:endParaRPr lang="en-US"/>
          </a:p>
        </c:txPr>
        <c:crossAx val="142439552"/>
        <c:crosses val="autoZero"/>
        <c:crossBetween val="between"/>
      </c:valAx>
    </c:plotArea>
    <c:legend>
      <c:legendPos val="r"/>
      <c:layout/>
      <c:overlay val="0"/>
      <c:txPr>
        <a:bodyPr/>
        <a:lstStyle/>
        <a:p>
          <a:pPr>
            <a:defRPr sz="1400" baseline="0">
              <a:latin typeface="Century Gothic" panose="020B0502020202020204" pitchFamily="34" charset="0"/>
            </a:defRPr>
          </a:pPr>
          <a:endParaRPr lang="en-US"/>
        </a:p>
      </c:txPr>
    </c:legend>
    <c:plotVisOnly val="1"/>
    <c:dispBlanksAs val="gap"/>
    <c:showDLblsOverMax val="0"/>
  </c:chart>
  <c:spPr>
    <a:solidFill>
      <a:schemeClr val="bg1"/>
    </a:solidFill>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lang="en-GB"/>
            </a:pPr>
            <a:r>
              <a:rPr lang="en-US" sz="2000" dirty="0" smtClean="0"/>
              <a:t>Total</a:t>
            </a:r>
            <a:r>
              <a:rPr lang="en-US" sz="2000" baseline="0" dirty="0" smtClean="0"/>
              <a:t> Fertility Rate (TFR), India</a:t>
            </a:r>
            <a:endParaRPr lang="en-US" sz="2000" dirty="0"/>
          </a:p>
        </c:rich>
      </c:tx>
      <c:layout>
        <c:manualLayout>
          <c:xMode val="edge"/>
          <c:yMode val="edge"/>
          <c:x val="0.18669169750043355"/>
          <c:y val="0.12830461409715091"/>
        </c:manualLayout>
      </c:layout>
      <c:overlay val="0"/>
    </c:title>
    <c:autoTitleDeleted val="0"/>
    <c:plotArea>
      <c:layout>
        <c:manualLayout>
          <c:layoutTarget val="inner"/>
          <c:xMode val="edge"/>
          <c:yMode val="edge"/>
          <c:x val="0.17364189060254709"/>
          <c:y val="0.29093213891741793"/>
          <c:w val="0.80211560501502088"/>
          <c:h val="0.54939993913804253"/>
        </c:manualLayout>
      </c:layout>
      <c:barChart>
        <c:barDir val="col"/>
        <c:grouping val="clustered"/>
        <c:varyColors val="0"/>
        <c:ser>
          <c:idx val="0"/>
          <c:order val="0"/>
          <c:tx>
            <c:strRef>
              <c:f>Sheet1!$B$1</c:f>
              <c:strCache>
                <c:ptCount val="1"/>
                <c:pt idx="0">
                  <c:v>TFR</c:v>
                </c:pt>
              </c:strCache>
            </c:strRef>
          </c:tx>
          <c:spPr>
            <a:solidFill>
              <a:srgbClr val="084572"/>
            </a:solidFill>
          </c:spPr>
          <c:invertIfNegative val="0"/>
          <c:dLbls>
            <c:txPr>
              <a:bodyPr/>
              <a:lstStyle/>
              <a:p>
                <a:pPr>
                  <a:defRPr lang="en-GB"/>
                </a:pPr>
                <a:endParaRPr lang="en-US"/>
              </a:p>
            </c:txPr>
            <c:showLegendKey val="0"/>
            <c:showVal val="1"/>
            <c:showCatName val="0"/>
            <c:showSerName val="0"/>
            <c:showPercent val="0"/>
            <c:showBubbleSize val="0"/>
            <c:showLeaderLines val="0"/>
          </c:dLbls>
          <c:cat>
            <c:numRef>
              <c:f>Sheet1!$A$2:$A$7</c:f>
              <c:numCache>
                <c:formatCode>General</c:formatCode>
                <c:ptCount val="6"/>
                <c:pt idx="0">
                  <c:v>1971</c:v>
                </c:pt>
                <c:pt idx="1">
                  <c:v>1981</c:v>
                </c:pt>
                <c:pt idx="2">
                  <c:v>1991</c:v>
                </c:pt>
                <c:pt idx="3">
                  <c:v>2001</c:v>
                </c:pt>
                <c:pt idx="4">
                  <c:v>2009</c:v>
                </c:pt>
                <c:pt idx="5">
                  <c:v>2010</c:v>
                </c:pt>
              </c:numCache>
            </c:numRef>
          </c:cat>
          <c:val>
            <c:numRef>
              <c:f>Sheet1!$B$2:$B$7</c:f>
              <c:numCache>
                <c:formatCode>General</c:formatCode>
                <c:ptCount val="6"/>
                <c:pt idx="0">
                  <c:v>5.2</c:v>
                </c:pt>
                <c:pt idx="1">
                  <c:v>4.5</c:v>
                </c:pt>
                <c:pt idx="2">
                  <c:v>3.6</c:v>
                </c:pt>
                <c:pt idx="3">
                  <c:v>3.1</c:v>
                </c:pt>
                <c:pt idx="4">
                  <c:v>2.6</c:v>
                </c:pt>
                <c:pt idx="5">
                  <c:v>2.5</c:v>
                </c:pt>
              </c:numCache>
            </c:numRef>
          </c:val>
        </c:ser>
        <c:dLbls>
          <c:showLegendKey val="0"/>
          <c:showVal val="0"/>
          <c:showCatName val="0"/>
          <c:showSerName val="0"/>
          <c:showPercent val="0"/>
          <c:showBubbleSize val="0"/>
        </c:dLbls>
        <c:gapWidth val="150"/>
        <c:axId val="124278272"/>
        <c:axId val="124280192"/>
      </c:barChart>
      <c:catAx>
        <c:axId val="124278272"/>
        <c:scaling>
          <c:orientation val="minMax"/>
        </c:scaling>
        <c:delete val="0"/>
        <c:axPos val="b"/>
        <c:title>
          <c:tx>
            <c:rich>
              <a:bodyPr/>
              <a:lstStyle/>
              <a:p>
                <a:pPr>
                  <a:defRPr/>
                </a:pPr>
                <a:r>
                  <a:rPr lang="en-US" sz="1600" dirty="0" smtClean="0"/>
                  <a:t>Years</a:t>
                </a:r>
                <a:endParaRPr lang="en-US" sz="1600" dirty="0"/>
              </a:p>
            </c:rich>
          </c:tx>
          <c:layout>
            <c:manualLayout>
              <c:xMode val="edge"/>
              <c:yMode val="edge"/>
              <c:x val="0.50418203377225668"/>
              <c:y val="0.92441019601196928"/>
            </c:manualLayout>
          </c:layout>
          <c:overlay val="0"/>
        </c:title>
        <c:numFmt formatCode="General" sourceLinked="1"/>
        <c:majorTickMark val="out"/>
        <c:minorTickMark val="none"/>
        <c:tickLblPos val="nextTo"/>
        <c:txPr>
          <a:bodyPr/>
          <a:lstStyle/>
          <a:p>
            <a:pPr>
              <a:defRPr lang="en-GB" sz="1600"/>
            </a:pPr>
            <a:endParaRPr lang="en-US"/>
          </a:p>
        </c:txPr>
        <c:crossAx val="124280192"/>
        <c:crosses val="autoZero"/>
        <c:auto val="1"/>
        <c:lblAlgn val="ctr"/>
        <c:lblOffset val="100"/>
        <c:noMultiLvlLbl val="0"/>
      </c:catAx>
      <c:valAx>
        <c:axId val="124280192"/>
        <c:scaling>
          <c:orientation val="minMax"/>
        </c:scaling>
        <c:delete val="0"/>
        <c:axPos val="l"/>
        <c:title>
          <c:tx>
            <c:rich>
              <a:bodyPr rot="-5400000" vert="horz"/>
              <a:lstStyle/>
              <a:p>
                <a:pPr>
                  <a:defRPr/>
                </a:pPr>
                <a:r>
                  <a:rPr lang="en-US" dirty="0" smtClean="0"/>
                  <a:t>Total Fertility Rate</a:t>
                </a:r>
                <a:endParaRPr lang="en-US" dirty="0"/>
              </a:p>
            </c:rich>
          </c:tx>
          <c:layout>
            <c:manualLayout>
              <c:xMode val="edge"/>
              <c:yMode val="edge"/>
              <c:x val="9.4821035583137619E-3"/>
              <c:y val="0.34705999923484504"/>
            </c:manualLayout>
          </c:layout>
          <c:overlay val="0"/>
        </c:title>
        <c:numFmt formatCode="General" sourceLinked="1"/>
        <c:majorTickMark val="out"/>
        <c:minorTickMark val="none"/>
        <c:tickLblPos val="nextTo"/>
        <c:txPr>
          <a:bodyPr/>
          <a:lstStyle/>
          <a:p>
            <a:pPr>
              <a:defRPr lang="en-GB"/>
            </a:pPr>
            <a:endParaRPr lang="en-US"/>
          </a:p>
        </c:txPr>
        <c:crossAx val="124278272"/>
        <c:crosses val="autoZero"/>
        <c:crossBetween val="between"/>
      </c:valAx>
    </c:plotArea>
    <c:plotVisOnly val="1"/>
    <c:dispBlanksAs val="gap"/>
    <c:showDLblsOverMax val="0"/>
  </c:chart>
  <c:txPr>
    <a:bodyPr/>
    <a:lstStyle/>
    <a:p>
      <a:pPr>
        <a:defRPr sz="1800"/>
      </a:pPr>
      <a:endParaRPr lang="en-US"/>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2517988306931452"/>
          <c:y val="0.17824987481026264"/>
          <c:w val="0.54964041227254912"/>
          <c:h val="0.80224318135833017"/>
        </c:manualLayout>
      </c:layout>
      <c:pieChart>
        <c:varyColors val="1"/>
        <c:ser>
          <c:idx val="0"/>
          <c:order val="0"/>
          <c:spPr>
            <a:solidFill>
              <a:schemeClr val="accent2">
                <a:lumMod val="75000"/>
              </a:schemeClr>
            </a:solidFill>
            <a:ln>
              <a:noFill/>
            </a:ln>
          </c:spPr>
          <c:explosion val="14"/>
          <c:dPt>
            <c:idx val="0"/>
            <c:bubble3D val="0"/>
            <c:spPr>
              <a:solidFill>
                <a:srgbClr val="8B1524"/>
              </a:solidFill>
              <a:ln>
                <a:noFill/>
              </a:ln>
            </c:spPr>
          </c:dPt>
          <c:dPt>
            <c:idx val="1"/>
            <c:bubble3D val="0"/>
            <c:spPr>
              <a:solidFill>
                <a:srgbClr val="8B1524"/>
              </a:solidFill>
              <a:ln>
                <a:noFill/>
              </a:ln>
            </c:spPr>
          </c:dPt>
          <c:dPt>
            <c:idx val="2"/>
            <c:bubble3D val="0"/>
            <c:spPr>
              <a:solidFill>
                <a:srgbClr val="8B1524"/>
              </a:solidFill>
              <a:ln>
                <a:noFill/>
              </a:ln>
            </c:spPr>
          </c:dPt>
          <c:dPt>
            <c:idx val="3"/>
            <c:bubble3D val="0"/>
            <c:spPr>
              <a:solidFill>
                <a:srgbClr val="8B1524"/>
              </a:solidFill>
              <a:ln>
                <a:noFill/>
              </a:ln>
            </c:spPr>
          </c:dPt>
          <c:dPt>
            <c:idx val="4"/>
            <c:bubble3D val="0"/>
            <c:spPr>
              <a:solidFill>
                <a:srgbClr val="8B1524"/>
              </a:solidFill>
              <a:ln>
                <a:noFill/>
              </a:ln>
            </c:spPr>
          </c:dPt>
          <c:dPt>
            <c:idx val="5"/>
            <c:bubble3D val="0"/>
            <c:spPr>
              <a:solidFill>
                <a:srgbClr val="8B1524"/>
              </a:solidFill>
              <a:ln>
                <a:noFill/>
              </a:ln>
            </c:spPr>
          </c:dPt>
          <c:dPt>
            <c:idx val="6"/>
            <c:bubble3D val="0"/>
            <c:spPr>
              <a:solidFill>
                <a:srgbClr val="8B1524"/>
              </a:solidFill>
              <a:ln>
                <a:noFill/>
              </a:ln>
            </c:spPr>
          </c:dPt>
          <c:dPt>
            <c:idx val="7"/>
            <c:bubble3D val="0"/>
            <c:spPr>
              <a:solidFill>
                <a:srgbClr val="8B1524"/>
              </a:solidFill>
              <a:ln>
                <a:noFill/>
              </a:ln>
            </c:spPr>
          </c:dPt>
          <c:dPt>
            <c:idx val="8"/>
            <c:bubble3D val="0"/>
            <c:spPr>
              <a:solidFill>
                <a:srgbClr val="6D7331"/>
              </a:solidFill>
              <a:ln>
                <a:noFill/>
              </a:ln>
            </c:spPr>
          </c:dPt>
          <c:dPt>
            <c:idx val="9"/>
            <c:bubble3D val="0"/>
            <c:spPr>
              <a:solidFill>
                <a:srgbClr val="084572"/>
              </a:solidFill>
              <a:ln>
                <a:noFill/>
              </a:ln>
            </c:spPr>
          </c:dPt>
          <c:dLbls>
            <c:dLbl>
              <c:idx val="0"/>
              <c:layout>
                <c:manualLayout>
                  <c:x val="-1.8833454579775457E-3"/>
                  <c:y val="1.6254821843401521E-2"/>
                </c:manualLayout>
              </c:layout>
              <c:tx>
                <c:rich>
                  <a:bodyPr/>
                  <a:lstStyle/>
                  <a:p>
                    <a:r>
                      <a:rPr lang="en-US" sz="1400" dirty="0">
                        <a:latin typeface="Century Gothic" panose="020B0502020202020204" pitchFamily="34" charset="0"/>
                      </a:rPr>
                      <a:t>Uttar Pradesh
22%</a:t>
                    </a:r>
                    <a:endParaRPr lang="en-US" dirty="0">
                      <a:latin typeface="Century Gothic" panose="020B0502020202020204" pitchFamily="34" charset="0"/>
                    </a:endParaRPr>
                  </a:p>
                </c:rich>
              </c:tx>
              <c:showLegendKey val="0"/>
              <c:showVal val="0"/>
              <c:showCatName val="1"/>
              <c:showSerName val="0"/>
              <c:showPercent val="1"/>
              <c:showBubbleSize val="0"/>
            </c:dLbl>
            <c:dLbl>
              <c:idx val="1"/>
              <c:layout>
                <c:manualLayout>
                  <c:x val="-8.653600110580581E-2"/>
                  <c:y val="1.011921009379921E-2"/>
                </c:manualLayout>
              </c:layout>
              <c:tx>
                <c:rich>
                  <a:bodyPr/>
                  <a:lstStyle/>
                  <a:p>
                    <a:r>
                      <a:rPr lang="en-US" sz="1400" dirty="0" err="1">
                        <a:latin typeface="Century Gothic" panose="020B0502020202020204" pitchFamily="34" charset="0"/>
                      </a:rPr>
                      <a:t>Uttarakhand 
1%</a:t>
                    </a:r>
                    <a:endParaRPr lang="en-US" dirty="0">
                      <a:latin typeface="Century Gothic" panose="020B0502020202020204" pitchFamily="34" charset="0"/>
                    </a:endParaRPr>
                  </a:p>
                </c:rich>
              </c:tx>
              <c:showLegendKey val="0"/>
              <c:showVal val="0"/>
              <c:showCatName val="1"/>
              <c:showSerName val="0"/>
              <c:showPercent val="1"/>
              <c:showBubbleSize val="0"/>
            </c:dLbl>
            <c:dLbl>
              <c:idx val="2"/>
              <c:layout>
                <c:manualLayout>
                  <c:x val="-4.999291334075958E-2"/>
                  <c:y val="-3.1244916950386642E-2"/>
                </c:manualLayout>
              </c:layout>
              <c:tx>
                <c:rich>
                  <a:bodyPr/>
                  <a:lstStyle/>
                  <a:p>
                    <a:r>
                      <a:rPr lang="en-US" sz="1400" dirty="0">
                        <a:latin typeface="Century Gothic" panose="020B0502020202020204" pitchFamily="34" charset="0"/>
                      </a:rPr>
                      <a:t>Bihar
8%</a:t>
                    </a:r>
                    <a:endParaRPr lang="en-US" dirty="0">
                      <a:latin typeface="Century Gothic" panose="020B0502020202020204" pitchFamily="34" charset="0"/>
                    </a:endParaRPr>
                  </a:p>
                </c:rich>
              </c:tx>
              <c:showLegendKey val="0"/>
              <c:showVal val="0"/>
              <c:showCatName val="1"/>
              <c:showSerName val="0"/>
              <c:showPercent val="1"/>
              <c:showBubbleSize val="0"/>
            </c:dLbl>
            <c:dLbl>
              <c:idx val="3"/>
              <c:layout>
                <c:manualLayout>
                  <c:x val="-1.3594906788509376E-2"/>
                  <c:y val="-1.8974856953239552E-2"/>
                </c:manualLayout>
              </c:layout>
              <c:tx>
                <c:rich>
                  <a:bodyPr/>
                  <a:lstStyle/>
                  <a:p>
                    <a:r>
                      <a:rPr lang="en-US" sz="1400" dirty="0">
                        <a:latin typeface="Century Gothic" panose="020B0502020202020204" pitchFamily="34" charset="0"/>
                      </a:rPr>
                      <a:t>Jharkhand
3%</a:t>
                    </a:r>
                    <a:endParaRPr lang="en-US" dirty="0">
                      <a:latin typeface="Century Gothic" panose="020B0502020202020204" pitchFamily="34" charset="0"/>
                    </a:endParaRPr>
                  </a:p>
                </c:rich>
              </c:tx>
              <c:showLegendKey val="0"/>
              <c:showVal val="0"/>
              <c:showCatName val="1"/>
              <c:showSerName val="0"/>
              <c:showPercent val="1"/>
              <c:showBubbleSize val="0"/>
            </c:dLbl>
            <c:dLbl>
              <c:idx val="4"/>
              <c:layout>
                <c:manualLayout>
                  <c:x val="3.6643369174770091E-3"/>
                  <c:y val="-1.5664228199054723E-2"/>
                </c:manualLayout>
              </c:layout>
              <c:tx>
                <c:rich>
                  <a:bodyPr/>
                  <a:lstStyle/>
                  <a:p>
                    <a:r>
                      <a:rPr lang="en-US" sz="1400" dirty="0">
                        <a:latin typeface="Century Gothic" panose="020B0502020202020204" pitchFamily="34" charset="0"/>
                      </a:rPr>
                      <a:t>Madhya Pradesh
7%</a:t>
                    </a:r>
                    <a:endParaRPr lang="en-US" dirty="0">
                      <a:latin typeface="Century Gothic" panose="020B0502020202020204" pitchFamily="34" charset="0"/>
                    </a:endParaRPr>
                  </a:p>
                </c:rich>
              </c:tx>
              <c:showLegendKey val="0"/>
              <c:showVal val="0"/>
              <c:showCatName val="1"/>
              <c:showSerName val="0"/>
              <c:showPercent val="1"/>
              <c:showBubbleSize val="0"/>
            </c:dLbl>
            <c:dLbl>
              <c:idx val="5"/>
              <c:layout>
                <c:manualLayout>
                  <c:x val="9.6203352205051093E-2"/>
                  <c:y val="-0.11906814654820354"/>
                </c:manualLayout>
              </c:layout>
              <c:tx>
                <c:rich>
                  <a:bodyPr/>
                  <a:lstStyle/>
                  <a:p>
                    <a:r>
                      <a:rPr lang="en-US" sz="1400" dirty="0">
                        <a:latin typeface="Century Gothic" panose="020B0502020202020204" pitchFamily="34" charset="0"/>
                      </a:rPr>
                      <a:t>Chhattisgarh
2%</a:t>
                    </a:r>
                    <a:endParaRPr lang="en-US" dirty="0">
                      <a:latin typeface="Century Gothic" panose="020B0502020202020204" pitchFamily="34" charset="0"/>
                    </a:endParaRPr>
                  </a:p>
                </c:rich>
              </c:tx>
              <c:showLegendKey val="0"/>
              <c:showVal val="0"/>
              <c:showCatName val="1"/>
              <c:showSerName val="0"/>
              <c:showPercent val="1"/>
              <c:showBubbleSize val="0"/>
            </c:dLbl>
            <c:dLbl>
              <c:idx val="6"/>
              <c:layout>
                <c:manualLayout>
                  <c:x val="3.4862856004983143E-2"/>
                  <c:y val="-5.0381733390019154E-2"/>
                </c:manualLayout>
              </c:layout>
              <c:tx>
                <c:rich>
                  <a:bodyPr/>
                  <a:lstStyle/>
                  <a:p>
                    <a:r>
                      <a:rPr lang="en-US" sz="1400" dirty="0">
                        <a:latin typeface="Century Gothic" panose="020B0502020202020204" pitchFamily="34" charset="0"/>
                      </a:rPr>
                      <a:t>Rajasthan
7%</a:t>
                    </a:r>
                    <a:endParaRPr lang="en-US" dirty="0">
                      <a:latin typeface="Century Gothic" panose="020B0502020202020204" pitchFamily="34" charset="0"/>
                    </a:endParaRPr>
                  </a:p>
                </c:rich>
              </c:tx>
              <c:showLegendKey val="0"/>
              <c:showVal val="0"/>
              <c:showCatName val="1"/>
              <c:showSerName val="0"/>
              <c:showPercent val="1"/>
              <c:showBubbleSize val="0"/>
            </c:dLbl>
            <c:dLbl>
              <c:idx val="7"/>
              <c:layout>
                <c:manualLayout>
                  <c:x val="5.2852766961787361E-2"/>
                  <c:y val="4.2142044519777322E-4"/>
                </c:manualLayout>
              </c:layout>
              <c:tx>
                <c:rich>
                  <a:bodyPr/>
                  <a:lstStyle/>
                  <a:p>
                    <a:r>
                      <a:rPr lang="en-US" sz="1400" dirty="0">
                        <a:latin typeface="Century Gothic" panose="020B0502020202020204" pitchFamily="34" charset="0"/>
                      </a:rPr>
                      <a:t>Orissa 
2%</a:t>
                    </a:r>
                    <a:endParaRPr lang="en-US" dirty="0">
                      <a:latin typeface="Century Gothic" panose="020B0502020202020204" pitchFamily="34" charset="0"/>
                    </a:endParaRPr>
                  </a:p>
                </c:rich>
              </c:tx>
              <c:showLegendKey val="0"/>
              <c:showVal val="0"/>
              <c:showCatName val="1"/>
              <c:showSerName val="0"/>
              <c:showPercent val="1"/>
              <c:showBubbleSize val="0"/>
            </c:dLbl>
            <c:dLbl>
              <c:idx val="8"/>
              <c:layout>
                <c:manualLayout>
                  <c:x val="3.0002635376315954E-2"/>
                  <c:y val="-1.9560563888945125E-2"/>
                </c:manualLayout>
              </c:layout>
              <c:tx>
                <c:rich>
                  <a:bodyPr/>
                  <a:lstStyle/>
                  <a:p>
                    <a:r>
                      <a:rPr lang="en-IN" sz="1400" b="0" dirty="0">
                        <a:latin typeface="Century Gothic" panose="020B0502020202020204" pitchFamily="34" charset="0"/>
                      </a:rPr>
                      <a:t>Four </a:t>
                    </a:r>
                    <a:r>
                      <a:rPr lang="en-IN" sz="1400" b="0" dirty="0" smtClean="0">
                        <a:latin typeface="Century Gothic" panose="020B0502020202020204" pitchFamily="34" charset="0"/>
                      </a:rPr>
                      <a:t>Southern States</a:t>
                    </a:r>
                    <a:r>
                      <a:rPr lang="en-IN" sz="1400" b="0" dirty="0">
                        <a:latin typeface="Century Gothic" panose="020B0502020202020204" pitchFamily="34" charset="0"/>
                      </a:rPr>
                      <a:t>
13%</a:t>
                    </a:r>
                    <a:endParaRPr lang="en-IN" sz="1000" b="1" dirty="0">
                      <a:latin typeface="Century Gothic" panose="020B0502020202020204" pitchFamily="34" charset="0"/>
                    </a:endParaRPr>
                  </a:p>
                </c:rich>
              </c:tx>
              <c:showLegendKey val="0"/>
              <c:showVal val="0"/>
              <c:showCatName val="1"/>
              <c:showSerName val="0"/>
              <c:showPercent val="1"/>
              <c:showBubbleSize val="0"/>
            </c:dLbl>
            <c:dLbl>
              <c:idx val="9"/>
              <c:layout>
                <c:manualLayout>
                  <c:x val="3.1444359999738533E-2"/>
                  <c:y val="-8.9503093868320893E-2"/>
                </c:manualLayout>
              </c:layout>
              <c:tx>
                <c:rich>
                  <a:bodyPr/>
                  <a:lstStyle/>
                  <a:p>
                    <a:r>
                      <a:rPr lang="en-IN" sz="1400" b="0" dirty="0">
                        <a:solidFill>
                          <a:schemeClr val="bg1"/>
                        </a:solidFill>
                        <a:latin typeface="Century Gothic" panose="020B0502020202020204" pitchFamily="34" charset="0"/>
                      </a:rPr>
                      <a:t>Rest of the Country
35%</a:t>
                    </a:r>
                    <a:endParaRPr lang="en-IN" dirty="0">
                      <a:solidFill>
                        <a:schemeClr val="bg1"/>
                      </a:solidFill>
                      <a:latin typeface="Century Gothic" panose="020B0502020202020204" pitchFamily="34" charset="0"/>
                    </a:endParaRPr>
                  </a:p>
                </c:rich>
              </c:tx>
              <c:showLegendKey val="0"/>
              <c:showVal val="0"/>
              <c:showCatName val="1"/>
              <c:showSerName val="0"/>
              <c:showPercent val="1"/>
              <c:showBubbleSize val="0"/>
            </c:dLbl>
            <c:txPr>
              <a:bodyPr/>
              <a:lstStyle/>
              <a:p>
                <a:pPr>
                  <a:defRPr sz="1400" b="0">
                    <a:latin typeface="+mj-lt"/>
                  </a:defRPr>
                </a:pPr>
                <a:endParaRPr lang="en-US"/>
              </a:p>
            </c:txPr>
            <c:showLegendKey val="0"/>
            <c:showVal val="0"/>
            <c:showCatName val="1"/>
            <c:showSerName val="0"/>
            <c:showPercent val="1"/>
            <c:showBubbleSize val="0"/>
            <c:showLeaderLines val="1"/>
          </c:dLbls>
          <c:cat>
            <c:strRef>
              <c:f>Base1!$A$192:$A$201</c:f>
              <c:strCache>
                <c:ptCount val="10"/>
                <c:pt idx="0">
                  <c:v>Uttar Pradesh</c:v>
                </c:pt>
                <c:pt idx="1">
                  <c:v>Uttarakhand </c:v>
                </c:pt>
                <c:pt idx="2">
                  <c:v>Bihar</c:v>
                </c:pt>
                <c:pt idx="3">
                  <c:v>Jharkhand</c:v>
                </c:pt>
                <c:pt idx="4">
                  <c:v>Madhya Pradesh</c:v>
                </c:pt>
                <c:pt idx="5">
                  <c:v>Chhattisgarh</c:v>
                </c:pt>
                <c:pt idx="6">
                  <c:v>Rajasthan</c:v>
                </c:pt>
                <c:pt idx="7">
                  <c:v>Orissa </c:v>
                </c:pt>
                <c:pt idx="8">
                  <c:v>Four southern states</c:v>
                </c:pt>
                <c:pt idx="9">
                  <c:v>Rest of the Country</c:v>
                </c:pt>
              </c:strCache>
            </c:strRef>
          </c:cat>
          <c:val>
            <c:numRef>
              <c:f>Base1!$B$192:$B$201</c:f>
              <c:numCache>
                <c:formatCode>0</c:formatCode>
                <c:ptCount val="10"/>
                <c:pt idx="0">
                  <c:v>22.2</c:v>
                </c:pt>
                <c:pt idx="1">
                  <c:v>0.9</c:v>
                </c:pt>
                <c:pt idx="2">
                  <c:v>8.3000000000000007</c:v>
                </c:pt>
                <c:pt idx="3">
                  <c:v>2.9</c:v>
                </c:pt>
                <c:pt idx="4">
                  <c:v>7.4</c:v>
                </c:pt>
                <c:pt idx="5">
                  <c:v>2.1</c:v>
                </c:pt>
                <c:pt idx="6">
                  <c:v>6.7</c:v>
                </c:pt>
                <c:pt idx="7">
                  <c:v>2.2999999999999998</c:v>
                </c:pt>
                <c:pt idx="8">
                  <c:v>12.6</c:v>
                </c:pt>
                <c:pt idx="9">
                  <c:v>34.600000000000009</c:v>
                </c:pt>
              </c:numCache>
            </c:numRef>
          </c:val>
        </c:ser>
        <c:dLbls>
          <c:showLegendKey val="0"/>
          <c:showVal val="0"/>
          <c:showCatName val="1"/>
          <c:showSerName val="0"/>
          <c:showPercent val="1"/>
          <c:showBubbleSize val="0"/>
          <c:showLeaderLines val="1"/>
        </c:dLbls>
        <c:firstSliceAng val="244"/>
      </c:pieChart>
      <c:spPr>
        <a:ln>
          <a:noFill/>
        </a:ln>
      </c:spPr>
    </c:plotArea>
    <c:plotVisOnly val="1"/>
    <c:dispBlanksAs val="zero"/>
    <c:showDLblsOverMax val="0"/>
  </c:chart>
  <c:spPr>
    <a:solidFill>
      <a:sysClr val="window" lastClr="FFFFFF"/>
    </a:solidFill>
    <a:ln>
      <a:noFill/>
    </a:ln>
  </c:spPr>
  <c:txPr>
    <a:bodyPr/>
    <a:lstStyle/>
    <a:p>
      <a:pPr>
        <a:defRPr b="0"/>
      </a:pPr>
      <a:endParaRPr lang="en-US"/>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5130765897223764"/>
          <c:y val="0.13507696071889319"/>
          <c:w val="0.80212902472977132"/>
          <c:h val="0.70928711099713537"/>
        </c:manualLayout>
      </c:layout>
      <c:barChart>
        <c:barDir val="bar"/>
        <c:grouping val="clustered"/>
        <c:varyColors val="0"/>
        <c:ser>
          <c:idx val="0"/>
          <c:order val="0"/>
          <c:spPr>
            <a:solidFill>
              <a:srgbClr val="FF9900"/>
            </a:solidFill>
          </c:spPr>
          <c:invertIfNegative val="0"/>
          <c:dPt>
            <c:idx val="0"/>
            <c:invertIfNegative val="0"/>
            <c:bubble3D val="0"/>
            <c:spPr>
              <a:solidFill>
                <a:srgbClr val="8B1524"/>
              </a:solidFill>
            </c:spPr>
          </c:dPt>
          <c:dPt>
            <c:idx val="1"/>
            <c:invertIfNegative val="0"/>
            <c:bubble3D val="0"/>
            <c:spPr>
              <a:solidFill>
                <a:srgbClr val="8B1524"/>
              </a:solidFill>
            </c:spPr>
          </c:dPt>
          <c:dPt>
            <c:idx val="2"/>
            <c:invertIfNegative val="0"/>
            <c:bubble3D val="0"/>
            <c:spPr>
              <a:solidFill>
                <a:srgbClr val="6D7331"/>
              </a:solidFill>
            </c:spPr>
          </c:dPt>
          <c:dPt>
            <c:idx val="3"/>
            <c:invertIfNegative val="0"/>
            <c:bubble3D val="0"/>
            <c:spPr>
              <a:solidFill>
                <a:srgbClr val="084572"/>
              </a:solidFill>
            </c:spPr>
          </c:dPt>
          <c:dPt>
            <c:idx val="4"/>
            <c:invertIfNegative val="0"/>
            <c:bubble3D val="0"/>
            <c:spPr>
              <a:solidFill>
                <a:srgbClr val="084572"/>
              </a:solidFill>
            </c:spPr>
          </c:dPt>
          <c:dPt>
            <c:idx val="5"/>
            <c:invertIfNegative val="0"/>
            <c:bubble3D val="0"/>
            <c:spPr>
              <a:solidFill>
                <a:srgbClr val="084572"/>
              </a:solidFill>
            </c:spPr>
          </c:dPt>
          <c:dPt>
            <c:idx val="6"/>
            <c:invertIfNegative val="0"/>
            <c:bubble3D val="0"/>
            <c:spPr>
              <a:solidFill>
                <a:srgbClr val="084572"/>
              </a:solidFill>
            </c:spPr>
          </c:dPt>
          <c:dPt>
            <c:idx val="7"/>
            <c:invertIfNegative val="0"/>
            <c:bubble3D val="0"/>
            <c:spPr>
              <a:solidFill>
                <a:srgbClr val="084572"/>
              </a:solidFill>
            </c:spPr>
          </c:dPt>
          <c:dPt>
            <c:idx val="8"/>
            <c:invertIfNegative val="0"/>
            <c:bubble3D val="0"/>
            <c:spPr>
              <a:solidFill>
                <a:srgbClr val="084572"/>
              </a:solidFill>
            </c:spPr>
          </c:dPt>
          <c:dPt>
            <c:idx val="9"/>
            <c:invertIfNegative val="0"/>
            <c:bubble3D val="0"/>
            <c:spPr>
              <a:solidFill>
                <a:srgbClr val="C4882C"/>
              </a:solidFill>
              <a:ln w="57150">
                <a:noFill/>
              </a:ln>
            </c:spPr>
          </c:dPt>
          <c:dPt>
            <c:idx val="10"/>
            <c:invertIfNegative val="0"/>
            <c:bubble3D val="0"/>
            <c:spPr>
              <a:solidFill>
                <a:srgbClr val="084572"/>
              </a:solidFill>
            </c:spPr>
          </c:dPt>
          <c:dPt>
            <c:idx val="11"/>
            <c:invertIfNegative val="0"/>
            <c:bubble3D val="0"/>
            <c:spPr>
              <a:solidFill>
                <a:srgbClr val="084572"/>
              </a:solidFill>
            </c:spPr>
          </c:dPt>
          <c:dPt>
            <c:idx val="12"/>
            <c:invertIfNegative val="0"/>
            <c:bubble3D val="0"/>
            <c:spPr>
              <a:solidFill>
                <a:srgbClr val="084572"/>
              </a:solidFill>
            </c:spPr>
          </c:dPt>
          <c:dPt>
            <c:idx val="13"/>
            <c:invertIfNegative val="0"/>
            <c:bubble3D val="0"/>
            <c:spPr>
              <a:solidFill>
                <a:srgbClr val="084572"/>
              </a:solidFill>
            </c:spPr>
          </c:dPt>
          <c:dPt>
            <c:idx val="14"/>
            <c:invertIfNegative val="0"/>
            <c:bubble3D val="0"/>
            <c:spPr>
              <a:solidFill>
                <a:srgbClr val="084572"/>
              </a:solidFill>
            </c:spPr>
          </c:dPt>
          <c:dLbls>
            <c:dLbl>
              <c:idx val="1"/>
              <c:spPr>
                <a:noFill/>
              </c:spPr>
              <c:txPr>
                <a:bodyPr/>
                <a:lstStyle/>
                <a:p>
                  <a:pPr>
                    <a:defRPr sz="1800">
                      <a:latin typeface="Century Gothic" panose="020B0502020202020204" pitchFamily="34" charset="0"/>
                    </a:defRPr>
                  </a:pPr>
                  <a:endParaRPr lang="en-US"/>
                </a:p>
              </c:txPr>
              <c:showLegendKey val="0"/>
              <c:showVal val="1"/>
              <c:showCatName val="0"/>
              <c:showSerName val="0"/>
              <c:showPercent val="0"/>
              <c:showBubbleSize val="0"/>
            </c:dLbl>
            <c:dLbl>
              <c:idx val="7"/>
              <c:spPr>
                <a:noFill/>
              </c:spPr>
              <c:txPr>
                <a:bodyPr/>
                <a:lstStyle/>
                <a:p>
                  <a:pPr>
                    <a:defRPr sz="1800">
                      <a:latin typeface="Century Gothic" panose="020B0502020202020204" pitchFamily="34" charset="0"/>
                    </a:defRPr>
                  </a:pPr>
                  <a:endParaRPr lang="en-US"/>
                </a:p>
              </c:txPr>
              <c:showLegendKey val="0"/>
              <c:showVal val="1"/>
              <c:showCatName val="0"/>
              <c:showSerName val="0"/>
              <c:showPercent val="0"/>
              <c:showBubbleSize val="0"/>
            </c:dLbl>
            <c:dLbl>
              <c:idx val="9"/>
              <c:spPr/>
              <c:txPr>
                <a:bodyPr/>
                <a:lstStyle/>
                <a:p>
                  <a:pPr>
                    <a:defRPr sz="2400" b="1">
                      <a:latin typeface="Century Gothic" panose="020B0502020202020204" pitchFamily="34" charset="0"/>
                    </a:defRPr>
                  </a:pPr>
                  <a:endParaRPr lang="en-US"/>
                </a:p>
              </c:txPr>
              <c:showLegendKey val="0"/>
              <c:showVal val="1"/>
              <c:showCatName val="0"/>
              <c:showSerName val="0"/>
              <c:showPercent val="0"/>
              <c:showBubbleSize val="0"/>
            </c:dLbl>
            <c:txPr>
              <a:bodyPr/>
              <a:lstStyle/>
              <a:p>
                <a:pPr>
                  <a:defRPr sz="1800">
                    <a:latin typeface="Century Gothic" panose="020B0502020202020204" pitchFamily="34" charset="0"/>
                  </a:defRPr>
                </a:pPr>
                <a:endParaRPr lang="en-US"/>
              </a:p>
            </c:txPr>
            <c:showLegendKey val="0"/>
            <c:showVal val="1"/>
            <c:showCatName val="0"/>
            <c:showSerName val="0"/>
            <c:showPercent val="0"/>
            <c:showBubbleSize val="0"/>
            <c:showLeaderLines val="0"/>
          </c:dLbls>
          <c:cat>
            <c:strRef>
              <c:f>'T-14 (4)'!$A$5:$A$19</c:f>
              <c:strCache>
                <c:ptCount val="15"/>
                <c:pt idx="0">
                  <c:v>Kerala</c:v>
                </c:pt>
                <c:pt idx="1">
                  <c:v>TN</c:v>
                </c:pt>
                <c:pt idx="2">
                  <c:v>Mah</c:v>
                </c:pt>
                <c:pt idx="3">
                  <c:v>AP</c:v>
                </c:pt>
                <c:pt idx="4">
                  <c:v>WB</c:v>
                </c:pt>
                <c:pt idx="5">
                  <c:v>Guj</c:v>
                </c:pt>
                <c:pt idx="6">
                  <c:v>Har</c:v>
                </c:pt>
                <c:pt idx="7">
                  <c:v>Pun</c:v>
                </c:pt>
                <c:pt idx="8">
                  <c:v>Kar</c:v>
                </c:pt>
                <c:pt idx="9">
                  <c:v>INDIA TOTAL</c:v>
                </c:pt>
                <c:pt idx="10">
                  <c:v>Orissa</c:v>
                </c:pt>
                <c:pt idx="11">
                  <c:v>Bih/Jhk</c:v>
                </c:pt>
                <c:pt idx="12">
                  <c:v>MP/Chtsgh</c:v>
                </c:pt>
                <c:pt idx="13">
                  <c:v>Raj</c:v>
                </c:pt>
                <c:pt idx="14">
                  <c:v>UP/Ukd</c:v>
                </c:pt>
              </c:strCache>
            </c:strRef>
          </c:cat>
          <c:val>
            <c:numRef>
              <c:f>'T-14 (4)'!$B$5:$B$19</c:f>
              <c:numCache>
                <c:formatCode>General</c:formatCode>
                <c:ptCount val="15"/>
                <c:pt idx="0">
                  <c:v>81</c:v>
                </c:pt>
                <c:pt idx="1">
                  <c:v>97</c:v>
                </c:pt>
                <c:pt idx="2">
                  <c:v>104</c:v>
                </c:pt>
                <c:pt idx="3">
                  <c:v>134</c:v>
                </c:pt>
                <c:pt idx="4">
                  <c:v>145</c:v>
                </c:pt>
                <c:pt idx="5">
                  <c:v>148</c:v>
                </c:pt>
                <c:pt idx="6">
                  <c:v>153</c:v>
                </c:pt>
                <c:pt idx="7">
                  <c:v>172</c:v>
                </c:pt>
                <c:pt idx="8">
                  <c:v>178</c:v>
                </c:pt>
                <c:pt idx="9">
                  <c:v>212</c:v>
                </c:pt>
                <c:pt idx="10">
                  <c:v>258</c:v>
                </c:pt>
                <c:pt idx="11">
                  <c:v>261</c:v>
                </c:pt>
                <c:pt idx="12">
                  <c:v>269</c:v>
                </c:pt>
                <c:pt idx="13">
                  <c:v>318</c:v>
                </c:pt>
                <c:pt idx="14">
                  <c:v>359</c:v>
                </c:pt>
              </c:numCache>
            </c:numRef>
          </c:val>
        </c:ser>
        <c:dLbls>
          <c:showLegendKey val="0"/>
          <c:showVal val="0"/>
          <c:showCatName val="0"/>
          <c:showSerName val="0"/>
          <c:showPercent val="0"/>
          <c:showBubbleSize val="0"/>
        </c:dLbls>
        <c:gapWidth val="20"/>
        <c:overlap val="5"/>
        <c:axId val="127685760"/>
        <c:axId val="127709568"/>
      </c:barChart>
      <c:catAx>
        <c:axId val="127685760"/>
        <c:scaling>
          <c:orientation val="minMax"/>
        </c:scaling>
        <c:delete val="0"/>
        <c:axPos val="l"/>
        <c:majorTickMark val="out"/>
        <c:minorTickMark val="none"/>
        <c:tickLblPos val="nextTo"/>
        <c:txPr>
          <a:bodyPr/>
          <a:lstStyle/>
          <a:p>
            <a:pPr>
              <a:defRPr sz="1200">
                <a:latin typeface="+mj-lt"/>
              </a:defRPr>
            </a:pPr>
            <a:endParaRPr lang="en-US"/>
          </a:p>
        </c:txPr>
        <c:crossAx val="127709568"/>
        <c:crosses val="autoZero"/>
        <c:auto val="1"/>
        <c:lblAlgn val="ctr"/>
        <c:lblOffset val="100"/>
        <c:noMultiLvlLbl val="0"/>
      </c:catAx>
      <c:valAx>
        <c:axId val="127709568"/>
        <c:scaling>
          <c:orientation val="minMax"/>
        </c:scaling>
        <c:delete val="0"/>
        <c:axPos val="b"/>
        <c:title>
          <c:tx>
            <c:rich>
              <a:bodyPr/>
              <a:lstStyle/>
              <a:p>
                <a:pPr>
                  <a:defRPr b="1">
                    <a:latin typeface="Century Gothic" panose="020B0502020202020204" pitchFamily="34" charset="0"/>
                  </a:defRPr>
                </a:pPr>
                <a:r>
                  <a:rPr lang="en-US" b="1" dirty="0" smtClean="0">
                    <a:latin typeface="Century Gothic" panose="020B0502020202020204" pitchFamily="34" charset="0"/>
                  </a:rPr>
                  <a:t>Maternal Mortality Ratio</a:t>
                </a:r>
                <a:endParaRPr lang="en-US" b="1" dirty="0">
                  <a:latin typeface="Century Gothic" panose="020B0502020202020204" pitchFamily="34" charset="0"/>
                </a:endParaRPr>
              </a:p>
            </c:rich>
          </c:tx>
          <c:layout>
            <c:manualLayout>
              <c:xMode val="edge"/>
              <c:yMode val="edge"/>
              <c:x val="0.3712432295913185"/>
              <c:y val="0.94055051381289201"/>
            </c:manualLayout>
          </c:layout>
          <c:overlay val="0"/>
        </c:title>
        <c:numFmt formatCode="General" sourceLinked="1"/>
        <c:majorTickMark val="out"/>
        <c:minorTickMark val="none"/>
        <c:tickLblPos val="nextTo"/>
        <c:txPr>
          <a:bodyPr/>
          <a:lstStyle/>
          <a:p>
            <a:pPr>
              <a:defRPr sz="1600">
                <a:latin typeface="Century Gothic" panose="020B0502020202020204" pitchFamily="34" charset="0"/>
              </a:defRPr>
            </a:pPr>
            <a:endParaRPr lang="en-US"/>
          </a:p>
        </c:txPr>
        <c:crossAx val="127685760"/>
        <c:crosses val="autoZero"/>
        <c:crossBetween val="between"/>
      </c:valAx>
    </c:plotArea>
    <c:plotVisOnly val="1"/>
    <c:dispBlanksAs val="gap"/>
    <c:showDLblsOverMax val="0"/>
  </c:chart>
  <c:spPr>
    <a:solidFill>
      <a:schemeClr val="bg1"/>
    </a:solidFill>
    <a:ln>
      <a:noFill/>
    </a:ln>
  </c:spPr>
  <c:txPr>
    <a:bodyPr/>
    <a:lstStyle/>
    <a:p>
      <a:pPr>
        <a:defRPr sz="1400">
          <a:latin typeface="Tw Cen MT" pitchFamily="34" charset="0"/>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136892981823611"/>
          <c:y val="0.10232764654418204"/>
          <c:w val="0.78806470030039366"/>
          <c:h val="0.74554039078448564"/>
        </c:manualLayout>
      </c:layout>
      <c:barChart>
        <c:barDir val="bar"/>
        <c:grouping val="clustered"/>
        <c:varyColors val="0"/>
        <c:ser>
          <c:idx val="0"/>
          <c:order val="0"/>
          <c:spPr>
            <a:solidFill>
              <a:schemeClr val="accent3"/>
            </a:solidFill>
          </c:spPr>
          <c:invertIfNegative val="0"/>
          <c:dPt>
            <c:idx val="0"/>
            <c:invertIfNegative val="0"/>
            <c:bubble3D val="0"/>
            <c:spPr>
              <a:solidFill>
                <a:srgbClr val="8B1524"/>
              </a:solidFill>
            </c:spPr>
          </c:dPt>
          <c:dPt>
            <c:idx val="1"/>
            <c:invertIfNegative val="0"/>
            <c:bubble3D val="0"/>
            <c:spPr>
              <a:solidFill>
                <a:srgbClr val="8B1524"/>
              </a:solidFill>
            </c:spPr>
          </c:dPt>
          <c:dPt>
            <c:idx val="2"/>
            <c:invertIfNegative val="0"/>
            <c:bubble3D val="0"/>
            <c:spPr>
              <a:solidFill>
                <a:srgbClr val="8B1524"/>
              </a:solidFill>
            </c:spPr>
          </c:dPt>
          <c:dPt>
            <c:idx val="3"/>
            <c:invertIfNegative val="0"/>
            <c:bubble3D val="0"/>
            <c:spPr>
              <a:solidFill>
                <a:srgbClr val="6D7331"/>
              </a:solidFill>
            </c:spPr>
          </c:dPt>
          <c:dPt>
            <c:idx val="4"/>
            <c:invertIfNegative val="0"/>
            <c:bubble3D val="0"/>
            <c:spPr>
              <a:solidFill>
                <a:srgbClr val="6D7331"/>
              </a:solidFill>
            </c:spPr>
          </c:dPt>
          <c:dPt>
            <c:idx val="5"/>
            <c:invertIfNegative val="0"/>
            <c:bubble3D val="0"/>
            <c:spPr>
              <a:solidFill>
                <a:srgbClr val="084572"/>
              </a:solidFill>
            </c:spPr>
          </c:dPt>
          <c:dPt>
            <c:idx val="6"/>
            <c:invertIfNegative val="0"/>
            <c:bubble3D val="0"/>
            <c:spPr>
              <a:solidFill>
                <a:srgbClr val="084572"/>
              </a:solidFill>
            </c:spPr>
          </c:dPt>
          <c:dPt>
            <c:idx val="7"/>
            <c:invertIfNegative val="0"/>
            <c:bubble3D val="0"/>
            <c:spPr>
              <a:solidFill>
                <a:srgbClr val="084572"/>
              </a:solidFill>
            </c:spPr>
          </c:dPt>
          <c:dPt>
            <c:idx val="8"/>
            <c:invertIfNegative val="0"/>
            <c:bubble3D val="0"/>
            <c:spPr>
              <a:solidFill>
                <a:srgbClr val="084572"/>
              </a:solidFill>
            </c:spPr>
          </c:dPt>
          <c:dPt>
            <c:idx val="9"/>
            <c:invertIfNegative val="0"/>
            <c:bubble3D val="0"/>
            <c:spPr>
              <a:solidFill>
                <a:srgbClr val="084572"/>
              </a:solidFill>
            </c:spPr>
          </c:dPt>
          <c:dPt>
            <c:idx val="10"/>
            <c:invertIfNegative val="0"/>
            <c:bubble3D val="0"/>
            <c:spPr>
              <a:solidFill>
                <a:srgbClr val="C4882C"/>
              </a:solidFill>
              <a:ln w="57150">
                <a:noFill/>
              </a:ln>
            </c:spPr>
          </c:dPt>
          <c:dPt>
            <c:idx val="11"/>
            <c:invertIfNegative val="0"/>
            <c:bubble3D val="0"/>
            <c:spPr>
              <a:solidFill>
                <a:srgbClr val="084572"/>
              </a:solidFill>
            </c:spPr>
          </c:dPt>
          <c:dPt>
            <c:idx val="12"/>
            <c:invertIfNegative val="0"/>
            <c:bubble3D val="0"/>
            <c:spPr>
              <a:solidFill>
                <a:srgbClr val="084572"/>
              </a:solidFill>
            </c:spPr>
          </c:dPt>
          <c:dPt>
            <c:idx val="13"/>
            <c:invertIfNegative val="0"/>
            <c:bubble3D val="0"/>
            <c:spPr>
              <a:solidFill>
                <a:srgbClr val="084572"/>
              </a:solidFill>
            </c:spPr>
          </c:dPt>
          <c:dPt>
            <c:idx val="14"/>
            <c:invertIfNegative val="0"/>
            <c:bubble3D val="0"/>
            <c:spPr>
              <a:solidFill>
                <a:srgbClr val="084572"/>
              </a:solidFill>
            </c:spPr>
          </c:dPt>
          <c:dPt>
            <c:idx val="15"/>
            <c:invertIfNegative val="0"/>
            <c:bubble3D val="0"/>
            <c:spPr>
              <a:solidFill>
                <a:srgbClr val="084572"/>
              </a:solidFill>
            </c:spPr>
          </c:dPt>
          <c:dLbls>
            <c:dLbl>
              <c:idx val="10"/>
              <c:spPr/>
              <c:txPr>
                <a:bodyPr/>
                <a:lstStyle/>
                <a:p>
                  <a:pPr>
                    <a:defRPr sz="1800" b="1">
                      <a:latin typeface="Century Gothic" panose="020B0502020202020204" pitchFamily="34" charset="0"/>
                    </a:defRPr>
                  </a:pPr>
                  <a:endParaRPr lang="en-US"/>
                </a:p>
              </c:txPr>
              <c:dLblPos val="outEnd"/>
              <c:showLegendKey val="0"/>
              <c:showVal val="1"/>
              <c:showCatName val="0"/>
              <c:showSerName val="0"/>
              <c:showPercent val="0"/>
              <c:showBubbleSize val="0"/>
            </c:dLbl>
            <c:txPr>
              <a:bodyPr/>
              <a:lstStyle/>
              <a:p>
                <a:pPr>
                  <a:defRPr sz="1600" b="0">
                    <a:latin typeface="Century Gothic" panose="020B0502020202020204" pitchFamily="34" charset="0"/>
                  </a:defRPr>
                </a:pPr>
                <a:endParaRPr lang="en-US"/>
              </a:p>
            </c:txPr>
            <c:dLblPos val="outEnd"/>
            <c:showLegendKey val="0"/>
            <c:showVal val="1"/>
            <c:showCatName val="0"/>
            <c:showSerName val="0"/>
            <c:showPercent val="0"/>
            <c:showBubbleSize val="0"/>
            <c:showLeaderLines val="0"/>
          </c:dLbls>
          <c:cat>
            <c:strRef>
              <c:f>'T-14 (2)'!$A$5:$A$20</c:f>
              <c:strCache>
                <c:ptCount val="16"/>
                <c:pt idx="0">
                  <c:v>Kerala</c:v>
                </c:pt>
                <c:pt idx="1">
                  <c:v>TN</c:v>
                </c:pt>
                <c:pt idx="2">
                  <c:v>Mah</c:v>
                </c:pt>
                <c:pt idx="3">
                  <c:v>Pun</c:v>
                </c:pt>
                <c:pt idx="4">
                  <c:v>WB</c:v>
                </c:pt>
                <c:pt idx="5">
                  <c:v>Kar</c:v>
                </c:pt>
                <c:pt idx="6">
                  <c:v>Guj</c:v>
                </c:pt>
                <c:pt idx="7">
                  <c:v>AP</c:v>
                </c:pt>
                <c:pt idx="8">
                  <c:v>Bih</c:v>
                </c:pt>
                <c:pt idx="9">
                  <c:v>Har</c:v>
                </c:pt>
                <c:pt idx="10">
                  <c:v>India</c:v>
                </c:pt>
                <c:pt idx="11">
                  <c:v>Raj</c:v>
                </c:pt>
                <c:pt idx="12">
                  <c:v>Assam</c:v>
                </c:pt>
                <c:pt idx="13">
                  <c:v>Odisha</c:v>
                </c:pt>
                <c:pt idx="14">
                  <c:v>UP</c:v>
                </c:pt>
                <c:pt idx="15">
                  <c:v>MP</c:v>
                </c:pt>
              </c:strCache>
            </c:strRef>
          </c:cat>
          <c:val>
            <c:numRef>
              <c:f>'T-14 (2)'!$B$5:$B$20</c:f>
              <c:numCache>
                <c:formatCode>General</c:formatCode>
                <c:ptCount val="16"/>
                <c:pt idx="0">
                  <c:v>12</c:v>
                </c:pt>
                <c:pt idx="1">
                  <c:v>22</c:v>
                </c:pt>
                <c:pt idx="2">
                  <c:v>25</c:v>
                </c:pt>
                <c:pt idx="3">
                  <c:v>30</c:v>
                </c:pt>
                <c:pt idx="4">
                  <c:v>32</c:v>
                </c:pt>
                <c:pt idx="5">
                  <c:v>35</c:v>
                </c:pt>
                <c:pt idx="6">
                  <c:v>41</c:v>
                </c:pt>
                <c:pt idx="7">
                  <c:v>43</c:v>
                </c:pt>
                <c:pt idx="8">
                  <c:v>44</c:v>
                </c:pt>
                <c:pt idx="9">
                  <c:v>44</c:v>
                </c:pt>
                <c:pt idx="10">
                  <c:v>44</c:v>
                </c:pt>
                <c:pt idx="11">
                  <c:v>52</c:v>
                </c:pt>
                <c:pt idx="12">
                  <c:v>55</c:v>
                </c:pt>
                <c:pt idx="13">
                  <c:v>57</c:v>
                </c:pt>
                <c:pt idx="14">
                  <c:v>57</c:v>
                </c:pt>
                <c:pt idx="15">
                  <c:v>59</c:v>
                </c:pt>
              </c:numCache>
            </c:numRef>
          </c:val>
        </c:ser>
        <c:dLbls>
          <c:showLegendKey val="0"/>
          <c:showVal val="0"/>
          <c:showCatName val="0"/>
          <c:showSerName val="0"/>
          <c:showPercent val="0"/>
          <c:showBubbleSize val="0"/>
        </c:dLbls>
        <c:gapWidth val="20"/>
        <c:overlap val="5"/>
        <c:axId val="127838080"/>
        <c:axId val="127839616"/>
      </c:barChart>
      <c:catAx>
        <c:axId val="127838080"/>
        <c:scaling>
          <c:orientation val="minMax"/>
        </c:scaling>
        <c:delete val="0"/>
        <c:axPos val="l"/>
        <c:majorTickMark val="out"/>
        <c:minorTickMark val="none"/>
        <c:tickLblPos val="nextTo"/>
        <c:txPr>
          <a:bodyPr/>
          <a:lstStyle/>
          <a:p>
            <a:pPr>
              <a:defRPr sz="1400">
                <a:latin typeface="Century Gothic" panose="020B0502020202020204" pitchFamily="34" charset="0"/>
              </a:defRPr>
            </a:pPr>
            <a:endParaRPr lang="en-US"/>
          </a:p>
        </c:txPr>
        <c:crossAx val="127839616"/>
        <c:crosses val="autoZero"/>
        <c:auto val="1"/>
        <c:lblAlgn val="ctr"/>
        <c:lblOffset val="100"/>
        <c:noMultiLvlLbl val="0"/>
      </c:catAx>
      <c:valAx>
        <c:axId val="127839616"/>
        <c:scaling>
          <c:orientation val="minMax"/>
        </c:scaling>
        <c:delete val="0"/>
        <c:axPos val="b"/>
        <c:title>
          <c:tx>
            <c:rich>
              <a:bodyPr/>
              <a:lstStyle/>
              <a:p>
                <a:pPr>
                  <a:defRPr b="1">
                    <a:latin typeface="Century Gothic" panose="020B0502020202020204" pitchFamily="34" charset="0"/>
                  </a:defRPr>
                </a:pPr>
                <a:r>
                  <a:rPr lang="en-US" b="1" dirty="0" smtClean="0">
                    <a:latin typeface="Century Gothic" panose="020B0502020202020204" pitchFamily="34" charset="0"/>
                  </a:rPr>
                  <a:t>Infant Mortality Rate</a:t>
                </a:r>
                <a:endParaRPr lang="en-US" b="1" dirty="0">
                  <a:latin typeface="Century Gothic" panose="020B0502020202020204" pitchFamily="34" charset="0"/>
                </a:endParaRPr>
              </a:p>
            </c:rich>
          </c:tx>
          <c:layout>
            <c:manualLayout>
              <c:xMode val="edge"/>
              <c:yMode val="edge"/>
              <c:x val="0.3687751362873804"/>
              <c:y val="0.92598274600920782"/>
            </c:manualLayout>
          </c:layout>
          <c:overlay val="0"/>
        </c:title>
        <c:numFmt formatCode="General" sourceLinked="1"/>
        <c:majorTickMark val="out"/>
        <c:minorTickMark val="none"/>
        <c:tickLblPos val="nextTo"/>
        <c:txPr>
          <a:bodyPr/>
          <a:lstStyle/>
          <a:p>
            <a:pPr>
              <a:defRPr>
                <a:latin typeface="Century Gothic" panose="020B0502020202020204" pitchFamily="34" charset="0"/>
              </a:defRPr>
            </a:pPr>
            <a:endParaRPr lang="en-US"/>
          </a:p>
        </c:txPr>
        <c:crossAx val="127838080"/>
        <c:crosses val="autoZero"/>
        <c:crossBetween val="between"/>
      </c:valAx>
    </c:plotArea>
    <c:plotVisOnly val="1"/>
    <c:dispBlanksAs val="gap"/>
    <c:showDLblsOverMax val="0"/>
  </c:chart>
  <c:spPr>
    <a:solidFill>
      <a:schemeClr val="bg1"/>
    </a:solidFill>
    <a:ln>
      <a:noFill/>
    </a:ln>
  </c:spPr>
  <c:txPr>
    <a:bodyPr/>
    <a:lstStyle/>
    <a:p>
      <a:pPr>
        <a:defRPr sz="14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9.9189761987045377E-2"/>
          <c:y val="9.2787040214003941E-2"/>
          <c:w val="0.86550367390905036"/>
          <c:h val="0.75891134512559166"/>
        </c:manualLayout>
      </c:layout>
      <c:barChart>
        <c:barDir val="bar"/>
        <c:grouping val="clustered"/>
        <c:varyColors val="0"/>
        <c:ser>
          <c:idx val="0"/>
          <c:order val="0"/>
          <c:spPr>
            <a:solidFill>
              <a:schemeClr val="accent2"/>
            </a:solidFill>
          </c:spPr>
          <c:invertIfNegative val="0"/>
          <c:dPt>
            <c:idx val="0"/>
            <c:invertIfNegative val="0"/>
            <c:bubble3D val="0"/>
            <c:spPr>
              <a:solidFill>
                <a:srgbClr val="8B1524"/>
              </a:solidFill>
            </c:spPr>
          </c:dPt>
          <c:dPt>
            <c:idx val="1"/>
            <c:invertIfNegative val="0"/>
            <c:bubble3D val="0"/>
            <c:spPr>
              <a:solidFill>
                <a:srgbClr val="8B1524"/>
              </a:solidFill>
            </c:spPr>
          </c:dPt>
          <c:dPt>
            <c:idx val="2"/>
            <c:invertIfNegative val="0"/>
            <c:bubble3D val="0"/>
            <c:spPr>
              <a:solidFill>
                <a:srgbClr val="8B1524"/>
              </a:solidFill>
            </c:spPr>
          </c:dPt>
          <c:dPt>
            <c:idx val="3"/>
            <c:invertIfNegative val="0"/>
            <c:bubble3D val="0"/>
            <c:spPr>
              <a:solidFill>
                <a:srgbClr val="8B1524"/>
              </a:solidFill>
            </c:spPr>
          </c:dPt>
          <c:dPt>
            <c:idx val="4"/>
            <c:invertIfNegative val="0"/>
            <c:bubble3D val="0"/>
            <c:spPr>
              <a:solidFill>
                <a:srgbClr val="8B1524"/>
              </a:solidFill>
            </c:spPr>
          </c:dPt>
          <c:dPt>
            <c:idx val="5"/>
            <c:invertIfNegative val="0"/>
            <c:bubble3D val="0"/>
            <c:spPr>
              <a:solidFill>
                <a:srgbClr val="8B1524"/>
              </a:solidFill>
            </c:spPr>
          </c:dPt>
          <c:dPt>
            <c:idx val="6"/>
            <c:invertIfNegative val="0"/>
            <c:bubble3D val="0"/>
            <c:spPr>
              <a:solidFill>
                <a:srgbClr val="8B1524"/>
              </a:solidFill>
            </c:spPr>
          </c:dPt>
          <c:dPt>
            <c:idx val="7"/>
            <c:invertIfNegative val="0"/>
            <c:bubble3D val="0"/>
            <c:spPr>
              <a:solidFill>
                <a:srgbClr val="6D7331"/>
              </a:solidFill>
            </c:spPr>
          </c:dPt>
          <c:dPt>
            <c:idx val="8"/>
            <c:invertIfNegative val="0"/>
            <c:bubble3D val="0"/>
            <c:spPr>
              <a:solidFill>
                <a:srgbClr val="6D7331"/>
              </a:solidFill>
            </c:spPr>
          </c:dPt>
          <c:dPt>
            <c:idx val="9"/>
            <c:invertIfNegative val="0"/>
            <c:bubble3D val="0"/>
            <c:spPr>
              <a:solidFill>
                <a:srgbClr val="C4882C"/>
              </a:solidFill>
              <a:ln w="57150">
                <a:noFill/>
              </a:ln>
            </c:spPr>
          </c:dPt>
          <c:dPt>
            <c:idx val="10"/>
            <c:invertIfNegative val="0"/>
            <c:bubble3D val="0"/>
            <c:spPr>
              <a:solidFill>
                <a:srgbClr val="6D7331"/>
              </a:solidFill>
            </c:spPr>
          </c:dPt>
          <c:dPt>
            <c:idx val="11"/>
            <c:invertIfNegative val="0"/>
            <c:bubble3D val="0"/>
            <c:spPr>
              <a:solidFill>
                <a:srgbClr val="6D7331"/>
              </a:solidFill>
            </c:spPr>
          </c:dPt>
          <c:dPt>
            <c:idx val="12"/>
            <c:invertIfNegative val="0"/>
            <c:bubble3D val="0"/>
            <c:spPr>
              <a:solidFill>
                <a:srgbClr val="084572"/>
              </a:solidFill>
            </c:spPr>
          </c:dPt>
          <c:dPt>
            <c:idx val="13"/>
            <c:invertIfNegative val="0"/>
            <c:bubble3D val="0"/>
            <c:spPr>
              <a:solidFill>
                <a:srgbClr val="084572"/>
              </a:solidFill>
            </c:spPr>
          </c:dPt>
          <c:dPt>
            <c:idx val="14"/>
            <c:invertIfNegative val="0"/>
            <c:bubble3D val="0"/>
            <c:spPr>
              <a:solidFill>
                <a:srgbClr val="084572"/>
              </a:solidFill>
            </c:spPr>
          </c:dPt>
          <c:dPt>
            <c:idx val="15"/>
            <c:invertIfNegative val="0"/>
            <c:bubble3D val="0"/>
            <c:spPr>
              <a:solidFill>
                <a:srgbClr val="084572"/>
              </a:solidFill>
            </c:spPr>
          </c:dPt>
          <c:dLbls>
            <c:dLbl>
              <c:idx val="1"/>
              <c:spPr>
                <a:noFill/>
              </c:spPr>
              <c:txPr>
                <a:bodyPr/>
                <a:lstStyle/>
                <a:p>
                  <a:pPr>
                    <a:defRPr sz="1600" b="0">
                      <a:latin typeface="Century Gothic" panose="020B0502020202020204" pitchFamily="34" charset="0"/>
                    </a:defRPr>
                  </a:pPr>
                  <a:endParaRPr lang="en-US"/>
                </a:p>
              </c:txPr>
              <c:showLegendKey val="0"/>
              <c:showVal val="1"/>
              <c:showCatName val="0"/>
              <c:showSerName val="0"/>
              <c:showPercent val="0"/>
              <c:showBubbleSize val="0"/>
            </c:dLbl>
            <c:dLbl>
              <c:idx val="7"/>
              <c:spPr>
                <a:noFill/>
              </c:spPr>
              <c:txPr>
                <a:bodyPr/>
                <a:lstStyle/>
                <a:p>
                  <a:pPr>
                    <a:defRPr sz="1600" b="0">
                      <a:latin typeface="Century Gothic" panose="020B0502020202020204" pitchFamily="34" charset="0"/>
                    </a:defRPr>
                  </a:pPr>
                  <a:endParaRPr lang="en-US"/>
                </a:p>
              </c:txPr>
              <c:showLegendKey val="0"/>
              <c:showVal val="1"/>
              <c:showCatName val="0"/>
              <c:showSerName val="0"/>
              <c:showPercent val="0"/>
              <c:showBubbleSize val="0"/>
            </c:dLbl>
            <c:dLbl>
              <c:idx val="9"/>
              <c:spPr/>
              <c:txPr>
                <a:bodyPr/>
                <a:lstStyle/>
                <a:p>
                  <a:pPr>
                    <a:defRPr sz="1600" b="1">
                      <a:latin typeface="Century Gothic" panose="020B0502020202020204" pitchFamily="34" charset="0"/>
                    </a:defRPr>
                  </a:pPr>
                  <a:endParaRPr lang="en-US"/>
                </a:p>
              </c:txPr>
              <c:showLegendKey val="0"/>
              <c:showVal val="1"/>
              <c:showCatName val="0"/>
              <c:showSerName val="0"/>
              <c:showPercent val="0"/>
              <c:showBubbleSize val="0"/>
            </c:dLbl>
            <c:txPr>
              <a:bodyPr/>
              <a:lstStyle/>
              <a:p>
                <a:pPr>
                  <a:defRPr sz="1600" b="0">
                    <a:latin typeface="Century Gothic" panose="020B0502020202020204" pitchFamily="34" charset="0"/>
                  </a:defRPr>
                </a:pPr>
                <a:endParaRPr lang="en-US"/>
              </a:p>
            </c:txPr>
            <c:showLegendKey val="0"/>
            <c:showVal val="1"/>
            <c:showCatName val="0"/>
            <c:showSerName val="0"/>
            <c:showPercent val="0"/>
            <c:showBubbleSize val="0"/>
            <c:showLeaderLines val="0"/>
          </c:dLbls>
          <c:cat>
            <c:strRef>
              <c:f>'T-14 (3)'!$A$5:$A$20</c:f>
              <c:strCache>
                <c:ptCount val="16"/>
                <c:pt idx="0">
                  <c:v>WB</c:v>
                </c:pt>
                <c:pt idx="1">
                  <c:v>TN</c:v>
                </c:pt>
                <c:pt idx="2">
                  <c:v>Mah</c:v>
                </c:pt>
                <c:pt idx="3">
                  <c:v>AP</c:v>
                </c:pt>
                <c:pt idx="4">
                  <c:v>Kerala</c:v>
                </c:pt>
                <c:pt idx="5">
                  <c:v>Pun</c:v>
                </c:pt>
                <c:pt idx="6">
                  <c:v>Kar</c:v>
                </c:pt>
                <c:pt idx="7">
                  <c:v>Odisha</c:v>
                </c:pt>
                <c:pt idx="8">
                  <c:v>Har</c:v>
                </c:pt>
                <c:pt idx="9">
                  <c:v>India</c:v>
                </c:pt>
                <c:pt idx="10">
                  <c:v>Assam</c:v>
                </c:pt>
                <c:pt idx="11">
                  <c:v>Guj</c:v>
                </c:pt>
                <c:pt idx="12">
                  <c:v>Raj</c:v>
                </c:pt>
                <c:pt idx="13">
                  <c:v>MP</c:v>
                </c:pt>
                <c:pt idx="14">
                  <c:v>UP</c:v>
                </c:pt>
                <c:pt idx="15">
                  <c:v>Bih</c:v>
                </c:pt>
              </c:strCache>
            </c:strRef>
          </c:cat>
          <c:val>
            <c:numRef>
              <c:f>'T-14 (3)'!$B$5:$B$20</c:f>
              <c:numCache>
                <c:formatCode>0.0</c:formatCode>
                <c:ptCount val="16"/>
                <c:pt idx="0">
                  <c:v>1.7</c:v>
                </c:pt>
                <c:pt idx="1">
                  <c:v>1.7</c:v>
                </c:pt>
                <c:pt idx="2">
                  <c:v>1.8</c:v>
                </c:pt>
                <c:pt idx="3">
                  <c:v>1.8</c:v>
                </c:pt>
                <c:pt idx="4">
                  <c:v>1.8</c:v>
                </c:pt>
                <c:pt idx="5">
                  <c:v>1.8</c:v>
                </c:pt>
                <c:pt idx="6">
                  <c:v>1.9000000000000001</c:v>
                </c:pt>
                <c:pt idx="7">
                  <c:v>2.2000000000000002</c:v>
                </c:pt>
                <c:pt idx="8">
                  <c:v>2.2999999999999998</c:v>
                </c:pt>
                <c:pt idx="9">
                  <c:v>2.4</c:v>
                </c:pt>
                <c:pt idx="10">
                  <c:v>2.4</c:v>
                </c:pt>
                <c:pt idx="11">
                  <c:v>2.4</c:v>
                </c:pt>
                <c:pt idx="12">
                  <c:v>3</c:v>
                </c:pt>
                <c:pt idx="13">
                  <c:v>3.1</c:v>
                </c:pt>
                <c:pt idx="14">
                  <c:v>3.4</c:v>
                </c:pt>
                <c:pt idx="15">
                  <c:v>3.6</c:v>
                </c:pt>
              </c:numCache>
            </c:numRef>
          </c:val>
        </c:ser>
        <c:dLbls>
          <c:showLegendKey val="0"/>
          <c:showVal val="0"/>
          <c:showCatName val="0"/>
          <c:showSerName val="0"/>
          <c:showPercent val="0"/>
          <c:showBubbleSize val="0"/>
        </c:dLbls>
        <c:gapWidth val="20"/>
        <c:overlap val="5"/>
        <c:axId val="139900416"/>
        <c:axId val="139901952"/>
      </c:barChart>
      <c:catAx>
        <c:axId val="139900416"/>
        <c:scaling>
          <c:orientation val="minMax"/>
        </c:scaling>
        <c:delete val="0"/>
        <c:axPos val="l"/>
        <c:majorTickMark val="out"/>
        <c:minorTickMark val="none"/>
        <c:tickLblPos val="nextTo"/>
        <c:txPr>
          <a:bodyPr/>
          <a:lstStyle/>
          <a:p>
            <a:pPr>
              <a:defRPr sz="1400">
                <a:latin typeface="Century Gothic" panose="020B0502020202020204" pitchFamily="34" charset="0"/>
              </a:defRPr>
            </a:pPr>
            <a:endParaRPr lang="en-US"/>
          </a:p>
        </c:txPr>
        <c:crossAx val="139901952"/>
        <c:crosses val="autoZero"/>
        <c:auto val="1"/>
        <c:lblAlgn val="ctr"/>
        <c:lblOffset val="100"/>
        <c:noMultiLvlLbl val="0"/>
      </c:catAx>
      <c:valAx>
        <c:axId val="139901952"/>
        <c:scaling>
          <c:orientation val="minMax"/>
        </c:scaling>
        <c:delete val="0"/>
        <c:axPos val="b"/>
        <c:title>
          <c:tx>
            <c:rich>
              <a:bodyPr/>
              <a:lstStyle/>
              <a:p>
                <a:pPr>
                  <a:defRPr>
                    <a:latin typeface="Century Gothic" panose="020B0502020202020204" pitchFamily="34" charset="0"/>
                  </a:defRPr>
                </a:pPr>
                <a:r>
                  <a:rPr lang="en-US" dirty="0" smtClean="0">
                    <a:latin typeface="Century Gothic" panose="020B0502020202020204" pitchFamily="34" charset="0"/>
                  </a:rPr>
                  <a:t>Total Fertility Rate (TFR)</a:t>
                </a:r>
                <a:endParaRPr lang="en-US" dirty="0">
                  <a:latin typeface="Century Gothic" panose="020B0502020202020204" pitchFamily="34" charset="0"/>
                </a:endParaRPr>
              </a:p>
            </c:rich>
          </c:tx>
          <c:layout/>
          <c:overlay val="0"/>
        </c:title>
        <c:numFmt formatCode="0.0" sourceLinked="1"/>
        <c:majorTickMark val="out"/>
        <c:minorTickMark val="none"/>
        <c:tickLblPos val="nextTo"/>
        <c:txPr>
          <a:bodyPr/>
          <a:lstStyle/>
          <a:p>
            <a:pPr>
              <a:defRPr sz="1400">
                <a:latin typeface="Century Gothic" panose="020B0502020202020204" pitchFamily="34" charset="0"/>
              </a:defRPr>
            </a:pPr>
            <a:endParaRPr lang="en-US"/>
          </a:p>
        </c:txPr>
        <c:crossAx val="139900416"/>
        <c:crosses val="autoZero"/>
        <c:crossBetween val="between"/>
      </c:valAx>
    </c:plotArea>
    <c:plotVisOnly val="1"/>
    <c:dispBlanksAs val="gap"/>
    <c:showDLblsOverMax val="0"/>
  </c:chart>
  <c:spPr>
    <a:solidFill>
      <a:schemeClr val="bg1"/>
    </a:solidFill>
    <a:ln>
      <a:noFill/>
    </a:ln>
  </c:spPr>
  <c:txPr>
    <a:bodyPr/>
    <a:lstStyle/>
    <a:p>
      <a:pPr>
        <a:defRPr sz="14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a:lstStyle/>
          <a:p>
            <a:pPr>
              <a:defRPr/>
            </a:pPr>
            <a:r>
              <a:rPr lang="en-US" dirty="0"/>
              <a:t>Girls married &lt;18 </a:t>
            </a:r>
            <a:r>
              <a:rPr lang="en-US" dirty="0" smtClean="0"/>
              <a:t>Years</a:t>
            </a:r>
            <a:endParaRPr lang="en-US" dirty="0"/>
          </a:p>
        </c:rich>
      </c:tx>
      <c:layout>
        <c:manualLayout>
          <c:xMode val="edge"/>
          <c:yMode val="edge"/>
          <c:x val="0.30306528871391075"/>
          <c:y val="2.9143897996357013E-2"/>
        </c:manualLayout>
      </c:layout>
      <c:overlay val="0"/>
    </c:title>
    <c:autoTitleDeleted val="0"/>
    <c:plotArea>
      <c:layout>
        <c:manualLayout>
          <c:layoutTarget val="inner"/>
          <c:xMode val="edge"/>
          <c:yMode val="edge"/>
          <c:x val="0.10728674540682415"/>
          <c:y val="0.1104173180538225"/>
          <c:w val="0.75855830521184853"/>
          <c:h val="0.7753896609918296"/>
        </c:manualLayout>
      </c:layout>
      <c:barChart>
        <c:barDir val="col"/>
        <c:grouping val="clustered"/>
        <c:varyColors val="1"/>
        <c:ser>
          <c:idx val="0"/>
          <c:order val="0"/>
          <c:tx>
            <c:strRef>
              <c:f>Sheet1!$B$1</c:f>
              <c:strCache>
                <c:ptCount val="1"/>
                <c:pt idx="0">
                  <c:v>Girls married &lt;18 Years(%)</c:v>
                </c:pt>
              </c:strCache>
            </c:strRef>
          </c:tx>
          <c:spPr>
            <a:solidFill>
              <a:schemeClr val="tx2"/>
            </a:solidFill>
          </c:spPr>
          <c:invertIfNegative val="0"/>
          <c:dPt>
            <c:idx val="0"/>
            <c:invertIfNegative val="0"/>
            <c:bubble3D val="0"/>
            <c:spPr>
              <a:solidFill>
                <a:schemeClr val="accent2"/>
              </a:solidFill>
            </c:spPr>
          </c:dPt>
          <c:dLbls>
            <c:showLegendKey val="0"/>
            <c:showVal val="1"/>
            <c:showCatName val="0"/>
            <c:showSerName val="0"/>
            <c:showPercent val="0"/>
            <c:showBubbleSize val="0"/>
            <c:showLeaderLines val="0"/>
          </c:dLbls>
          <c:cat>
            <c:strRef>
              <c:f>Sheet1!$A$2:$A$11</c:f>
              <c:strCache>
                <c:ptCount val="10"/>
                <c:pt idx="0">
                  <c:v>India</c:v>
                </c:pt>
                <c:pt idx="1">
                  <c:v>Bihar</c:v>
                </c:pt>
                <c:pt idx="2">
                  <c:v>Raj</c:v>
                </c:pt>
                <c:pt idx="3">
                  <c:v>Jh</c:v>
                </c:pt>
                <c:pt idx="4">
                  <c:v>UP</c:v>
                </c:pt>
                <c:pt idx="5">
                  <c:v>MP</c:v>
                </c:pt>
                <c:pt idx="6">
                  <c:v>Orissa</c:v>
                </c:pt>
                <c:pt idx="7">
                  <c:v>TN</c:v>
                </c:pt>
                <c:pt idx="8">
                  <c:v>Ker</c:v>
                </c:pt>
                <c:pt idx="9">
                  <c:v>HP</c:v>
                </c:pt>
              </c:strCache>
            </c:strRef>
          </c:cat>
          <c:val>
            <c:numRef>
              <c:f>Sheet1!$B$2:$B$11</c:f>
              <c:numCache>
                <c:formatCode>General</c:formatCode>
                <c:ptCount val="10"/>
                <c:pt idx="0">
                  <c:v>22.1</c:v>
                </c:pt>
                <c:pt idx="1">
                  <c:v>46.2</c:v>
                </c:pt>
                <c:pt idx="2">
                  <c:v>41</c:v>
                </c:pt>
                <c:pt idx="3">
                  <c:v>36</c:v>
                </c:pt>
                <c:pt idx="4">
                  <c:v>33.1</c:v>
                </c:pt>
                <c:pt idx="5">
                  <c:v>29.2</c:v>
                </c:pt>
                <c:pt idx="6">
                  <c:v>19.100000000000001</c:v>
                </c:pt>
                <c:pt idx="7">
                  <c:v>9.4</c:v>
                </c:pt>
                <c:pt idx="8">
                  <c:v>6.7</c:v>
                </c:pt>
                <c:pt idx="9">
                  <c:v>1.6</c:v>
                </c:pt>
              </c:numCache>
            </c:numRef>
          </c:val>
        </c:ser>
        <c:dLbls>
          <c:showLegendKey val="0"/>
          <c:showVal val="0"/>
          <c:showCatName val="0"/>
          <c:showSerName val="0"/>
          <c:showPercent val="0"/>
          <c:showBubbleSize val="0"/>
        </c:dLbls>
        <c:gapWidth val="150"/>
        <c:axId val="139952128"/>
        <c:axId val="139953664"/>
      </c:barChart>
      <c:catAx>
        <c:axId val="139952128"/>
        <c:scaling>
          <c:orientation val="minMax"/>
        </c:scaling>
        <c:delete val="0"/>
        <c:axPos val="b"/>
        <c:majorTickMark val="out"/>
        <c:minorTickMark val="none"/>
        <c:tickLblPos val="nextTo"/>
        <c:crossAx val="139953664"/>
        <c:crosses val="autoZero"/>
        <c:auto val="1"/>
        <c:lblAlgn val="ctr"/>
        <c:lblOffset val="100"/>
        <c:noMultiLvlLbl val="0"/>
      </c:catAx>
      <c:valAx>
        <c:axId val="139953664"/>
        <c:scaling>
          <c:orientation val="minMax"/>
        </c:scaling>
        <c:delete val="0"/>
        <c:axPos val="l"/>
        <c:numFmt formatCode="General" sourceLinked="1"/>
        <c:majorTickMark val="out"/>
        <c:minorTickMark val="none"/>
        <c:tickLblPos val="nextTo"/>
        <c:crossAx val="139952128"/>
        <c:crosses val="autoZero"/>
        <c:crossBetween val="between"/>
      </c:valAx>
    </c:plotArea>
    <c:plotVisOnly val="1"/>
    <c:dispBlanksAs val="gap"/>
    <c:showDLblsOverMax val="0"/>
  </c:chart>
  <c:spPr>
    <a:solidFill>
      <a:schemeClr val="bg1"/>
    </a:solidFill>
  </c:spPr>
  <c:txPr>
    <a:bodyPr/>
    <a:lstStyle/>
    <a:p>
      <a:pPr>
        <a:defRPr sz="1400">
          <a:latin typeface="+mj-lt"/>
        </a:defRPr>
      </a:pPr>
      <a:endParaRPr lang="en-US"/>
    </a:p>
  </c:txPr>
  <c:externalData r:id="rId1">
    <c:autoUpdate val="0"/>
  </c:externalData>
  <c:userShapes r:id="rId2"/>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817175738022353"/>
          <c:y val="5.8912302620592404E-2"/>
          <c:w val="0.87085299731300714"/>
          <c:h val="0.82057125605358827"/>
        </c:manualLayout>
      </c:layout>
      <c:barChart>
        <c:barDir val="col"/>
        <c:grouping val="clustered"/>
        <c:varyColors val="0"/>
        <c:ser>
          <c:idx val="0"/>
          <c:order val="0"/>
          <c:spPr>
            <a:solidFill>
              <a:srgbClr val="084572"/>
            </a:solidFill>
          </c:spPr>
          <c:invertIfNegative val="0"/>
          <c:dPt>
            <c:idx val="3"/>
            <c:invertIfNegative val="0"/>
            <c:bubble3D val="0"/>
            <c:spPr>
              <a:solidFill>
                <a:srgbClr val="C4882C"/>
              </a:solidFill>
            </c:spPr>
          </c:dPt>
          <c:dLbls>
            <c:dLbl>
              <c:idx val="3"/>
              <c:spPr/>
              <c:txPr>
                <a:bodyPr/>
                <a:lstStyle/>
                <a:p>
                  <a:pPr>
                    <a:defRPr sz="2000" b="1">
                      <a:latin typeface="Century Gothic" panose="020B0502020202020204" pitchFamily="34" charset="0"/>
                    </a:defRPr>
                  </a:pPr>
                  <a:endParaRPr lang="en-US"/>
                </a:p>
              </c:txPr>
              <c:showLegendKey val="0"/>
              <c:showVal val="1"/>
              <c:showCatName val="0"/>
              <c:showSerName val="0"/>
              <c:showPercent val="0"/>
              <c:showBubbleSize val="0"/>
            </c:dLbl>
            <c:txPr>
              <a:bodyPr/>
              <a:lstStyle/>
              <a:p>
                <a:pPr>
                  <a:defRPr>
                    <a:latin typeface="Century Gothic" panose="020B0502020202020204" pitchFamily="34" charset="0"/>
                  </a:defRPr>
                </a:pPr>
                <a:endParaRPr lang="en-US"/>
              </a:p>
            </c:txPr>
            <c:showLegendKey val="0"/>
            <c:showVal val="1"/>
            <c:showCatName val="0"/>
            <c:showSerName val="0"/>
            <c:showPercent val="0"/>
            <c:showBubbleSize val="0"/>
            <c:showLeaderLines val="0"/>
          </c:dLbls>
          <c:cat>
            <c:strRef>
              <c:f>Sheet1!$A$2:$A$10</c:f>
              <c:strCache>
                <c:ptCount val="9"/>
                <c:pt idx="0">
                  <c:v>Bih</c:v>
                </c:pt>
                <c:pt idx="1">
                  <c:v>UP </c:v>
                </c:pt>
                <c:pt idx="2">
                  <c:v>Jhd</c:v>
                </c:pt>
                <c:pt idx="3">
                  <c:v>India</c:v>
                </c:pt>
                <c:pt idx="4">
                  <c:v>MP</c:v>
                </c:pt>
                <c:pt idx="5">
                  <c:v>Raj</c:v>
                </c:pt>
                <c:pt idx="6">
                  <c:v>Odisha</c:v>
                </c:pt>
                <c:pt idx="7">
                  <c:v>TN</c:v>
                </c:pt>
                <c:pt idx="8">
                  <c:v>Kerala</c:v>
                </c:pt>
              </c:strCache>
            </c:strRef>
          </c:cat>
          <c:val>
            <c:numRef>
              <c:f>Sheet1!$B$2:$B$10</c:f>
              <c:numCache>
                <c:formatCode>General</c:formatCode>
                <c:ptCount val="9"/>
                <c:pt idx="0">
                  <c:v>8.2000000000000011</c:v>
                </c:pt>
                <c:pt idx="1">
                  <c:v>6.3</c:v>
                </c:pt>
                <c:pt idx="2">
                  <c:v>5.9</c:v>
                </c:pt>
                <c:pt idx="3">
                  <c:v>5.6</c:v>
                </c:pt>
                <c:pt idx="4">
                  <c:v>5.2</c:v>
                </c:pt>
                <c:pt idx="5">
                  <c:v>4.7</c:v>
                </c:pt>
                <c:pt idx="6">
                  <c:v>4.5999999999999996</c:v>
                </c:pt>
                <c:pt idx="7">
                  <c:v>3.2</c:v>
                </c:pt>
                <c:pt idx="8">
                  <c:v>2.6</c:v>
                </c:pt>
              </c:numCache>
            </c:numRef>
          </c:val>
        </c:ser>
        <c:dLbls>
          <c:showLegendKey val="0"/>
          <c:showVal val="0"/>
          <c:showCatName val="0"/>
          <c:showSerName val="0"/>
          <c:showPercent val="0"/>
          <c:showBubbleSize val="0"/>
        </c:dLbls>
        <c:gapWidth val="150"/>
        <c:axId val="151123456"/>
        <c:axId val="151124992"/>
      </c:barChart>
      <c:catAx>
        <c:axId val="151123456"/>
        <c:scaling>
          <c:orientation val="minMax"/>
        </c:scaling>
        <c:delete val="0"/>
        <c:axPos val="b"/>
        <c:majorTickMark val="none"/>
        <c:minorTickMark val="none"/>
        <c:tickLblPos val="nextTo"/>
        <c:txPr>
          <a:bodyPr/>
          <a:lstStyle/>
          <a:p>
            <a:pPr>
              <a:defRPr sz="1200">
                <a:latin typeface="Century Gothic" panose="020B0502020202020204" pitchFamily="34" charset="0"/>
              </a:defRPr>
            </a:pPr>
            <a:endParaRPr lang="en-US"/>
          </a:p>
        </c:txPr>
        <c:crossAx val="151124992"/>
        <c:crosses val="autoZero"/>
        <c:auto val="1"/>
        <c:lblAlgn val="ctr"/>
        <c:lblOffset val="100"/>
        <c:noMultiLvlLbl val="0"/>
      </c:catAx>
      <c:valAx>
        <c:axId val="151124992"/>
        <c:scaling>
          <c:orientation val="minMax"/>
          <c:max val="10"/>
        </c:scaling>
        <c:delete val="0"/>
        <c:axPos val="l"/>
        <c:majorGridlines>
          <c:spPr>
            <a:ln>
              <a:noFill/>
            </a:ln>
          </c:spPr>
        </c:majorGridlines>
        <c:title>
          <c:tx>
            <c:rich>
              <a:bodyPr/>
              <a:lstStyle/>
              <a:p>
                <a:pPr>
                  <a:defRPr>
                    <a:latin typeface="Century Gothic" panose="020B0502020202020204" pitchFamily="34" charset="0"/>
                  </a:defRPr>
                </a:pPr>
                <a:r>
                  <a:rPr lang="en-US" sz="1400" b="0" dirty="0" smtClean="0">
                    <a:latin typeface="Century Gothic" panose="020B0502020202020204" pitchFamily="34" charset="0"/>
                  </a:rPr>
                  <a:t>Percentage</a:t>
                </a:r>
                <a:r>
                  <a:rPr lang="en-US" sz="1400" b="0" baseline="0" dirty="0" smtClean="0">
                    <a:latin typeface="Century Gothic" panose="020B0502020202020204" pitchFamily="34" charset="0"/>
                  </a:rPr>
                  <a:t> of</a:t>
                </a:r>
                <a:r>
                  <a:rPr lang="en-US" sz="1400" b="0" dirty="0" smtClean="0">
                    <a:latin typeface="Century Gothic" panose="020B0502020202020204" pitchFamily="34" charset="0"/>
                  </a:rPr>
                  <a:t> Girls Married or</a:t>
                </a:r>
                <a:r>
                  <a:rPr lang="en-US" sz="1400" b="0" baseline="0" dirty="0" smtClean="0">
                    <a:latin typeface="Century Gothic" panose="020B0502020202020204" pitchFamily="34" charset="0"/>
                  </a:rPr>
                  <a:t> Pregnant</a:t>
                </a:r>
                <a:endParaRPr lang="en-US" sz="1400" b="0" dirty="0">
                  <a:latin typeface="Century Gothic" panose="020B0502020202020204" pitchFamily="34" charset="0"/>
                </a:endParaRPr>
              </a:p>
            </c:rich>
          </c:tx>
          <c:layout>
            <c:manualLayout>
              <c:xMode val="edge"/>
              <c:yMode val="edge"/>
              <c:x val="3.4258370142756546E-3"/>
              <c:y val="0.12384378412867415"/>
            </c:manualLayout>
          </c:layout>
          <c:overlay val="0"/>
        </c:title>
        <c:numFmt formatCode="General" sourceLinked="1"/>
        <c:majorTickMark val="out"/>
        <c:minorTickMark val="none"/>
        <c:tickLblPos val="nextTo"/>
        <c:txPr>
          <a:bodyPr/>
          <a:lstStyle/>
          <a:p>
            <a:pPr>
              <a:defRPr>
                <a:latin typeface="Century Gothic" panose="020B0502020202020204" pitchFamily="34" charset="0"/>
              </a:defRPr>
            </a:pPr>
            <a:endParaRPr lang="en-US"/>
          </a:p>
        </c:txPr>
        <c:crossAx val="151123456"/>
        <c:crosses val="autoZero"/>
        <c:crossBetween val="between"/>
      </c:valAx>
    </c:plotArea>
    <c:plotVisOnly val="1"/>
    <c:dispBlanksAs val="gap"/>
    <c:showDLblsOverMax val="0"/>
  </c:chart>
  <c:spPr>
    <a:solidFill>
      <a:schemeClr val="bg1"/>
    </a:solidFill>
  </c:spPr>
  <c:txPr>
    <a:bodyPr/>
    <a:lstStyle/>
    <a:p>
      <a:pPr>
        <a:defRPr sz="1600">
          <a:latin typeface="Tw Cen MT" pitchFamily="34" charset="0"/>
        </a:defRPr>
      </a:pPr>
      <a:endParaRPr lang="en-US"/>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C680780-9C44-4CBE-BF45-4EE63C2A8C21}" type="doc">
      <dgm:prSet loTypeId="urn:microsoft.com/office/officeart/2005/8/layout/process3" loCatId="process" qsTypeId="urn:microsoft.com/office/officeart/2005/8/quickstyle/simple1" qsCatId="simple" csTypeId="urn:microsoft.com/office/officeart/2005/8/colors/accent1_2" csCatId="accent1" phldr="1"/>
      <dgm:spPr/>
      <dgm:t>
        <a:bodyPr/>
        <a:lstStyle/>
        <a:p>
          <a:endParaRPr lang="en-US"/>
        </a:p>
      </dgm:t>
    </dgm:pt>
    <dgm:pt modelId="{514CB85A-FA1F-41BE-88CC-A9D8BC8F2EE8}">
      <dgm:prSet phldrT="[Text]"/>
      <dgm:spPr>
        <a:solidFill>
          <a:srgbClr val="084572"/>
        </a:solidFill>
      </dgm:spPr>
      <dgm:t>
        <a:bodyPr/>
        <a:lstStyle/>
        <a:p>
          <a:r>
            <a:rPr lang="en-US" dirty="0" smtClean="0"/>
            <a:t>MID-TERM: </a:t>
          </a:r>
          <a:endParaRPr lang="en-US" dirty="0"/>
        </a:p>
      </dgm:t>
    </dgm:pt>
    <dgm:pt modelId="{ECE771AF-CAC9-43B6-AA6A-F1B9241B16AE}" type="parTrans" cxnId="{92E4E96C-42BA-49FA-9C3B-5CB5C19D12F2}">
      <dgm:prSet/>
      <dgm:spPr/>
      <dgm:t>
        <a:bodyPr/>
        <a:lstStyle/>
        <a:p>
          <a:endParaRPr lang="en-US"/>
        </a:p>
      </dgm:t>
    </dgm:pt>
    <dgm:pt modelId="{DDA5F4A5-ABC5-466E-8725-42BFAFA68CBA}" type="sibTrans" cxnId="{92E4E96C-42BA-49FA-9C3B-5CB5C19D12F2}">
      <dgm:prSet/>
      <dgm:spPr>
        <a:solidFill>
          <a:srgbClr val="8B9694"/>
        </a:solidFill>
      </dgm:spPr>
      <dgm:t>
        <a:bodyPr/>
        <a:lstStyle/>
        <a:p>
          <a:endParaRPr lang="en-US"/>
        </a:p>
      </dgm:t>
    </dgm:pt>
    <dgm:pt modelId="{C0569CBA-D1FE-4027-9CE6-E07820FDA35D}">
      <dgm:prSet phldrT="[Text]"/>
      <dgm:spPr>
        <a:ln>
          <a:solidFill>
            <a:srgbClr val="8B1524"/>
          </a:solidFill>
        </a:ln>
      </dgm:spPr>
      <dgm:t>
        <a:bodyPr/>
        <a:lstStyle/>
        <a:p>
          <a:r>
            <a:rPr lang="en-US" dirty="0" smtClean="0"/>
            <a:t>TFR to replacement level of 2.1 by 2010</a:t>
          </a:r>
          <a:endParaRPr lang="en-US" dirty="0"/>
        </a:p>
      </dgm:t>
    </dgm:pt>
    <dgm:pt modelId="{A88BF77F-5778-4D44-8AD1-CB6FDB0B6865}" type="parTrans" cxnId="{47DBC747-8452-4EC5-B700-D16655870479}">
      <dgm:prSet/>
      <dgm:spPr/>
      <dgm:t>
        <a:bodyPr/>
        <a:lstStyle/>
        <a:p>
          <a:endParaRPr lang="en-US"/>
        </a:p>
      </dgm:t>
    </dgm:pt>
    <dgm:pt modelId="{F0F29155-1A15-431B-85DA-87B680F84E87}" type="sibTrans" cxnId="{47DBC747-8452-4EC5-B700-D16655870479}">
      <dgm:prSet/>
      <dgm:spPr/>
      <dgm:t>
        <a:bodyPr/>
        <a:lstStyle/>
        <a:p>
          <a:endParaRPr lang="en-US"/>
        </a:p>
      </dgm:t>
    </dgm:pt>
    <dgm:pt modelId="{43F73DC5-43F6-48A0-8855-F5FED1546D9F}">
      <dgm:prSet phldrT="[Text]"/>
      <dgm:spPr>
        <a:solidFill>
          <a:srgbClr val="084572"/>
        </a:solidFill>
      </dgm:spPr>
      <dgm:t>
        <a:bodyPr/>
        <a:lstStyle/>
        <a:p>
          <a:r>
            <a:rPr lang="en-US" dirty="0" smtClean="0"/>
            <a:t>LONG TERM</a:t>
          </a:r>
          <a:endParaRPr lang="en-US" dirty="0"/>
        </a:p>
      </dgm:t>
    </dgm:pt>
    <dgm:pt modelId="{B999AD7D-EFE1-4411-846A-30647AC99386}" type="parTrans" cxnId="{6FD1C7E1-5CD4-4A49-9369-FDCF43EFA524}">
      <dgm:prSet/>
      <dgm:spPr/>
      <dgm:t>
        <a:bodyPr/>
        <a:lstStyle/>
        <a:p>
          <a:endParaRPr lang="en-US"/>
        </a:p>
      </dgm:t>
    </dgm:pt>
    <dgm:pt modelId="{81D2146A-796F-4A7E-9FB0-92E503D4F426}" type="sibTrans" cxnId="{6FD1C7E1-5CD4-4A49-9369-FDCF43EFA524}">
      <dgm:prSet/>
      <dgm:spPr/>
      <dgm:t>
        <a:bodyPr/>
        <a:lstStyle/>
        <a:p>
          <a:endParaRPr lang="en-US"/>
        </a:p>
      </dgm:t>
    </dgm:pt>
    <dgm:pt modelId="{C7100F7E-251E-47C1-ACA8-5B3884199B04}">
      <dgm:prSet phldrT="[Text]"/>
      <dgm:spPr>
        <a:ln>
          <a:solidFill>
            <a:srgbClr val="8B1524"/>
          </a:solidFill>
        </a:ln>
      </dgm:spPr>
      <dgm:t>
        <a:bodyPr/>
        <a:lstStyle/>
        <a:p>
          <a:r>
            <a:rPr lang="en-US" dirty="0" smtClean="0"/>
            <a:t>Population stabilization by 2045</a:t>
          </a:r>
          <a:endParaRPr lang="en-US" dirty="0"/>
        </a:p>
      </dgm:t>
    </dgm:pt>
    <dgm:pt modelId="{8883CF52-B081-4B9B-8C9F-7249BED6912D}" type="parTrans" cxnId="{7F7464BA-5305-412F-B30E-3DF5515F20ED}">
      <dgm:prSet/>
      <dgm:spPr/>
      <dgm:t>
        <a:bodyPr/>
        <a:lstStyle/>
        <a:p>
          <a:endParaRPr lang="en-US"/>
        </a:p>
      </dgm:t>
    </dgm:pt>
    <dgm:pt modelId="{E3EF6DA4-AA98-4A8E-9075-E5389C8B6AF1}" type="sibTrans" cxnId="{7F7464BA-5305-412F-B30E-3DF5515F20ED}">
      <dgm:prSet/>
      <dgm:spPr/>
      <dgm:t>
        <a:bodyPr/>
        <a:lstStyle/>
        <a:p>
          <a:endParaRPr lang="en-US"/>
        </a:p>
      </dgm:t>
    </dgm:pt>
    <dgm:pt modelId="{8FC4C7DA-141E-4187-8009-954D29CD923D}">
      <dgm:prSet/>
      <dgm:spPr>
        <a:solidFill>
          <a:srgbClr val="084572"/>
        </a:solidFill>
      </dgm:spPr>
      <dgm:t>
        <a:bodyPr/>
        <a:lstStyle/>
        <a:p>
          <a:r>
            <a:rPr lang="en-GB" b="0" dirty="0" smtClean="0">
              <a:solidFill>
                <a:schemeClr val="bg1"/>
              </a:solidFill>
            </a:rPr>
            <a:t>IMMEDIATE:</a:t>
          </a:r>
        </a:p>
      </dgm:t>
    </dgm:pt>
    <dgm:pt modelId="{AEEDD594-5815-4B14-9676-CE2DDE24EA31}" type="parTrans" cxnId="{055A0012-1CBC-41C8-9397-A30C02E16849}">
      <dgm:prSet/>
      <dgm:spPr/>
      <dgm:t>
        <a:bodyPr/>
        <a:lstStyle/>
        <a:p>
          <a:endParaRPr lang="en-US"/>
        </a:p>
      </dgm:t>
    </dgm:pt>
    <dgm:pt modelId="{1054D4F3-748B-4D9B-890B-A8705CFD4971}" type="sibTrans" cxnId="{055A0012-1CBC-41C8-9397-A30C02E16849}">
      <dgm:prSet/>
      <dgm:spPr>
        <a:solidFill>
          <a:srgbClr val="8B9694"/>
        </a:solidFill>
      </dgm:spPr>
      <dgm:t>
        <a:bodyPr/>
        <a:lstStyle/>
        <a:p>
          <a:endParaRPr lang="en-US"/>
        </a:p>
      </dgm:t>
    </dgm:pt>
    <dgm:pt modelId="{4EDC4AE0-8896-4006-9A29-0E32F174B46D}">
      <dgm:prSet/>
      <dgm:spPr>
        <a:ln>
          <a:solidFill>
            <a:srgbClr val="8B1524"/>
          </a:solidFill>
        </a:ln>
      </dgm:spPr>
      <dgm:t>
        <a:bodyPr/>
        <a:lstStyle/>
        <a:p>
          <a:r>
            <a:rPr lang="en-US" dirty="0" smtClean="0"/>
            <a:t>Address unmet need</a:t>
          </a:r>
          <a:endParaRPr lang="en-US" dirty="0"/>
        </a:p>
      </dgm:t>
    </dgm:pt>
    <dgm:pt modelId="{38745525-E7AC-4C68-939A-F244C9118D1F}" type="parTrans" cxnId="{2649DD8B-F09A-4AC7-A28E-DDFC9A833ABE}">
      <dgm:prSet/>
      <dgm:spPr/>
      <dgm:t>
        <a:bodyPr/>
        <a:lstStyle/>
        <a:p>
          <a:endParaRPr lang="en-US"/>
        </a:p>
      </dgm:t>
    </dgm:pt>
    <dgm:pt modelId="{2D3ACBBD-813B-4076-993B-6956EB7908B7}" type="sibTrans" cxnId="{2649DD8B-F09A-4AC7-A28E-DDFC9A833ABE}">
      <dgm:prSet/>
      <dgm:spPr/>
      <dgm:t>
        <a:bodyPr/>
        <a:lstStyle/>
        <a:p>
          <a:endParaRPr lang="en-US"/>
        </a:p>
      </dgm:t>
    </dgm:pt>
    <dgm:pt modelId="{2BC4A244-38FD-4AA1-95AE-AB5DBD6B580A}" type="pres">
      <dgm:prSet presAssocID="{FC680780-9C44-4CBE-BF45-4EE63C2A8C21}" presName="linearFlow" presStyleCnt="0">
        <dgm:presLayoutVars>
          <dgm:dir/>
          <dgm:animLvl val="lvl"/>
          <dgm:resizeHandles val="exact"/>
        </dgm:presLayoutVars>
      </dgm:prSet>
      <dgm:spPr/>
      <dgm:t>
        <a:bodyPr/>
        <a:lstStyle/>
        <a:p>
          <a:endParaRPr lang="en-US"/>
        </a:p>
      </dgm:t>
    </dgm:pt>
    <dgm:pt modelId="{B1437405-1DC1-41BB-9C1D-81DAFF047DDF}" type="pres">
      <dgm:prSet presAssocID="{8FC4C7DA-141E-4187-8009-954D29CD923D}" presName="composite" presStyleCnt="0"/>
      <dgm:spPr/>
    </dgm:pt>
    <dgm:pt modelId="{7006117E-A64A-42C0-B917-2A5E47C1D094}" type="pres">
      <dgm:prSet presAssocID="{8FC4C7DA-141E-4187-8009-954D29CD923D}" presName="parTx" presStyleLbl="node1" presStyleIdx="0" presStyleCnt="3">
        <dgm:presLayoutVars>
          <dgm:chMax val="0"/>
          <dgm:chPref val="0"/>
          <dgm:bulletEnabled val="1"/>
        </dgm:presLayoutVars>
      </dgm:prSet>
      <dgm:spPr/>
      <dgm:t>
        <a:bodyPr/>
        <a:lstStyle/>
        <a:p>
          <a:endParaRPr lang="en-US"/>
        </a:p>
      </dgm:t>
    </dgm:pt>
    <dgm:pt modelId="{4E819909-8FBE-4BF5-8E45-C249C01323B9}" type="pres">
      <dgm:prSet presAssocID="{8FC4C7DA-141E-4187-8009-954D29CD923D}" presName="parSh" presStyleLbl="node1" presStyleIdx="0" presStyleCnt="3"/>
      <dgm:spPr/>
      <dgm:t>
        <a:bodyPr/>
        <a:lstStyle/>
        <a:p>
          <a:endParaRPr lang="en-US"/>
        </a:p>
      </dgm:t>
    </dgm:pt>
    <dgm:pt modelId="{2B4D39F8-45CC-4BD4-81FE-01945963F6F3}" type="pres">
      <dgm:prSet presAssocID="{8FC4C7DA-141E-4187-8009-954D29CD923D}" presName="desTx" presStyleLbl="fgAcc1" presStyleIdx="0" presStyleCnt="3">
        <dgm:presLayoutVars>
          <dgm:bulletEnabled val="1"/>
        </dgm:presLayoutVars>
      </dgm:prSet>
      <dgm:spPr/>
      <dgm:t>
        <a:bodyPr/>
        <a:lstStyle/>
        <a:p>
          <a:endParaRPr lang="en-US"/>
        </a:p>
      </dgm:t>
    </dgm:pt>
    <dgm:pt modelId="{9E2542A1-BE0E-430A-BC50-835FF3E6D749}" type="pres">
      <dgm:prSet presAssocID="{1054D4F3-748B-4D9B-890B-A8705CFD4971}" presName="sibTrans" presStyleLbl="sibTrans2D1" presStyleIdx="0" presStyleCnt="2"/>
      <dgm:spPr/>
      <dgm:t>
        <a:bodyPr/>
        <a:lstStyle/>
        <a:p>
          <a:endParaRPr lang="en-US"/>
        </a:p>
      </dgm:t>
    </dgm:pt>
    <dgm:pt modelId="{9D60EBA5-6A27-4E99-86F8-73F317BF3199}" type="pres">
      <dgm:prSet presAssocID="{1054D4F3-748B-4D9B-890B-A8705CFD4971}" presName="connTx" presStyleLbl="sibTrans2D1" presStyleIdx="0" presStyleCnt="2"/>
      <dgm:spPr/>
      <dgm:t>
        <a:bodyPr/>
        <a:lstStyle/>
        <a:p>
          <a:endParaRPr lang="en-US"/>
        </a:p>
      </dgm:t>
    </dgm:pt>
    <dgm:pt modelId="{1AA4E572-2F4E-43AD-8B03-4FF76DBAD361}" type="pres">
      <dgm:prSet presAssocID="{514CB85A-FA1F-41BE-88CC-A9D8BC8F2EE8}" presName="composite" presStyleCnt="0"/>
      <dgm:spPr/>
    </dgm:pt>
    <dgm:pt modelId="{BB403CCC-B2BA-4105-9BDF-CAEBC7DF96F9}" type="pres">
      <dgm:prSet presAssocID="{514CB85A-FA1F-41BE-88CC-A9D8BC8F2EE8}" presName="parTx" presStyleLbl="node1" presStyleIdx="0" presStyleCnt="3">
        <dgm:presLayoutVars>
          <dgm:chMax val="0"/>
          <dgm:chPref val="0"/>
          <dgm:bulletEnabled val="1"/>
        </dgm:presLayoutVars>
      </dgm:prSet>
      <dgm:spPr/>
      <dgm:t>
        <a:bodyPr/>
        <a:lstStyle/>
        <a:p>
          <a:endParaRPr lang="en-US"/>
        </a:p>
      </dgm:t>
    </dgm:pt>
    <dgm:pt modelId="{7AFB2C39-2735-44C1-9F09-6E21C5D447CD}" type="pres">
      <dgm:prSet presAssocID="{514CB85A-FA1F-41BE-88CC-A9D8BC8F2EE8}" presName="parSh" presStyleLbl="node1" presStyleIdx="1" presStyleCnt="3"/>
      <dgm:spPr/>
      <dgm:t>
        <a:bodyPr/>
        <a:lstStyle/>
        <a:p>
          <a:endParaRPr lang="en-US"/>
        </a:p>
      </dgm:t>
    </dgm:pt>
    <dgm:pt modelId="{9F313103-7F28-4DFC-A362-7DA47D5FB404}" type="pres">
      <dgm:prSet presAssocID="{514CB85A-FA1F-41BE-88CC-A9D8BC8F2EE8}" presName="desTx" presStyleLbl="fgAcc1" presStyleIdx="1" presStyleCnt="3">
        <dgm:presLayoutVars>
          <dgm:bulletEnabled val="1"/>
        </dgm:presLayoutVars>
      </dgm:prSet>
      <dgm:spPr/>
      <dgm:t>
        <a:bodyPr/>
        <a:lstStyle/>
        <a:p>
          <a:endParaRPr lang="en-US"/>
        </a:p>
      </dgm:t>
    </dgm:pt>
    <dgm:pt modelId="{9BFE7758-CAEC-457F-9412-CD9ADA9D9FE5}" type="pres">
      <dgm:prSet presAssocID="{DDA5F4A5-ABC5-466E-8725-42BFAFA68CBA}" presName="sibTrans" presStyleLbl="sibTrans2D1" presStyleIdx="1" presStyleCnt="2"/>
      <dgm:spPr/>
      <dgm:t>
        <a:bodyPr/>
        <a:lstStyle/>
        <a:p>
          <a:endParaRPr lang="en-US"/>
        </a:p>
      </dgm:t>
    </dgm:pt>
    <dgm:pt modelId="{E8471425-0F74-42A5-9D5C-0D37AE4C273A}" type="pres">
      <dgm:prSet presAssocID="{DDA5F4A5-ABC5-466E-8725-42BFAFA68CBA}" presName="connTx" presStyleLbl="sibTrans2D1" presStyleIdx="1" presStyleCnt="2"/>
      <dgm:spPr/>
      <dgm:t>
        <a:bodyPr/>
        <a:lstStyle/>
        <a:p>
          <a:endParaRPr lang="en-US"/>
        </a:p>
      </dgm:t>
    </dgm:pt>
    <dgm:pt modelId="{FFEFEBBF-FF98-4C33-AD54-D3C445C7D93B}" type="pres">
      <dgm:prSet presAssocID="{43F73DC5-43F6-48A0-8855-F5FED1546D9F}" presName="composite" presStyleCnt="0"/>
      <dgm:spPr/>
    </dgm:pt>
    <dgm:pt modelId="{9F0E6027-54ED-4EE1-9BA7-AC885D241776}" type="pres">
      <dgm:prSet presAssocID="{43F73DC5-43F6-48A0-8855-F5FED1546D9F}" presName="parTx" presStyleLbl="node1" presStyleIdx="1" presStyleCnt="3">
        <dgm:presLayoutVars>
          <dgm:chMax val="0"/>
          <dgm:chPref val="0"/>
          <dgm:bulletEnabled val="1"/>
        </dgm:presLayoutVars>
      </dgm:prSet>
      <dgm:spPr/>
      <dgm:t>
        <a:bodyPr/>
        <a:lstStyle/>
        <a:p>
          <a:endParaRPr lang="en-US"/>
        </a:p>
      </dgm:t>
    </dgm:pt>
    <dgm:pt modelId="{363CF318-20B2-4962-BEBF-0ABA75CD2FB3}" type="pres">
      <dgm:prSet presAssocID="{43F73DC5-43F6-48A0-8855-F5FED1546D9F}" presName="parSh" presStyleLbl="node1" presStyleIdx="2" presStyleCnt="3"/>
      <dgm:spPr/>
      <dgm:t>
        <a:bodyPr/>
        <a:lstStyle/>
        <a:p>
          <a:endParaRPr lang="en-US"/>
        </a:p>
      </dgm:t>
    </dgm:pt>
    <dgm:pt modelId="{B19008F4-7BE8-4E6F-9ECE-EC72BBDF1815}" type="pres">
      <dgm:prSet presAssocID="{43F73DC5-43F6-48A0-8855-F5FED1546D9F}" presName="desTx" presStyleLbl="fgAcc1" presStyleIdx="2" presStyleCnt="3">
        <dgm:presLayoutVars>
          <dgm:bulletEnabled val="1"/>
        </dgm:presLayoutVars>
      </dgm:prSet>
      <dgm:spPr/>
      <dgm:t>
        <a:bodyPr/>
        <a:lstStyle/>
        <a:p>
          <a:endParaRPr lang="en-US"/>
        </a:p>
      </dgm:t>
    </dgm:pt>
  </dgm:ptLst>
  <dgm:cxnLst>
    <dgm:cxn modelId="{5436DAFA-8882-4C2C-BA5F-088F8F4D4F43}" type="presOf" srcId="{C0569CBA-D1FE-4027-9CE6-E07820FDA35D}" destId="{9F313103-7F28-4DFC-A362-7DA47D5FB404}" srcOrd="0" destOrd="0" presId="urn:microsoft.com/office/officeart/2005/8/layout/process3"/>
    <dgm:cxn modelId="{6C427CFE-435B-46F0-9284-114AE5513698}" type="presOf" srcId="{43F73DC5-43F6-48A0-8855-F5FED1546D9F}" destId="{363CF318-20B2-4962-BEBF-0ABA75CD2FB3}" srcOrd="1" destOrd="0" presId="urn:microsoft.com/office/officeart/2005/8/layout/process3"/>
    <dgm:cxn modelId="{8DC54DF5-24EF-49EB-885A-1676CD347533}" type="presOf" srcId="{514CB85A-FA1F-41BE-88CC-A9D8BC8F2EE8}" destId="{7AFB2C39-2735-44C1-9F09-6E21C5D447CD}" srcOrd="1" destOrd="0" presId="urn:microsoft.com/office/officeart/2005/8/layout/process3"/>
    <dgm:cxn modelId="{4C5AA41F-837F-4F5A-9FB9-F9AB21C52743}" type="presOf" srcId="{43F73DC5-43F6-48A0-8855-F5FED1546D9F}" destId="{9F0E6027-54ED-4EE1-9BA7-AC885D241776}" srcOrd="0" destOrd="0" presId="urn:microsoft.com/office/officeart/2005/8/layout/process3"/>
    <dgm:cxn modelId="{812D794F-C9FD-4CD0-B3BF-3668B5628BEF}" type="presOf" srcId="{1054D4F3-748B-4D9B-890B-A8705CFD4971}" destId="{9E2542A1-BE0E-430A-BC50-835FF3E6D749}" srcOrd="0" destOrd="0" presId="urn:microsoft.com/office/officeart/2005/8/layout/process3"/>
    <dgm:cxn modelId="{62F97F68-5A25-4DD0-B19F-B9AF079190EB}" type="presOf" srcId="{DDA5F4A5-ABC5-466E-8725-42BFAFA68CBA}" destId="{E8471425-0F74-42A5-9D5C-0D37AE4C273A}" srcOrd="1" destOrd="0" presId="urn:microsoft.com/office/officeart/2005/8/layout/process3"/>
    <dgm:cxn modelId="{10AB8373-4F4B-4114-9F4F-89AFDCF64A39}" type="presOf" srcId="{FC680780-9C44-4CBE-BF45-4EE63C2A8C21}" destId="{2BC4A244-38FD-4AA1-95AE-AB5DBD6B580A}" srcOrd="0" destOrd="0" presId="urn:microsoft.com/office/officeart/2005/8/layout/process3"/>
    <dgm:cxn modelId="{47DBC747-8452-4EC5-B700-D16655870479}" srcId="{514CB85A-FA1F-41BE-88CC-A9D8BC8F2EE8}" destId="{C0569CBA-D1FE-4027-9CE6-E07820FDA35D}" srcOrd="0" destOrd="0" parTransId="{A88BF77F-5778-4D44-8AD1-CB6FDB0B6865}" sibTransId="{F0F29155-1A15-431B-85DA-87B680F84E87}"/>
    <dgm:cxn modelId="{7BAF8E4D-796C-432F-B1EC-69CE8CEBA36A}" type="presOf" srcId="{4EDC4AE0-8896-4006-9A29-0E32F174B46D}" destId="{2B4D39F8-45CC-4BD4-81FE-01945963F6F3}" srcOrd="0" destOrd="0" presId="urn:microsoft.com/office/officeart/2005/8/layout/process3"/>
    <dgm:cxn modelId="{04A85EB2-B1EB-46A2-BA5B-D5DE85DC4D32}" type="presOf" srcId="{8FC4C7DA-141E-4187-8009-954D29CD923D}" destId="{4E819909-8FBE-4BF5-8E45-C249C01323B9}" srcOrd="1" destOrd="0" presId="urn:microsoft.com/office/officeart/2005/8/layout/process3"/>
    <dgm:cxn modelId="{D25B61CE-C7BB-49D6-AB09-63539288EA11}" type="presOf" srcId="{DDA5F4A5-ABC5-466E-8725-42BFAFA68CBA}" destId="{9BFE7758-CAEC-457F-9412-CD9ADA9D9FE5}" srcOrd="0" destOrd="0" presId="urn:microsoft.com/office/officeart/2005/8/layout/process3"/>
    <dgm:cxn modelId="{2649DD8B-F09A-4AC7-A28E-DDFC9A833ABE}" srcId="{8FC4C7DA-141E-4187-8009-954D29CD923D}" destId="{4EDC4AE0-8896-4006-9A29-0E32F174B46D}" srcOrd="0" destOrd="0" parTransId="{38745525-E7AC-4C68-939A-F244C9118D1F}" sibTransId="{2D3ACBBD-813B-4076-993B-6956EB7908B7}"/>
    <dgm:cxn modelId="{08CFDF38-4B91-4EAA-874A-1D073FC7FCA9}" type="presOf" srcId="{1054D4F3-748B-4D9B-890B-A8705CFD4971}" destId="{9D60EBA5-6A27-4E99-86F8-73F317BF3199}" srcOrd="1" destOrd="0" presId="urn:microsoft.com/office/officeart/2005/8/layout/process3"/>
    <dgm:cxn modelId="{92E4E96C-42BA-49FA-9C3B-5CB5C19D12F2}" srcId="{FC680780-9C44-4CBE-BF45-4EE63C2A8C21}" destId="{514CB85A-FA1F-41BE-88CC-A9D8BC8F2EE8}" srcOrd="1" destOrd="0" parTransId="{ECE771AF-CAC9-43B6-AA6A-F1B9241B16AE}" sibTransId="{DDA5F4A5-ABC5-466E-8725-42BFAFA68CBA}"/>
    <dgm:cxn modelId="{6FD1C7E1-5CD4-4A49-9369-FDCF43EFA524}" srcId="{FC680780-9C44-4CBE-BF45-4EE63C2A8C21}" destId="{43F73DC5-43F6-48A0-8855-F5FED1546D9F}" srcOrd="2" destOrd="0" parTransId="{B999AD7D-EFE1-4411-846A-30647AC99386}" sibTransId="{81D2146A-796F-4A7E-9FB0-92E503D4F426}"/>
    <dgm:cxn modelId="{7F7464BA-5305-412F-B30E-3DF5515F20ED}" srcId="{43F73DC5-43F6-48A0-8855-F5FED1546D9F}" destId="{C7100F7E-251E-47C1-ACA8-5B3884199B04}" srcOrd="0" destOrd="0" parTransId="{8883CF52-B081-4B9B-8C9F-7249BED6912D}" sibTransId="{E3EF6DA4-AA98-4A8E-9075-E5389C8B6AF1}"/>
    <dgm:cxn modelId="{055A0012-1CBC-41C8-9397-A30C02E16849}" srcId="{FC680780-9C44-4CBE-BF45-4EE63C2A8C21}" destId="{8FC4C7DA-141E-4187-8009-954D29CD923D}" srcOrd="0" destOrd="0" parTransId="{AEEDD594-5815-4B14-9676-CE2DDE24EA31}" sibTransId="{1054D4F3-748B-4D9B-890B-A8705CFD4971}"/>
    <dgm:cxn modelId="{DCFBA1D5-FF57-428C-A46E-EEA698053B75}" type="presOf" srcId="{C7100F7E-251E-47C1-ACA8-5B3884199B04}" destId="{B19008F4-7BE8-4E6F-9ECE-EC72BBDF1815}" srcOrd="0" destOrd="0" presId="urn:microsoft.com/office/officeart/2005/8/layout/process3"/>
    <dgm:cxn modelId="{58543E10-97D1-4501-A7E7-A431DB51A0C5}" type="presOf" srcId="{514CB85A-FA1F-41BE-88CC-A9D8BC8F2EE8}" destId="{BB403CCC-B2BA-4105-9BDF-CAEBC7DF96F9}" srcOrd="0" destOrd="0" presId="urn:microsoft.com/office/officeart/2005/8/layout/process3"/>
    <dgm:cxn modelId="{85917F05-1485-4B57-A60F-FD29983B002D}" type="presOf" srcId="{8FC4C7DA-141E-4187-8009-954D29CD923D}" destId="{7006117E-A64A-42C0-B917-2A5E47C1D094}" srcOrd="0" destOrd="0" presId="urn:microsoft.com/office/officeart/2005/8/layout/process3"/>
    <dgm:cxn modelId="{519AB8F8-A47F-4E1C-AE36-914E3353A8F3}" type="presParOf" srcId="{2BC4A244-38FD-4AA1-95AE-AB5DBD6B580A}" destId="{B1437405-1DC1-41BB-9C1D-81DAFF047DDF}" srcOrd="0" destOrd="0" presId="urn:microsoft.com/office/officeart/2005/8/layout/process3"/>
    <dgm:cxn modelId="{ADCEFA78-18D6-4E2D-AF60-B7027AB2E5EA}" type="presParOf" srcId="{B1437405-1DC1-41BB-9C1D-81DAFF047DDF}" destId="{7006117E-A64A-42C0-B917-2A5E47C1D094}" srcOrd="0" destOrd="0" presId="urn:microsoft.com/office/officeart/2005/8/layout/process3"/>
    <dgm:cxn modelId="{9F0AEA5B-FC69-4AB9-B261-DC7490C550F7}" type="presParOf" srcId="{B1437405-1DC1-41BB-9C1D-81DAFF047DDF}" destId="{4E819909-8FBE-4BF5-8E45-C249C01323B9}" srcOrd="1" destOrd="0" presId="urn:microsoft.com/office/officeart/2005/8/layout/process3"/>
    <dgm:cxn modelId="{63FC46DF-F6C8-4428-AFC7-48772EDA4CC8}" type="presParOf" srcId="{B1437405-1DC1-41BB-9C1D-81DAFF047DDF}" destId="{2B4D39F8-45CC-4BD4-81FE-01945963F6F3}" srcOrd="2" destOrd="0" presId="urn:microsoft.com/office/officeart/2005/8/layout/process3"/>
    <dgm:cxn modelId="{63D86949-4203-4923-8C48-5495D6925670}" type="presParOf" srcId="{2BC4A244-38FD-4AA1-95AE-AB5DBD6B580A}" destId="{9E2542A1-BE0E-430A-BC50-835FF3E6D749}" srcOrd="1" destOrd="0" presId="urn:microsoft.com/office/officeart/2005/8/layout/process3"/>
    <dgm:cxn modelId="{29D53DD1-FEB7-4007-A1FD-4429B8732481}" type="presParOf" srcId="{9E2542A1-BE0E-430A-BC50-835FF3E6D749}" destId="{9D60EBA5-6A27-4E99-86F8-73F317BF3199}" srcOrd="0" destOrd="0" presId="urn:microsoft.com/office/officeart/2005/8/layout/process3"/>
    <dgm:cxn modelId="{0F130376-4B98-443A-B3F2-92A0EB556CA5}" type="presParOf" srcId="{2BC4A244-38FD-4AA1-95AE-AB5DBD6B580A}" destId="{1AA4E572-2F4E-43AD-8B03-4FF76DBAD361}" srcOrd="2" destOrd="0" presId="urn:microsoft.com/office/officeart/2005/8/layout/process3"/>
    <dgm:cxn modelId="{29F9B73D-9824-4BBD-B686-3C3279298180}" type="presParOf" srcId="{1AA4E572-2F4E-43AD-8B03-4FF76DBAD361}" destId="{BB403CCC-B2BA-4105-9BDF-CAEBC7DF96F9}" srcOrd="0" destOrd="0" presId="urn:microsoft.com/office/officeart/2005/8/layout/process3"/>
    <dgm:cxn modelId="{D84D392A-E145-485E-A363-7B15E76279F6}" type="presParOf" srcId="{1AA4E572-2F4E-43AD-8B03-4FF76DBAD361}" destId="{7AFB2C39-2735-44C1-9F09-6E21C5D447CD}" srcOrd="1" destOrd="0" presId="urn:microsoft.com/office/officeart/2005/8/layout/process3"/>
    <dgm:cxn modelId="{EE91B8F0-C14D-4598-93F8-40BD9EB03967}" type="presParOf" srcId="{1AA4E572-2F4E-43AD-8B03-4FF76DBAD361}" destId="{9F313103-7F28-4DFC-A362-7DA47D5FB404}" srcOrd="2" destOrd="0" presId="urn:microsoft.com/office/officeart/2005/8/layout/process3"/>
    <dgm:cxn modelId="{31BF0082-9F5F-4DC2-A8D7-BD12453E5A87}" type="presParOf" srcId="{2BC4A244-38FD-4AA1-95AE-AB5DBD6B580A}" destId="{9BFE7758-CAEC-457F-9412-CD9ADA9D9FE5}" srcOrd="3" destOrd="0" presId="urn:microsoft.com/office/officeart/2005/8/layout/process3"/>
    <dgm:cxn modelId="{B02C7E52-B1EE-46B5-9D05-26B873D01E7E}" type="presParOf" srcId="{9BFE7758-CAEC-457F-9412-CD9ADA9D9FE5}" destId="{E8471425-0F74-42A5-9D5C-0D37AE4C273A}" srcOrd="0" destOrd="0" presId="urn:microsoft.com/office/officeart/2005/8/layout/process3"/>
    <dgm:cxn modelId="{965B8FC6-BCC4-434E-B0AC-900947EA672A}" type="presParOf" srcId="{2BC4A244-38FD-4AA1-95AE-AB5DBD6B580A}" destId="{FFEFEBBF-FF98-4C33-AD54-D3C445C7D93B}" srcOrd="4" destOrd="0" presId="urn:microsoft.com/office/officeart/2005/8/layout/process3"/>
    <dgm:cxn modelId="{FC95ABAE-B2AE-4F94-AC19-B6992B65AE37}" type="presParOf" srcId="{FFEFEBBF-FF98-4C33-AD54-D3C445C7D93B}" destId="{9F0E6027-54ED-4EE1-9BA7-AC885D241776}" srcOrd="0" destOrd="0" presId="urn:microsoft.com/office/officeart/2005/8/layout/process3"/>
    <dgm:cxn modelId="{2A74FD95-CEEA-4DC6-A005-09895C06D9A7}" type="presParOf" srcId="{FFEFEBBF-FF98-4C33-AD54-D3C445C7D93B}" destId="{363CF318-20B2-4962-BEBF-0ABA75CD2FB3}" srcOrd="1" destOrd="0" presId="urn:microsoft.com/office/officeart/2005/8/layout/process3"/>
    <dgm:cxn modelId="{96976688-3FB0-4CBF-ABA9-CF4359D58A8F}" type="presParOf" srcId="{FFEFEBBF-FF98-4C33-AD54-D3C445C7D93B}" destId="{B19008F4-7BE8-4E6F-9ECE-EC72BBDF1815}" srcOrd="2" destOrd="0" presId="urn:microsoft.com/office/officeart/2005/8/layout/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819909-8FBE-4BF5-8E45-C249C01323B9}">
      <dsp:nvSpPr>
        <dsp:cNvPr id="0" name=""/>
        <dsp:cNvSpPr/>
      </dsp:nvSpPr>
      <dsp:spPr>
        <a:xfrm>
          <a:off x="3979" y="1759799"/>
          <a:ext cx="1809366" cy="777599"/>
        </a:xfrm>
        <a:prstGeom prst="roundRect">
          <a:avLst>
            <a:gd name="adj" fmla="val 10000"/>
          </a:avLst>
        </a:prstGeom>
        <a:solidFill>
          <a:srgbClr val="08457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68580" numCol="1" spcCol="1270" anchor="t" anchorCtr="0">
          <a:noAutofit/>
        </a:bodyPr>
        <a:lstStyle/>
        <a:p>
          <a:pPr lvl="0" algn="l" defTabSz="800100">
            <a:lnSpc>
              <a:spcPct val="90000"/>
            </a:lnSpc>
            <a:spcBef>
              <a:spcPct val="0"/>
            </a:spcBef>
            <a:spcAft>
              <a:spcPct val="35000"/>
            </a:spcAft>
          </a:pPr>
          <a:r>
            <a:rPr lang="en-GB" sz="1800" b="0" kern="1200" dirty="0" smtClean="0">
              <a:solidFill>
                <a:schemeClr val="bg1"/>
              </a:solidFill>
            </a:rPr>
            <a:t>IMMEDIATE:</a:t>
          </a:r>
        </a:p>
      </dsp:txBody>
      <dsp:txXfrm>
        <a:off x="3979" y="1759799"/>
        <a:ext cx="1809366" cy="518400"/>
      </dsp:txXfrm>
    </dsp:sp>
    <dsp:sp modelId="{2B4D39F8-45CC-4BD4-81FE-01945963F6F3}">
      <dsp:nvSpPr>
        <dsp:cNvPr id="0" name=""/>
        <dsp:cNvSpPr/>
      </dsp:nvSpPr>
      <dsp:spPr>
        <a:xfrm>
          <a:off x="374572" y="2278200"/>
          <a:ext cx="1809366" cy="1296000"/>
        </a:xfrm>
        <a:prstGeom prst="roundRect">
          <a:avLst>
            <a:gd name="adj" fmla="val 10000"/>
          </a:avLst>
        </a:prstGeom>
        <a:solidFill>
          <a:schemeClr val="lt1">
            <a:alpha val="90000"/>
            <a:hueOff val="0"/>
            <a:satOff val="0"/>
            <a:lumOff val="0"/>
            <a:alphaOff val="0"/>
          </a:schemeClr>
        </a:solidFill>
        <a:ln w="25400" cap="flat" cmpd="sng" algn="ctr">
          <a:solidFill>
            <a:srgbClr val="8B1524"/>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28016" rIns="128016" bIns="128016" numCol="1" spcCol="1270" anchor="t" anchorCtr="0">
          <a:noAutofit/>
        </a:bodyPr>
        <a:lstStyle/>
        <a:p>
          <a:pPr marL="171450" lvl="1" indent="-171450" algn="l" defTabSz="800100">
            <a:lnSpc>
              <a:spcPct val="90000"/>
            </a:lnSpc>
            <a:spcBef>
              <a:spcPct val="0"/>
            </a:spcBef>
            <a:spcAft>
              <a:spcPct val="15000"/>
            </a:spcAft>
            <a:buChar char="••"/>
          </a:pPr>
          <a:r>
            <a:rPr lang="en-US" sz="1800" kern="1200" dirty="0" smtClean="0"/>
            <a:t>Address unmet need</a:t>
          </a:r>
          <a:endParaRPr lang="en-US" sz="1800" kern="1200" dirty="0"/>
        </a:p>
      </dsp:txBody>
      <dsp:txXfrm>
        <a:off x="412531" y="2316159"/>
        <a:ext cx="1733448" cy="1220082"/>
      </dsp:txXfrm>
    </dsp:sp>
    <dsp:sp modelId="{9E2542A1-BE0E-430A-BC50-835FF3E6D749}">
      <dsp:nvSpPr>
        <dsp:cNvPr id="0" name=""/>
        <dsp:cNvSpPr/>
      </dsp:nvSpPr>
      <dsp:spPr>
        <a:xfrm>
          <a:off x="2087639" y="1793759"/>
          <a:ext cx="581502" cy="450480"/>
        </a:xfrm>
        <a:prstGeom prst="rightArrow">
          <a:avLst>
            <a:gd name="adj1" fmla="val 60000"/>
            <a:gd name="adj2" fmla="val 50000"/>
          </a:avLst>
        </a:prstGeom>
        <a:solidFill>
          <a:srgbClr val="8B9694"/>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a:off x="2087639" y="1883855"/>
        <a:ext cx="446358" cy="270288"/>
      </dsp:txXfrm>
    </dsp:sp>
    <dsp:sp modelId="{7AFB2C39-2735-44C1-9F09-6E21C5D447CD}">
      <dsp:nvSpPr>
        <dsp:cNvPr id="0" name=""/>
        <dsp:cNvSpPr/>
      </dsp:nvSpPr>
      <dsp:spPr>
        <a:xfrm>
          <a:off x="2910520" y="1759799"/>
          <a:ext cx="1809366" cy="777599"/>
        </a:xfrm>
        <a:prstGeom prst="roundRect">
          <a:avLst>
            <a:gd name="adj" fmla="val 10000"/>
          </a:avLst>
        </a:prstGeom>
        <a:solidFill>
          <a:srgbClr val="08457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68580" numCol="1" spcCol="1270" anchor="t" anchorCtr="0">
          <a:noAutofit/>
        </a:bodyPr>
        <a:lstStyle/>
        <a:p>
          <a:pPr lvl="0" algn="l" defTabSz="800100">
            <a:lnSpc>
              <a:spcPct val="90000"/>
            </a:lnSpc>
            <a:spcBef>
              <a:spcPct val="0"/>
            </a:spcBef>
            <a:spcAft>
              <a:spcPct val="35000"/>
            </a:spcAft>
          </a:pPr>
          <a:r>
            <a:rPr lang="en-US" sz="1800" kern="1200" dirty="0" smtClean="0"/>
            <a:t>MID-TERM: </a:t>
          </a:r>
          <a:endParaRPr lang="en-US" sz="1800" kern="1200" dirty="0"/>
        </a:p>
      </dsp:txBody>
      <dsp:txXfrm>
        <a:off x="2910520" y="1759799"/>
        <a:ext cx="1809366" cy="518400"/>
      </dsp:txXfrm>
    </dsp:sp>
    <dsp:sp modelId="{9F313103-7F28-4DFC-A362-7DA47D5FB404}">
      <dsp:nvSpPr>
        <dsp:cNvPr id="0" name=""/>
        <dsp:cNvSpPr/>
      </dsp:nvSpPr>
      <dsp:spPr>
        <a:xfrm>
          <a:off x="3281113" y="2278200"/>
          <a:ext cx="1809366" cy="1296000"/>
        </a:xfrm>
        <a:prstGeom prst="roundRect">
          <a:avLst>
            <a:gd name="adj" fmla="val 10000"/>
          </a:avLst>
        </a:prstGeom>
        <a:solidFill>
          <a:schemeClr val="lt1">
            <a:alpha val="90000"/>
            <a:hueOff val="0"/>
            <a:satOff val="0"/>
            <a:lumOff val="0"/>
            <a:alphaOff val="0"/>
          </a:schemeClr>
        </a:solidFill>
        <a:ln w="25400" cap="flat" cmpd="sng" algn="ctr">
          <a:solidFill>
            <a:srgbClr val="8B1524"/>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28016" rIns="128016" bIns="128016" numCol="1" spcCol="1270" anchor="t" anchorCtr="0">
          <a:noAutofit/>
        </a:bodyPr>
        <a:lstStyle/>
        <a:p>
          <a:pPr marL="171450" lvl="1" indent="-171450" algn="l" defTabSz="800100">
            <a:lnSpc>
              <a:spcPct val="90000"/>
            </a:lnSpc>
            <a:spcBef>
              <a:spcPct val="0"/>
            </a:spcBef>
            <a:spcAft>
              <a:spcPct val="15000"/>
            </a:spcAft>
            <a:buChar char="••"/>
          </a:pPr>
          <a:r>
            <a:rPr lang="en-US" sz="1800" kern="1200" dirty="0" smtClean="0"/>
            <a:t>TFR to replacement level of 2.1 by 2010</a:t>
          </a:r>
          <a:endParaRPr lang="en-US" sz="1800" kern="1200" dirty="0"/>
        </a:p>
      </dsp:txBody>
      <dsp:txXfrm>
        <a:off x="3319072" y="2316159"/>
        <a:ext cx="1733448" cy="1220082"/>
      </dsp:txXfrm>
    </dsp:sp>
    <dsp:sp modelId="{9BFE7758-CAEC-457F-9412-CD9ADA9D9FE5}">
      <dsp:nvSpPr>
        <dsp:cNvPr id="0" name=""/>
        <dsp:cNvSpPr/>
      </dsp:nvSpPr>
      <dsp:spPr>
        <a:xfrm>
          <a:off x="4994180" y="1793759"/>
          <a:ext cx="581502" cy="450480"/>
        </a:xfrm>
        <a:prstGeom prst="rightArrow">
          <a:avLst>
            <a:gd name="adj1" fmla="val 60000"/>
            <a:gd name="adj2" fmla="val 50000"/>
          </a:avLst>
        </a:prstGeom>
        <a:solidFill>
          <a:srgbClr val="8B9694"/>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a:off x="4994180" y="1883855"/>
        <a:ext cx="446358" cy="270288"/>
      </dsp:txXfrm>
    </dsp:sp>
    <dsp:sp modelId="{363CF318-20B2-4962-BEBF-0ABA75CD2FB3}">
      <dsp:nvSpPr>
        <dsp:cNvPr id="0" name=""/>
        <dsp:cNvSpPr/>
      </dsp:nvSpPr>
      <dsp:spPr>
        <a:xfrm>
          <a:off x="5817060" y="1759799"/>
          <a:ext cx="1809366" cy="777599"/>
        </a:xfrm>
        <a:prstGeom prst="roundRect">
          <a:avLst>
            <a:gd name="adj" fmla="val 10000"/>
          </a:avLst>
        </a:prstGeom>
        <a:solidFill>
          <a:srgbClr val="08457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68580" numCol="1" spcCol="1270" anchor="t" anchorCtr="0">
          <a:noAutofit/>
        </a:bodyPr>
        <a:lstStyle/>
        <a:p>
          <a:pPr lvl="0" algn="l" defTabSz="800100">
            <a:lnSpc>
              <a:spcPct val="90000"/>
            </a:lnSpc>
            <a:spcBef>
              <a:spcPct val="0"/>
            </a:spcBef>
            <a:spcAft>
              <a:spcPct val="35000"/>
            </a:spcAft>
          </a:pPr>
          <a:r>
            <a:rPr lang="en-US" sz="1800" kern="1200" dirty="0" smtClean="0"/>
            <a:t>LONG TERM</a:t>
          </a:r>
          <a:endParaRPr lang="en-US" sz="1800" kern="1200" dirty="0"/>
        </a:p>
      </dsp:txBody>
      <dsp:txXfrm>
        <a:off x="5817060" y="1759799"/>
        <a:ext cx="1809366" cy="518400"/>
      </dsp:txXfrm>
    </dsp:sp>
    <dsp:sp modelId="{B19008F4-7BE8-4E6F-9ECE-EC72BBDF1815}">
      <dsp:nvSpPr>
        <dsp:cNvPr id="0" name=""/>
        <dsp:cNvSpPr/>
      </dsp:nvSpPr>
      <dsp:spPr>
        <a:xfrm>
          <a:off x="6187653" y="2278200"/>
          <a:ext cx="1809366" cy="1296000"/>
        </a:xfrm>
        <a:prstGeom prst="roundRect">
          <a:avLst>
            <a:gd name="adj" fmla="val 10000"/>
          </a:avLst>
        </a:prstGeom>
        <a:solidFill>
          <a:schemeClr val="lt1">
            <a:alpha val="90000"/>
            <a:hueOff val="0"/>
            <a:satOff val="0"/>
            <a:lumOff val="0"/>
            <a:alphaOff val="0"/>
          </a:schemeClr>
        </a:solidFill>
        <a:ln w="25400" cap="flat" cmpd="sng" algn="ctr">
          <a:solidFill>
            <a:srgbClr val="8B1524"/>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28016" rIns="128016" bIns="128016" numCol="1" spcCol="1270" anchor="t" anchorCtr="0">
          <a:noAutofit/>
        </a:bodyPr>
        <a:lstStyle/>
        <a:p>
          <a:pPr marL="171450" lvl="1" indent="-171450" algn="l" defTabSz="800100">
            <a:lnSpc>
              <a:spcPct val="90000"/>
            </a:lnSpc>
            <a:spcBef>
              <a:spcPct val="0"/>
            </a:spcBef>
            <a:spcAft>
              <a:spcPct val="15000"/>
            </a:spcAft>
            <a:buChar char="••"/>
          </a:pPr>
          <a:r>
            <a:rPr lang="en-US" sz="1800" kern="1200" dirty="0" smtClean="0"/>
            <a:t>Population stabilization by 2045</a:t>
          </a:r>
          <a:endParaRPr lang="en-US" sz="1800" kern="1200" dirty="0"/>
        </a:p>
      </dsp:txBody>
      <dsp:txXfrm>
        <a:off x="6225612" y="2316159"/>
        <a:ext cx="1733448" cy="1220082"/>
      </dsp:txXfrm>
    </dsp:sp>
  </dsp:spTree>
</dsp:drawing>
</file>

<file path=ppt/diagrams/layout1.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0.14683</cdr:x>
      <cdr:y>0.03442</cdr:y>
    </cdr:from>
    <cdr:to>
      <cdr:x>0.58731</cdr:x>
      <cdr:y>0.10326</cdr:y>
    </cdr:to>
    <cdr:sp macro="" textlink="">
      <cdr:nvSpPr>
        <cdr:cNvPr id="2" name="TextBox 1"/>
        <cdr:cNvSpPr txBox="1"/>
      </cdr:nvSpPr>
      <cdr:spPr>
        <a:xfrm xmlns:a="http://schemas.openxmlformats.org/drawingml/2006/main">
          <a:off x="914400" y="152400"/>
          <a:ext cx="2743200" cy="3048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dirty="0"/>
        </a:p>
      </cdr:txBody>
    </cdr:sp>
  </cdr:relSizeAnchor>
</c:userShapes>
</file>

<file path=ppt/drawings/drawing2.xml><?xml version="1.0" encoding="utf-8"?>
<c:userShapes xmlns:c="http://schemas.openxmlformats.org/drawingml/2006/chart">
  <cdr:relSizeAnchor xmlns:cdr="http://schemas.openxmlformats.org/drawingml/2006/chartDrawing">
    <cdr:from>
      <cdr:x>0.09091</cdr:x>
      <cdr:y>0.92599</cdr:y>
    </cdr:from>
    <cdr:to>
      <cdr:x>0.47273</cdr:x>
      <cdr:y>1</cdr:y>
    </cdr:to>
    <cdr:sp macro="" textlink="">
      <cdr:nvSpPr>
        <cdr:cNvPr id="2" name="TextBox 1"/>
        <cdr:cNvSpPr txBox="1"/>
      </cdr:nvSpPr>
      <cdr:spPr>
        <a:xfrm xmlns:a="http://schemas.openxmlformats.org/drawingml/2006/main">
          <a:off x="381000" y="4190999"/>
          <a:ext cx="1600200" cy="334963"/>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GB" sz="1100" dirty="0"/>
        </a:p>
      </cdr:txBody>
    </cdr:sp>
  </cdr:relSizeAnchor>
</c:userShapes>
</file>

<file path=ppt/drawings/drawing3.xml><?xml version="1.0" encoding="utf-8"?>
<c:userShapes xmlns:c="http://schemas.openxmlformats.org/drawingml/2006/chart">
  <cdr:relSizeAnchor xmlns:cdr="http://schemas.openxmlformats.org/drawingml/2006/chartDrawing">
    <cdr:from>
      <cdr:x>0.00893</cdr:x>
      <cdr:y>0.36273</cdr:y>
    </cdr:from>
    <cdr:to>
      <cdr:x>0.04464</cdr:x>
      <cdr:y>0.61924</cdr:y>
    </cdr:to>
    <cdr:sp macro="" textlink="">
      <cdr:nvSpPr>
        <cdr:cNvPr id="3" name="TextBox 2"/>
        <cdr:cNvSpPr txBox="1"/>
      </cdr:nvSpPr>
      <cdr:spPr>
        <a:xfrm xmlns:a="http://schemas.openxmlformats.org/drawingml/2006/main">
          <a:off x="76200" y="1724025"/>
          <a:ext cx="304800" cy="1219200"/>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en-US" sz="1400" b="0" dirty="0" smtClean="0">
              <a:latin typeface="Century Gothic" panose="020B0502020202020204" pitchFamily="34" charset="0"/>
            </a:rPr>
            <a:t>Percentage</a:t>
          </a:r>
          <a:endParaRPr lang="en-US" sz="1400" dirty="0"/>
        </a:p>
      </cdr:txBody>
    </cdr:sp>
  </cdr:relSizeAnchor>
</c:userShapes>
</file>

<file path=ppt/drawings/drawing4.xml><?xml version="1.0" encoding="utf-8"?>
<c:userShapes xmlns:c="http://schemas.openxmlformats.org/drawingml/2006/chart">
  <cdr:relSizeAnchor xmlns:cdr="http://schemas.openxmlformats.org/drawingml/2006/chartDrawing">
    <cdr:from>
      <cdr:x>0.1039</cdr:x>
      <cdr:y>0</cdr:y>
    </cdr:from>
    <cdr:to>
      <cdr:x>0.6801</cdr:x>
      <cdr:y>0.1775</cdr:y>
    </cdr:to>
    <cdr:sp macro="" textlink="">
      <cdr:nvSpPr>
        <cdr:cNvPr id="2" name="TextBox 1"/>
        <cdr:cNvSpPr txBox="1"/>
      </cdr:nvSpPr>
      <cdr:spPr>
        <a:xfrm xmlns:a="http://schemas.openxmlformats.org/drawingml/2006/main">
          <a:off x="609623" y="0"/>
          <a:ext cx="3380796" cy="83822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600" dirty="0" smtClean="0"/>
            <a:t>Cumulative Savings: </a:t>
          </a:r>
        </a:p>
        <a:p xmlns:a="http://schemas.openxmlformats.org/drawingml/2006/main">
          <a:pPr algn="ctr"/>
          <a:r>
            <a:rPr lang="en-US" sz="1600" dirty="0" smtClean="0"/>
            <a:t>Rs 27,765 Crores </a:t>
          </a:r>
        </a:p>
        <a:p xmlns:a="http://schemas.openxmlformats.org/drawingml/2006/main">
          <a:pPr algn="ctr"/>
          <a:r>
            <a:rPr lang="en-US" sz="1600" dirty="0" smtClean="0"/>
            <a:t>(2010–2015)</a:t>
          </a:r>
          <a:endParaRPr lang="en-US" sz="1600" dirty="0"/>
        </a:p>
      </cdr:txBody>
    </cdr:sp>
  </cdr:relSizeAnchor>
  <cdr:relSizeAnchor xmlns:cdr="http://schemas.openxmlformats.org/drawingml/2006/chartDrawing">
    <cdr:from>
      <cdr:x>0.5697</cdr:x>
      <cdr:y>0.67771</cdr:y>
    </cdr:from>
    <cdr:to>
      <cdr:x>1</cdr:x>
      <cdr:y>0.83561</cdr:y>
    </cdr:to>
    <cdr:sp macro="" textlink="">
      <cdr:nvSpPr>
        <cdr:cNvPr id="3" name="TextBox 1"/>
        <cdr:cNvSpPr txBox="1"/>
      </cdr:nvSpPr>
      <cdr:spPr>
        <a:xfrm xmlns:a="http://schemas.openxmlformats.org/drawingml/2006/main">
          <a:off x="3342658" y="3200400"/>
          <a:ext cx="2524742" cy="74566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pPr algn="ctr"/>
          <a:r>
            <a:rPr lang="en-US" sz="1600" dirty="0" smtClean="0">
              <a:latin typeface="+mn-lt"/>
            </a:rPr>
            <a:t>Cumulative Costs: </a:t>
          </a:r>
        </a:p>
        <a:p xmlns:a="http://schemas.openxmlformats.org/drawingml/2006/main">
          <a:pPr algn="ctr"/>
          <a:r>
            <a:rPr lang="en-US" sz="1600" dirty="0" smtClean="0">
              <a:latin typeface="+mn-lt"/>
            </a:rPr>
            <a:t>Rs 3,782 Crores </a:t>
          </a:r>
        </a:p>
        <a:p xmlns:a="http://schemas.openxmlformats.org/drawingml/2006/main">
          <a:pPr algn="ctr"/>
          <a:r>
            <a:rPr lang="en-US" sz="1600" dirty="0" smtClean="0">
              <a:latin typeface="+mn-lt"/>
            </a:rPr>
            <a:t>(2010–2015)</a:t>
          </a:r>
          <a:endParaRPr lang="en-US" sz="1600" dirty="0">
            <a:latin typeface="+mn-lt"/>
          </a:endParaRPr>
        </a:p>
      </cdr:txBody>
    </cdr:sp>
  </cdr:relSizeAnchor>
</c:userShapes>
</file>

<file path=ppt/drawings/drawing5.xml><?xml version="1.0" encoding="utf-8"?>
<c:userShapes xmlns:c="http://schemas.openxmlformats.org/drawingml/2006/chart">
  <cdr:relSizeAnchor xmlns:cdr="http://schemas.openxmlformats.org/drawingml/2006/chartDrawing">
    <cdr:from>
      <cdr:x>0.08032</cdr:x>
      <cdr:y>0</cdr:y>
    </cdr:from>
    <cdr:to>
      <cdr:x>0.89756</cdr:x>
      <cdr:y>0.06714</cdr:y>
    </cdr:to>
    <cdr:sp macro="" textlink="">
      <cdr:nvSpPr>
        <cdr:cNvPr id="2" name="TextBox 1"/>
        <cdr:cNvSpPr txBox="1"/>
      </cdr:nvSpPr>
      <cdr:spPr>
        <a:xfrm xmlns:a="http://schemas.openxmlformats.org/drawingml/2006/main">
          <a:off x="304800" y="0"/>
          <a:ext cx="3101230" cy="38187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0.04303</cdr:x>
      <cdr:y>0</cdr:y>
    </cdr:from>
    <cdr:to>
      <cdr:x>1</cdr:x>
      <cdr:y>0.11538</cdr:y>
    </cdr:to>
    <cdr:sp macro="" textlink="">
      <cdr:nvSpPr>
        <cdr:cNvPr id="3" name="TextBox 1"/>
        <cdr:cNvSpPr txBox="1"/>
      </cdr:nvSpPr>
      <cdr:spPr>
        <a:xfrm xmlns:a="http://schemas.openxmlformats.org/drawingml/2006/main">
          <a:off x="163289" y="0"/>
          <a:ext cx="3631471" cy="68580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1600" b="1" baseline="0" dirty="0" smtClean="0"/>
            <a:t>CPR</a:t>
          </a:r>
          <a:r>
            <a:rPr lang="en-US" sz="1600" b="1" dirty="0" smtClean="0"/>
            <a:t>: </a:t>
          </a:r>
          <a:r>
            <a:rPr lang="en-US" sz="1600" b="1" baseline="0" dirty="0" smtClean="0"/>
            <a:t>Percentage </a:t>
          </a:r>
          <a:r>
            <a:rPr lang="en-US" sz="1600" b="1" baseline="0" dirty="0"/>
            <a:t>of </a:t>
          </a:r>
          <a:r>
            <a:rPr lang="en-US" sz="1600" b="1" baseline="0" dirty="0" smtClean="0"/>
            <a:t>currently </a:t>
          </a:r>
          <a:r>
            <a:rPr lang="en-US" sz="1600" b="1" dirty="0"/>
            <a:t>m</a:t>
          </a:r>
          <a:r>
            <a:rPr lang="en-US" sz="1600" b="1" baseline="0" dirty="0" smtClean="0"/>
            <a:t>arried </a:t>
          </a:r>
          <a:r>
            <a:rPr lang="en-US" sz="1600" b="1" dirty="0"/>
            <a:t>w</a:t>
          </a:r>
          <a:r>
            <a:rPr lang="en-US" sz="1600" b="1" baseline="0" dirty="0" smtClean="0"/>
            <a:t>omen </a:t>
          </a:r>
          <a:r>
            <a:rPr lang="en-US" sz="1600" b="1" dirty="0"/>
            <a:t>u</a:t>
          </a:r>
          <a:r>
            <a:rPr lang="en-US" sz="1600" b="1" baseline="0" dirty="0" smtClean="0"/>
            <a:t>sing </a:t>
          </a:r>
          <a:r>
            <a:rPr lang="en-US" sz="1600" b="1" baseline="0" dirty="0"/>
            <a:t>any </a:t>
          </a:r>
          <a:r>
            <a:rPr lang="en-US" sz="1600" b="1" baseline="0" dirty="0" smtClean="0"/>
            <a:t>method </a:t>
          </a:r>
          <a:r>
            <a:rPr lang="en-US" sz="1600" b="1" baseline="0" dirty="0"/>
            <a:t>of </a:t>
          </a:r>
          <a:r>
            <a:rPr lang="en-US" sz="1600" b="1" baseline="0" dirty="0" smtClean="0"/>
            <a:t>contraception, by state   </a:t>
          </a:r>
          <a:endParaRPr lang="en-US" sz="1600" b="1" dirty="0"/>
        </a:p>
      </cdr:txBody>
    </cdr:sp>
  </cdr:relSizeAnchor>
</c:userShapes>
</file>

<file path=ppt/drawings/drawing6.xml><?xml version="1.0" encoding="utf-8"?>
<c:userShapes xmlns:c="http://schemas.openxmlformats.org/drawingml/2006/chart">
  <cdr:relSizeAnchor xmlns:cdr="http://schemas.openxmlformats.org/drawingml/2006/chartDrawing">
    <cdr:from>
      <cdr:x>0.05474</cdr:x>
      <cdr:y>0</cdr:y>
    </cdr:from>
    <cdr:to>
      <cdr:x>0.91328</cdr:x>
      <cdr:y>0.10577</cdr:y>
    </cdr:to>
    <cdr:sp macro="" textlink="">
      <cdr:nvSpPr>
        <cdr:cNvPr id="4" name="TextBox 1"/>
        <cdr:cNvSpPr txBox="1"/>
      </cdr:nvSpPr>
      <cdr:spPr>
        <a:xfrm xmlns:a="http://schemas.openxmlformats.org/drawingml/2006/main">
          <a:off x="228600" y="-381000"/>
          <a:ext cx="3585057" cy="601317"/>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1600" b="1" dirty="0"/>
            <a:t>Unmet</a:t>
          </a:r>
          <a:r>
            <a:rPr lang="en-US" sz="1600" b="1" baseline="0" dirty="0"/>
            <a:t> </a:t>
          </a:r>
          <a:r>
            <a:rPr lang="en-US" sz="1600" b="1" baseline="0" dirty="0" smtClean="0"/>
            <a:t>need for contraception, </a:t>
          </a:r>
        </a:p>
        <a:p xmlns:a="http://schemas.openxmlformats.org/drawingml/2006/main">
          <a:pPr algn="ctr"/>
          <a:r>
            <a:rPr lang="en-US" sz="1600" b="1" baseline="0" dirty="0" smtClean="0"/>
            <a:t>by state </a:t>
          </a:r>
          <a:endParaRPr lang="en-US" sz="1600" b="1"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B2CA5A7-C0C3-47C0-88BA-607520D43579}" type="datetimeFigureOut">
              <a:rPr lang="en-US" smtClean="0"/>
              <a:t>2/21/2014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D8A9C51-E855-458B-A822-5408931CFA0F}" type="slidenum">
              <a:rPr lang="en-US" smtClean="0"/>
              <a:t>‹#›</a:t>
            </a:fld>
            <a:endParaRPr lang="en-US" dirty="0"/>
          </a:p>
        </p:txBody>
      </p:sp>
    </p:spTree>
    <p:extLst>
      <p:ext uri="{BB962C8B-B14F-4D97-AF65-F5344CB8AC3E}">
        <p14:creationId xmlns:p14="http://schemas.microsoft.com/office/powerpoint/2010/main" val="41964209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p:spPr>
      </p:sp>
      <p:sp>
        <p:nvSpPr>
          <p:cNvPr id="276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276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8C5025C-DBFF-446E-A1EA-7863C04B57B2}" type="slidenum">
              <a:rPr lang="en-US" smtClean="0">
                <a:solidFill>
                  <a:prstClr val="black"/>
                </a:solidFill>
              </a:rPr>
              <a:pPr/>
              <a:t>1</a:t>
            </a:fld>
            <a:endParaRPr lang="en-US" dirty="0" smtClean="0">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Marrying</a:t>
            </a:r>
            <a:r>
              <a:rPr lang="en-US" baseline="0" dirty="0" smtClean="0"/>
              <a:t> </a:t>
            </a:r>
            <a:r>
              <a:rPr lang="en-US" sz="1200" b="0" kern="1200" dirty="0" smtClean="0">
                <a:solidFill>
                  <a:schemeClr val="tx1"/>
                </a:solidFill>
                <a:latin typeface="Tw Cen MT" pitchFamily="34" charset="0"/>
                <a:ea typeface="+mn-ea"/>
                <a:cs typeface="Arial" pitchFamily="34" charset="0"/>
              </a:rPr>
              <a:t>while still a child denies a girl her basic human rights for health and education.</a:t>
            </a:r>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42</a:t>
            </a:fld>
            <a:endParaRPr lang="en-US" dirty="0"/>
          </a:p>
        </p:txBody>
      </p:sp>
    </p:spTree>
    <p:extLst>
      <p:ext uri="{BB962C8B-B14F-4D97-AF65-F5344CB8AC3E}">
        <p14:creationId xmlns:p14="http://schemas.microsoft.com/office/powerpoint/2010/main" val="27060681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dirty="0" smtClean="0">
                <a:solidFill>
                  <a:schemeClr val="tx1"/>
                </a:solidFill>
              </a:rPr>
              <a:t>For addressing population stabilisation we need to take a differential approach between the seven high fertility states, including Jharkhand. Whereas in the rest, the focus is on promotion of spacing measures, without reducing the levels of achievement required for sterilisation, in the high fertility states, we need to think out of the box. </a:t>
            </a:r>
            <a:endParaRPr lang="en-IN" dirty="0" smtClean="0">
              <a:solidFill>
                <a:schemeClr val="tx1"/>
              </a:solidFill>
            </a:endParaRPr>
          </a:p>
          <a:p>
            <a:pPr lvl="0"/>
            <a:r>
              <a:rPr lang="en-GB" dirty="0" smtClean="0">
                <a:solidFill>
                  <a:schemeClr val="tx1"/>
                </a:solidFill>
              </a:rPr>
              <a:t>Intensification of skill development strategy of government providers and thrust in recruiting and deploying private providers will be focused upon for both spacing and limiting methods. </a:t>
            </a:r>
            <a:endParaRPr lang="en-IN" dirty="0" smtClean="0">
              <a:solidFill>
                <a:schemeClr val="tx1"/>
              </a:solidFill>
            </a:endParaRPr>
          </a:p>
          <a:p>
            <a:pPr lvl="0"/>
            <a:r>
              <a:rPr lang="en-GB" dirty="0" smtClean="0">
                <a:solidFill>
                  <a:schemeClr val="tx1"/>
                </a:solidFill>
              </a:rPr>
              <a:t>Post-partum contraception would also be promoted. In all states there would be a planned effort to promote spacing methods, especially the intrauterine device (IUD) for spacing, and better FP counselling, and focus on motivation for male sterilisations. </a:t>
            </a:r>
            <a:endParaRPr lang="en-IN" dirty="0" smtClean="0">
              <a:solidFill>
                <a:schemeClr val="tx1"/>
              </a:solidFill>
            </a:endParaRPr>
          </a:p>
          <a:p>
            <a:pPr lvl="0"/>
            <a:r>
              <a:rPr lang="en-GB" dirty="0" smtClean="0">
                <a:solidFill>
                  <a:schemeClr val="tx1"/>
                </a:solidFill>
              </a:rPr>
              <a:t>Efforts will be made to introduce injectable contraceptives. Social marketing of contraceptives through ASHAs will be actively promoted and ASHAs will be paid incentives/commission for their efforts.</a:t>
            </a:r>
            <a:endParaRPr lang="en-IN" dirty="0" smtClean="0">
              <a:solidFill>
                <a:schemeClr val="tx1"/>
              </a:solidFill>
            </a:endParaRPr>
          </a:p>
          <a:p>
            <a:pPr lvl="0"/>
            <a:r>
              <a:rPr lang="en-GB" dirty="0" smtClean="0">
                <a:solidFill>
                  <a:schemeClr val="tx1"/>
                </a:solidFill>
              </a:rPr>
              <a:t>Given the major load in referral medical college hospitals and large district hospitals on account of </a:t>
            </a:r>
            <a:r>
              <a:rPr lang="en-GB" dirty="0" err="1" smtClean="0">
                <a:solidFill>
                  <a:schemeClr val="tx1"/>
                </a:solidFill>
              </a:rPr>
              <a:t>Janani</a:t>
            </a:r>
            <a:r>
              <a:rPr lang="en-GB" dirty="0" smtClean="0">
                <a:solidFill>
                  <a:schemeClr val="tx1"/>
                </a:solidFill>
              </a:rPr>
              <a:t> </a:t>
            </a:r>
            <a:r>
              <a:rPr lang="en-GB" dirty="0" err="1" smtClean="0">
                <a:solidFill>
                  <a:schemeClr val="tx1"/>
                </a:solidFill>
              </a:rPr>
              <a:t>Suraksha</a:t>
            </a:r>
            <a:r>
              <a:rPr lang="en-GB" dirty="0" smtClean="0">
                <a:solidFill>
                  <a:schemeClr val="tx1"/>
                </a:solidFill>
              </a:rPr>
              <a:t> </a:t>
            </a:r>
            <a:r>
              <a:rPr lang="en-GB" dirty="0" err="1" smtClean="0">
                <a:solidFill>
                  <a:schemeClr val="tx1"/>
                </a:solidFill>
              </a:rPr>
              <a:t>Yojana</a:t>
            </a:r>
            <a:r>
              <a:rPr lang="en-GB" dirty="0" smtClean="0">
                <a:solidFill>
                  <a:schemeClr val="tx1"/>
                </a:solidFill>
              </a:rPr>
              <a:t>, there would be an effort to strengthen the district hospitals and increase the number of beds for providing quality antenatal, intra-natal, postnatal and child care to cope with increasing case loads of pregnant women, new </a:t>
            </a:r>
            <a:r>
              <a:rPr lang="en-GB" dirty="0" err="1" smtClean="0">
                <a:solidFill>
                  <a:schemeClr val="tx1"/>
                </a:solidFill>
              </a:rPr>
              <a:t>borns</a:t>
            </a:r>
            <a:r>
              <a:rPr lang="en-GB" dirty="0" smtClean="0">
                <a:solidFill>
                  <a:schemeClr val="tx1"/>
                </a:solidFill>
              </a:rPr>
              <a:t> and children, and with a focus on post-partum FP services. Separate Maternal and Child Wings may also be constructed wherever they are required to cater to the higher case load.</a:t>
            </a:r>
            <a:endParaRPr lang="en-IN" dirty="0" smtClean="0">
              <a:solidFill>
                <a:schemeClr val="tx1"/>
              </a:solidFill>
            </a:endParaRPr>
          </a:p>
          <a:p>
            <a:endParaRPr lang="en-US" dirty="0" smtClean="0"/>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49</a:t>
            </a:fld>
            <a:endParaRPr lang="en-US" dirty="0"/>
          </a:p>
        </p:txBody>
      </p:sp>
    </p:spTree>
    <p:extLst>
      <p:ext uri="{BB962C8B-B14F-4D97-AF65-F5344CB8AC3E}">
        <p14:creationId xmlns:p14="http://schemas.microsoft.com/office/powerpoint/2010/main" val="10576895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baseline="0" dirty="0" smtClean="0"/>
              <a:t>The population of India is equal to the combined population of 6 countries USA (30.9 Cr), Indonesia (23.8 Cr), Brazil (19.1 Cr), Pakistan (18.5 Cr), Bangladesh (16.4 Cr) and Japan (12.8 Cr), which are in the list of top 10 populous countries in the world;</a:t>
            </a:r>
          </a:p>
          <a:p>
            <a:pPr marL="0" marR="0" indent="0" algn="l" defTabSz="914400" rtl="0" eaLnBrk="1" fontAlgn="auto" latinLnBrk="0" hangingPunct="1">
              <a:lnSpc>
                <a:spcPct val="100000"/>
              </a:lnSpc>
              <a:spcBef>
                <a:spcPts val="0"/>
              </a:spcBef>
              <a:spcAft>
                <a:spcPts val="0"/>
              </a:spcAft>
              <a:buClrTx/>
              <a:buSzTx/>
              <a:buFontTx/>
              <a:buNone/>
              <a:tabLst/>
              <a:defRPr/>
            </a:pPr>
            <a:r>
              <a:rPr lang="en-IN" baseline="0" dirty="0" smtClean="0"/>
              <a:t>India accounts only 2.4% of land area but occupies more than 17% of world’s population. Only Bangladesh is more densely populated than India;</a:t>
            </a:r>
          </a:p>
          <a:p>
            <a:r>
              <a:rPr lang="en-IN" dirty="0" smtClean="0"/>
              <a:t>Combined Population of all other countries is  284.5 Cr,</a:t>
            </a:r>
            <a:r>
              <a:rPr lang="en-IN" baseline="0" dirty="0" smtClean="0"/>
              <a:t> </a:t>
            </a:r>
            <a:r>
              <a:rPr lang="en-IN" dirty="0" smtClean="0"/>
              <a:t>which is just 29 Cr more people than China and India combined.</a:t>
            </a:r>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3</a:t>
            </a:fld>
            <a:endParaRPr lang="en-US" dirty="0"/>
          </a:p>
        </p:txBody>
      </p:sp>
    </p:spTree>
    <p:extLst>
      <p:ext uri="{BB962C8B-B14F-4D97-AF65-F5344CB8AC3E}">
        <p14:creationId xmlns:p14="http://schemas.microsoft.com/office/powerpoint/2010/main" val="21731733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smtClean="0"/>
              <a:t>First time (except in 1921) in</a:t>
            </a:r>
            <a:r>
              <a:rPr lang="en-IN" baseline="0" dirty="0" smtClean="0"/>
              <a:t> India’s history , the decadal addition of population in absolute terms has been marginally declined in 2011;</a:t>
            </a:r>
          </a:p>
          <a:p>
            <a:r>
              <a:rPr lang="en-IN" dirty="0" smtClean="0"/>
              <a:t>In</a:t>
            </a:r>
            <a:r>
              <a:rPr lang="en-IN" baseline="0" dirty="0" smtClean="0"/>
              <a:t> each of the last two decades, </a:t>
            </a:r>
            <a:r>
              <a:rPr lang="en-IN" dirty="0" smtClean="0"/>
              <a:t>India added</a:t>
            </a:r>
            <a:r>
              <a:rPr lang="en-IN" baseline="0" dirty="0" smtClean="0"/>
              <a:t> more than 18 crores of people, which is almost equal to Pakistan’s total population (18.5 Cr), the 6</a:t>
            </a:r>
            <a:r>
              <a:rPr lang="en-IN" baseline="30000" dirty="0" smtClean="0"/>
              <a:t>th</a:t>
            </a:r>
            <a:r>
              <a:rPr lang="en-IN" baseline="0" dirty="0" smtClean="0"/>
              <a:t> most populous country in the world.</a:t>
            </a:r>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4</a:t>
            </a:fld>
            <a:endParaRPr lang="en-US" dirty="0"/>
          </a:p>
        </p:txBody>
      </p:sp>
    </p:spTree>
    <p:extLst>
      <p:ext uri="{BB962C8B-B14F-4D97-AF65-F5344CB8AC3E}">
        <p14:creationId xmlns:p14="http://schemas.microsoft.com/office/powerpoint/2010/main" val="14977754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rPr>
              <a:t>TFR is the average number of children that would be born to a woman over her lifetime.</a:t>
            </a:r>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6</a:t>
            </a:fld>
            <a:endParaRPr lang="en-US" dirty="0"/>
          </a:p>
        </p:txBody>
      </p:sp>
    </p:spTree>
    <p:extLst>
      <p:ext uri="{BB962C8B-B14F-4D97-AF65-F5344CB8AC3E}">
        <p14:creationId xmlns:p14="http://schemas.microsoft.com/office/powerpoint/2010/main" val="36985753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Despite</a:t>
            </a:r>
            <a:r>
              <a:rPr lang="en-US" baseline="0" dirty="0" smtClean="0"/>
              <a:t> the Higher IMR , Uttar Pradesh is likely to achieve the Population Policy Goal on this indicator, i.e. 60 by 2016. Yet, more and more efforts are required to reduce the IMR because this ultimately provides opportunity to plan family in a positive way.</a:t>
            </a:r>
            <a:endParaRPr lang="en-US" dirty="0" smtClean="0"/>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12</a:t>
            </a:fld>
            <a:endParaRPr lang="en-US" dirty="0"/>
          </a:p>
        </p:txBody>
      </p:sp>
    </p:spTree>
    <p:extLst>
      <p:ext uri="{BB962C8B-B14F-4D97-AF65-F5344CB8AC3E}">
        <p14:creationId xmlns:p14="http://schemas.microsoft.com/office/powerpoint/2010/main" val="27495722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22% </a:t>
            </a:r>
            <a:endParaRPr lang="en-IN" dirty="0"/>
          </a:p>
        </p:txBody>
      </p:sp>
      <p:sp>
        <p:nvSpPr>
          <p:cNvPr id="4" name="Slide Number Placeholder 3"/>
          <p:cNvSpPr>
            <a:spLocks noGrp="1"/>
          </p:cNvSpPr>
          <p:nvPr>
            <p:ph type="sldNum" sz="quarter" idx="10"/>
          </p:nvPr>
        </p:nvSpPr>
        <p:spPr/>
        <p:txBody>
          <a:bodyPr/>
          <a:lstStyle/>
          <a:p>
            <a:fld id="{69D068E4-8B09-4E5F-9BF3-5C9F31C8A2FC}" type="slidenum">
              <a:rPr lang="en-IN" smtClean="0"/>
              <a:t>15</a:t>
            </a:fld>
            <a:endParaRPr lang="en-IN"/>
          </a:p>
        </p:txBody>
      </p:sp>
    </p:spTree>
    <p:extLst>
      <p:ext uri="{BB962C8B-B14F-4D97-AF65-F5344CB8AC3E}">
        <p14:creationId xmlns:p14="http://schemas.microsoft.com/office/powerpoint/2010/main" val="13121148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Text</a:t>
            </a:r>
            <a:r>
              <a:rPr lang="en-US" baseline="0" dirty="0" smtClean="0"/>
              <a:t> to explain it- every rupee invest you can save X rupee in the social sector.</a:t>
            </a:r>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21</a:t>
            </a:fld>
            <a:endParaRPr lang="en-US" dirty="0"/>
          </a:p>
        </p:txBody>
      </p:sp>
    </p:spTree>
    <p:extLst>
      <p:ext uri="{BB962C8B-B14F-4D97-AF65-F5344CB8AC3E}">
        <p14:creationId xmlns:p14="http://schemas.microsoft.com/office/powerpoint/2010/main" val="29169620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efforts are required to increase the CPR as UP is second lowest among the 15 major states of India. </a:t>
            </a:r>
            <a:r>
              <a:rPr lang="en-US" dirty="0" smtClean="0"/>
              <a:t>UP</a:t>
            </a:r>
            <a:r>
              <a:rPr lang="en-US" baseline="0" dirty="0" smtClean="0"/>
              <a:t> population policy 2000 targeted to achieve the CPR 52 by 2016. NFHS -3 shows that the current level of CPR is 44. The RCH DLHS 2007-2008 shows that it is 47.1. It may be anticipated that the UP would achieve CPR goals by 2016 by reducing the unmet need of contraception.  Also,  the figure shows that there is a large proportion of current use is </a:t>
            </a:r>
            <a:r>
              <a:rPr lang="en-US" dirty="0" smtClean="0"/>
              <a:t>traditional methods which are ineffective for spacing / for limiting. </a:t>
            </a:r>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24</a:t>
            </a:fld>
            <a:endParaRPr lang="en-US" dirty="0"/>
          </a:p>
        </p:txBody>
      </p:sp>
    </p:spTree>
    <p:extLst>
      <p:ext uri="{BB962C8B-B14F-4D97-AF65-F5344CB8AC3E}">
        <p14:creationId xmlns:p14="http://schemas.microsoft.com/office/powerpoint/2010/main" val="2976236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kern="1200" dirty="0" smtClean="0">
                <a:solidFill>
                  <a:schemeClr val="tx1"/>
                </a:solidFill>
                <a:latin typeface="Tw Cen MT" pitchFamily="34" charset="0"/>
                <a:ea typeface="+mn-ea"/>
                <a:cs typeface="Arial" pitchFamily="34" charset="0"/>
              </a:rPr>
              <a:t>Marrying while still a child denies a girl her basic human rights for health and education.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0" kern="1200" dirty="0" smtClean="0">
              <a:solidFill>
                <a:schemeClr val="tx1"/>
              </a:solidFill>
              <a:latin typeface="Tw Cen MT" pitchFamily="34" charset="0"/>
              <a:ea typeface="+mn-ea"/>
              <a:cs typeface="Arial" pitchFamily="34" charset="0"/>
            </a:endParaRPr>
          </a:p>
          <a:p>
            <a:r>
              <a:rPr lang="en-US" sz="1200" b="0" i="0" u="none" strike="noStrike" kern="1200" baseline="0" dirty="0" smtClean="0">
                <a:solidFill>
                  <a:schemeClr val="tx1"/>
                </a:solidFill>
                <a:latin typeface="+mn-lt"/>
                <a:ea typeface="+mn-ea"/>
                <a:cs typeface="+mn-cs"/>
              </a:rPr>
              <a:t>NFHS 3 2006-2006,  data shows that more than half (59%) of women age 20-24 years got married before the legal minimum age of 18. There is a strong need to promote the education among girls. Subsequently, it will reduce the danger of  higher risk pregnancies and chances of  maternal deaths among young women aged 15 to 19.  </a:t>
            </a:r>
            <a:endParaRPr lang="en-US" b="0" dirty="0" smtClean="0">
              <a:latin typeface="Tw Cen MT" pitchFamily="34" charset="0"/>
            </a:endParaRPr>
          </a:p>
          <a:p>
            <a:endParaRPr lang="en-US" dirty="0" smtClean="0"/>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41</a:t>
            </a:fld>
            <a:endParaRPr lang="en-US" dirty="0"/>
          </a:p>
        </p:txBody>
      </p:sp>
    </p:spTree>
    <p:extLst>
      <p:ext uri="{BB962C8B-B14F-4D97-AF65-F5344CB8AC3E}">
        <p14:creationId xmlns:p14="http://schemas.microsoft.com/office/powerpoint/2010/main" val="376054664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6.jpe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Rectangle 8"/>
          <p:cNvSpPr/>
          <p:nvPr userDrawn="1"/>
        </p:nvSpPr>
        <p:spPr>
          <a:xfrm>
            <a:off x="0" y="0"/>
            <a:ext cx="9144000" cy="6039860"/>
          </a:xfrm>
          <a:prstGeom prst="rect">
            <a:avLst/>
          </a:prstGeom>
          <a:solidFill>
            <a:srgbClr val="0845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baseline="0" dirty="0">
              <a:solidFill>
                <a:prstClr val="white"/>
              </a:solidFill>
              <a:latin typeface="Arial"/>
            </a:endParaRPr>
          </a:p>
        </p:txBody>
      </p:sp>
      <p:cxnSp>
        <p:nvCxnSpPr>
          <p:cNvPr id="4" name="Straight Connector 3"/>
          <p:cNvCxnSpPr/>
          <p:nvPr userDrawn="1"/>
        </p:nvCxnSpPr>
        <p:spPr>
          <a:xfrm>
            <a:off x="4914884" y="914400"/>
            <a:ext cx="0" cy="365760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7" name="Rectangle 6"/>
          <p:cNvSpPr/>
          <p:nvPr userDrawn="1"/>
        </p:nvSpPr>
        <p:spPr>
          <a:xfrm>
            <a:off x="3209996" y="2494155"/>
            <a:ext cx="1700284" cy="1458685"/>
          </a:xfrm>
          <a:prstGeom prst="rect">
            <a:avLst/>
          </a:prstGeom>
          <a:solidFill>
            <a:srgbClr val="DDDD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8" name="Straight Connector 7"/>
          <p:cNvCxnSpPr/>
          <p:nvPr userDrawn="1"/>
        </p:nvCxnSpPr>
        <p:spPr>
          <a:xfrm>
            <a:off x="2743200" y="2492695"/>
            <a:ext cx="2182570" cy="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7" name="Text Placeholder 16"/>
          <p:cNvSpPr>
            <a:spLocks noGrp="1" noChangeAspect="1"/>
          </p:cNvSpPr>
          <p:nvPr>
            <p:ph type="body" sz="quarter" idx="11" hasCustomPrompt="1"/>
          </p:nvPr>
        </p:nvSpPr>
        <p:spPr>
          <a:xfrm>
            <a:off x="4914191" y="1419720"/>
            <a:ext cx="3440742" cy="1846659"/>
          </a:xfrm>
          <a:prstGeom prst="rect">
            <a:avLst/>
          </a:prstGeom>
          <a:solidFill>
            <a:srgbClr val="8B1524"/>
          </a:solidFill>
          <a:ln w="9525">
            <a:solidFill>
              <a:schemeClr val="bg1"/>
            </a:solidFill>
          </a:ln>
        </p:spPr>
        <p:txBody>
          <a:bodyPr wrap="square" lIns="365760" tIns="182880" rIns="365760" bIns="182880" anchor="ctr" anchorCtr="0">
            <a:spAutoFit/>
          </a:bodyPr>
          <a:lstStyle>
            <a:lvl1pPr marL="0" indent="0" algn="r">
              <a:buNone/>
              <a:defRPr sz="2400" baseline="0">
                <a:solidFill>
                  <a:schemeClr val="bg2"/>
                </a:solidFill>
                <a:latin typeface="Century Gothic" pitchFamily="34" charset="0"/>
              </a:defRPr>
            </a:lvl1pPr>
          </a:lstStyle>
          <a:p>
            <a:pPr algn="r"/>
            <a:r>
              <a:rPr lang="en-US" dirty="0" smtClean="0">
                <a:solidFill>
                  <a:schemeClr val="bg1"/>
                </a:solidFill>
                <a:latin typeface="Century Gothic"/>
                <a:cs typeface="Century Gothic"/>
              </a:rPr>
              <a:t>Title of Presentation</a:t>
            </a:r>
            <a:br>
              <a:rPr lang="en-US" dirty="0" smtClean="0">
                <a:solidFill>
                  <a:schemeClr val="bg1"/>
                </a:solidFill>
                <a:latin typeface="Century Gothic"/>
                <a:cs typeface="Century Gothic"/>
              </a:rPr>
            </a:br>
            <a:r>
              <a:rPr lang="en-US" dirty="0" smtClean="0">
                <a:solidFill>
                  <a:schemeClr val="bg1"/>
                </a:solidFill>
                <a:latin typeface="Century Gothic"/>
                <a:cs typeface="Century Gothic"/>
              </a:rPr>
              <a:t>(Box resizes to the amount of text)</a:t>
            </a:r>
            <a:endParaRPr lang="en-US" dirty="0">
              <a:solidFill>
                <a:schemeClr val="bg1"/>
              </a:solidFill>
              <a:latin typeface="Century Gothic"/>
              <a:cs typeface="Century Gothic"/>
            </a:endParaRPr>
          </a:p>
        </p:txBody>
      </p:sp>
      <p:sp>
        <p:nvSpPr>
          <p:cNvPr id="19" name="Text Placeholder 18"/>
          <p:cNvSpPr>
            <a:spLocks noGrp="1" noChangeAspect="1"/>
          </p:cNvSpPr>
          <p:nvPr>
            <p:ph type="body" sz="quarter" idx="12" hasCustomPrompt="1"/>
          </p:nvPr>
        </p:nvSpPr>
        <p:spPr>
          <a:xfrm>
            <a:off x="4926066" y="4165600"/>
            <a:ext cx="3428141" cy="1200150"/>
          </a:xfrm>
          <a:prstGeom prst="rect">
            <a:avLst/>
          </a:prstGeom>
        </p:spPr>
        <p:txBody>
          <a:bodyPr lIns="365760" tIns="182880" rIns="365760" bIns="182880"/>
          <a:lstStyle>
            <a:lvl1pPr marL="0" indent="0" algn="r">
              <a:buNone/>
              <a:defRPr sz="1800" i="1" baseline="0">
                <a:solidFill>
                  <a:schemeClr val="bg2"/>
                </a:solidFill>
                <a:latin typeface="+mj-lt"/>
                <a:cs typeface="Times New Roman" pitchFamily="18" charset="0"/>
              </a:defRPr>
            </a:lvl1pPr>
            <a:lvl2pPr>
              <a:defRPr sz="2400" i="1">
                <a:solidFill>
                  <a:schemeClr val="bg2"/>
                </a:solidFill>
                <a:latin typeface="Minion Pro" pitchFamily="18" charset="0"/>
              </a:defRPr>
            </a:lvl2pPr>
            <a:lvl3pPr>
              <a:defRPr sz="2000" i="1">
                <a:solidFill>
                  <a:schemeClr val="bg2"/>
                </a:solidFill>
                <a:latin typeface="Minion Pro" pitchFamily="18" charset="0"/>
              </a:defRPr>
            </a:lvl3pPr>
            <a:lvl4pPr>
              <a:defRPr sz="1800" i="1">
                <a:solidFill>
                  <a:schemeClr val="bg2"/>
                </a:solidFill>
                <a:latin typeface="Minion Pro" pitchFamily="18" charset="0"/>
              </a:defRPr>
            </a:lvl4pPr>
            <a:lvl5pPr>
              <a:defRPr sz="1800" i="1">
                <a:solidFill>
                  <a:schemeClr val="bg2"/>
                </a:solidFill>
                <a:latin typeface="Minion Pro" pitchFamily="18" charset="0"/>
              </a:defRPr>
            </a:lvl5pPr>
          </a:lstStyle>
          <a:p>
            <a:pPr lvl="0"/>
            <a:r>
              <a:rPr lang="en-US" dirty="0" smtClean="0"/>
              <a:t>Author names here (Box resizes to the amount of text)</a:t>
            </a:r>
            <a:endParaRPr lang="en-US" dirty="0"/>
          </a:p>
        </p:txBody>
      </p:sp>
      <p:sp>
        <p:nvSpPr>
          <p:cNvPr id="23" name="Text Placeholder 22"/>
          <p:cNvSpPr>
            <a:spLocks noGrp="1" noChangeAspect="1"/>
          </p:cNvSpPr>
          <p:nvPr>
            <p:ph type="body" sz="quarter" idx="13" hasCustomPrompt="1"/>
          </p:nvPr>
        </p:nvSpPr>
        <p:spPr>
          <a:xfrm>
            <a:off x="4926067" y="3717985"/>
            <a:ext cx="3428141" cy="354406"/>
          </a:xfrm>
          <a:prstGeom prst="rect">
            <a:avLst/>
          </a:prstGeom>
        </p:spPr>
        <p:txBody>
          <a:bodyPr lIns="365760" tIns="182880" rIns="365760" bIns="182880" anchor="ctr" anchorCtr="0"/>
          <a:lstStyle>
            <a:lvl1pPr marL="0" indent="0" algn="r">
              <a:buNone/>
              <a:defRPr sz="1800" baseline="0">
                <a:solidFill>
                  <a:schemeClr val="bg2"/>
                </a:solidFill>
                <a:latin typeface="Century Gothic" pitchFamily="34" charset="0"/>
              </a:defRPr>
            </a:lvl1pPr>
          </a:lstStyle>
          <a:p>
            <a:pPr lvl="0"/>
            <a:r>
              <a:rPr lang="en-US" dirty="0" smtClean="0"/>
              <a:t>Month Day, Year</a:t>
            </a:r>
            <a:endParaRPr lang="en-US" dirty="0"/>
          </a:p>
        </p:txBody>
      </p:sp>
      <p:pic>
        <p:nvPicPr>
          <p:cNvPr id="10" name="Picture 9" descr="Policy-White (RBG).png"/>
          <p:cNvPicPr>
            <a:picLocks noChangeAspect="1"/>
          </p:cNvPicPr>
          <p:nvPr userDrawn="1"/>
        </p:nvPicPr>
        <p:blipFill>
          <a:blip r:embed="rId2"/>
          <a:stretch>
            <a:fillRect/>
          </a:stretch>
        </p:blipFill>
        <p:spPr>
          <a:xfrm>
            <a:off x="-152400" y="228600"/>
            <a:ext cx="1699870" cy="3352800"/>
          </a:xfrm>
          <a:prstGeom prst="rect">
            <a:avLst/>
          </a:prstGeom>
        </p:spPr>
      </p:pic>
      <p:sp>
        <p:nvSpPr>
          <p:cNvPr id="11" name="Picture Placeholder 14"/>
          <p:cNvSpPr>
            <a:spLocks noGrp="1"/>
          </p:cNvSpPr>
          <p:nvPr>
            <p:ph type="pic" sz="quarter" idx="10"/>
          </p:nvPr>
        </p:nvSpPr>
        <p:spPr>
          <a:xfrm>
            <a:off x="3209996" y="2494041"/>
            <a:ext cx="1704887" cy="1458912"/>
          </a:xfrm>
          <a:prstGeom prst="rect">
            <a:avLst/>
          </a:prstGeom>
          <a:ln>
            <a:solidFill>
              <a:schemeClr val="bg1"/>
            </a:solidFill>
          </a:ln>
        </p:spPr>
        <p:txBody>
          <a:bodyPr/>
          <a:lstStyle>
            <a:lvl1pPr marL="0" indent="0">
              <a:buNone/>
              <a:defRPr sz="1400"/>
            </a:lvl1pPr>
          </a:lstStyle>
          <a:p>
            <a:endParaRPr lang="en-US" dirty="0"/>
          </a:p>
        </p:txBody>
      </p:sp>
      <p:pic>
        <p:nvPicPr>
          <p:cNvPr id="12" name="Picture Placeholder 9"/>
          <p:cNvPicPr>
            <a:picLocks noChangeAspect="1"/>
          </p:cNvPicPr>
          <p:nvPr userDrawn="1"/>
        </p:nvPicPr>
        <p:blipFill rotWithShape="1">
          <a:blip r:embed="rId3" cstate="print">
            <a:extLst>
              <a:ext uri="{28A0092B-C50C-407E-A947-70E740481C1C}">
                <a14:useLocalDpi xmlns:a14="http://schemas.microsoft.com/office/drawing/2010/main" val="0"/>
              </a:ext>
            </a:extLst>
          </a:blip>
          <a:srcRect l="1" r="-486"/>
          <a:stretch/>
        </p:blipFill>
        <p:spPr>
          <a:xfrm>
            <a:off x="3819896" y="6239878"/>
            <a:ext cx="1504208" cy="541922"/>
          </a:xfrm>
          <a:prstGeom prst="rect">
            <a:avLst/>
          </a:prstGeom>
          <a:ln>
            <a:noFill/>
          </a:ln>
        </p:spPr>
      </p:pic>
    </p:spTree>
    <p:extLst>
      <p:ext uri="{BB962C8B-B14F-4D97-AF65-F5344CB8AC3E}">
        <p14:creationId xmlns:p14="http://schemas.microsoft.com/office/powerpoint/2010/main" val="2794783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HPP Photo and Text">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0"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5400000">
            <a:off x="1006710" y="4450799"/>
            <a:ext cx="4589587" cy="224819"/>
          </a:xfrm>
          <a:prstGeom prst="rect">
            <a:avLst/>
          </a:prstGeom>
        </p:spPr>
        <p:txBody>
          <a:bodyPr lIns="91440" anchor="b"/>
          <a:lstStyle>
            <a:lvl1pPr algn="r">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3886200" y="6348047"/>
            <a:ext cx="4554478" cy="281354"/>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8" name="Text Placeholder 11"/>
          <p:cNvSpPr>
            <a:spLocks noGrp="1"/>
          </p:cNvSpPr>
          <p:nvPr>
            <p:ph type="body" sz="quarter" idx="18"/>
          </p:nvPr>
        </p:nvSpPr>
        <p:spPr>
          <a:xfrm>
            <a:off x="3886200" y="1676400"/>
            <a:ext cx="4724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10" name="Title Placeholder 1"/>
          <p:cNvSpPr>
            <a:spLocks noGrp="1"/>
          </p:cNvSpPr>
          <p:nvPr>
            <p:ph type="title"/>
          </p:nvPr>
        </p:nvSpPr>
        <p:spPr bwMode="auto">
          <a:xfrm>
            <a:off x="3886200" y="411480"/>
            <a:ext cx="4571999"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2656283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HPP Text and Photo">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5934808"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16200000">
            <a:off x="3553965" y="4450799"/>
            <a:ext cx="4589587" cy="224819"/>
          </a:xfrm>
          <a:prstGeom prst="rect">
            <a:avLst/>
          </a:prstGeom>
        </p:spPr>
        <p:txBody>
          <a:bodyPr lIns="91440" anchor="b"/>
          <a:lstStyle>
            <a:lvl1pPr algn="l">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1283726" y="6348046"/>
            <a:ext cx="4519246"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4572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buClr>
                <a:srgbClr val="084572"/>
              </a:buClr>
              <a:defRPr sz="1600"/>
            </a:lvl3pPr>
            <a:lvl4pPr marL="1254125" indent="-277813">
              <a:spcBef>
                <a:spcPts val="300"/>
              </a:spcBef>
              <a:spcAft>
                <a:spcPts val="0"/>
              </a:spcAft>
              <a:buClr>
                <a:srgbClr val="084572"/>
              </a:buClr>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4713402"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3215707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PP Two Columns">
    <p:spTree>
      <p:nvGrpSpPr>
        <p:cNvPr id="1" name=""/>
        <p:cNvGrpSpPr/>
        <p:nvPr/>
      </p:nvGrpSpPr>
      <p:grpSpPr>
        <a:xfrm>
          <a:off x="0" y="0"/>
          <a:ext cx="0" cy="0"/>
          <a:chOff x="0" y="0"/>
          <a:chExt cx="0" cy="0"/>
        </a:xfrm>
      </p:grpSpPr>
      <p:sp>
        <p:nvSpPr>
          <p:cNvPr id="13" name="Text Placeholder 16"/>
          <p:cNvSpPr>
            <a:spLocks noGrp="1"/>
          </p:cNvSpPr>
          <p:nvPr>
            <p:ph type="body" sz="quarter" idx="20"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
        <p:nvSpPr>
          <p:cNvPr id="10" name="Text Placeholder 11"/>
          <p:cNvSpPr>
            <a:spLocks noGrp="1"/>
          </p:cNvSpPr>
          <p:nvPr>
            <p:ph type="body" sz="quarter" idx="21"/>
          </p:nvPr>
        </p:nvSpPr>
        <p:spPr>
          <a:xfrm>
            <a:off x="47244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Tree>
    <p:extLst>
      <p:ext uri="{BB962C8B-B14F-4D97-AF65-F5344CB8AC3E}">
        <p14:creationId xmlns:p14="http://schemas.microsoft.com/office/powerpoint/2010/main" val="533639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8189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rgbClr val="6D733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28" name="Text Placeholder 27"/>
          <p:cNvSpPr>
            <a:spLocks noGrp="1"/>
          </p:cNvSpPr>
          <p:nvPr>
            <p:ph type="body" sz="quarter" idx="10" hasCustomPrompt="1"/>
          </p:nvPr>
        </p:nvSpPr>
        <p:spPr>
          <a:xfrm>
            <a:off x="835572" y="2065502"/>
            <a:ext cx="7567613" cy="1592098"/>
          </a:xfrm>
          <a:prstGeom prst="rect">
            <a:avLst/>
          </a:prstGeom>
        </p:spPr>
        <p:txBody>
          <a:bodyPr anchor="ctr" anchorCtr="0"/>
          <a:lstStyle>
            <a:lvl1pPr algn="ctr">
              <a:defRPr sz="4400" baseline="0">
                <a:solidFill>
                  <a:schemeClr val="bg1"/>
                </a:solidFill>
                <a:latin typeface="+mj-lt"/>
              </a:defRPr>
            </a:lvl1pPr>
          </a:lstStyle>
          <a:p>
            <a:pPr lvl="0"/>
            <a:r>
              <a:rPr lang="en-US" dirty="0" smtClean="0"/>
              <a:t>Enter Section Title</a:t>
            </a:r>
            <a:endParaRPr lang="en-US" dirty="0"/>
          </a:p>
        </p:txBody>
      </p:sp>
      <p:cxnSp>
        <p:nvCxnSpPr>
          <p:cNvPr id="29" name="Straight Connector 28"/>
          <p:cNvCxnSpPr/>
          <p:nvPr userDrawn="1"/>
        </p:nvCxnSpPr>
        <p:spPr>
          <a:xfrm>
            <a:off x="1132173" y="2068678"/>
            <a:ext cx="6771598" cy="0"/>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a:off x="1132174" y="3652555"/>
            <a:ext cx="6771597" cy="1588"/>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2" name="Text Placeholder 31"/>
          <p:cNvSpPr>
            <a:spLocks noGrp="1"/>
          </p:cNvSpPr>
          <p:nvPr>
            <p:ph type="body" sz="quarter" idx="11" hasCustomPrompt="1"/>
          </p:nvPr>
        </p:nvSpPr>
        <p:spPr>
          <a:xfrm>
            <a:off x="1767332" y="3964753"/>
            <a:ext cx="5668963" cy="1844675"/>
          </a:xfrm>
          <a:prstGeom prst="rect">
            <a:avLst/>
          </a:prstGeom>
        </p:spPr>
        <p:txBody>
          <a:bodyPr/>
          <a:lstStyle>
            <a:lvl1pPr algn="ctr">
              <a:defRPr i="1">
                <a:solidFill>
                  <a:schemeClr val="bg1"/>
                </a:solidFill>
              </a:defRPr>
            </a:lvl1pPr>
          </a:lstStyle>
          <a:p>
            <a:pPr lvl="0"/>
            <a:r>
              <a:rPr lang="en-US" dirty="0" smtClean="0"/>
              <a:t>“insert quote here”</a:t>
            </a:r>
            <a:endParaRPr lang="en-US" dirty="0"/>
          </a:p>
        </p:txBody>
      </p:sp>
    </p:spTree>
    <p:extLst>
      <p:ext uri="{BB962C8B-B14F-4D97-AF65-F5344CB8AC3E}">
        <p14:creationId xmlns:p14="http://schemas.microsoft.com/office/powerpoint/2010/main" val="2480736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HPP Text">
    <p:spTree>
      <p:nvGrpSpPr>
        <p:cNvPr id="1" name=""/>
        <p:cNvGrpSpPr/>
        <p:nvPr/>
      </p:nvGrpSpPr>
      <p:grpSpPr>
        <a:xfrm>
          <a:off x="0" y="0"/>
          <a:ext cx="0" cy="0"/>
          <a:chOff x="0" y="0"/>
          <a:chExt cx="0" cy="0"/>
        </a:xfrm>
      </p:grpSpPr>
      <p:sp>
        <p:nvSpPr>
          <p:cNvPr id="10"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12" name="Text Placeholder 11"/>
          <p:cNvSpPr>
            <a:spLocks noGrp="1"/>
          </p:cNvSpPr>
          <p:nvPr>
            <p:ph type="body" sz="quarter" idx="18"/>
          </p:nvPr>
        </p:nvSpPr>
        <p:spPr>
          <a:xfrm>
            <a:off x="838200" y="1676400"/>
            <a:ext cx="7391400" cy="4389120"/>
          </a:xfrm>
          <a:prstGeom prst="rect">
            <a:avLst/>
          </a:prstGeom>
        </p:spPr>
        <p:txBody>
          <a:bodyPr lIns="0" rIns="0"/>
          <a:lstStyle>
            <a:lvl1pPr marL="342900" indent="-342900">
              <a:spcBef>
                <a:spcPts val="1800"/>
              </a:spcBef>
              <a:spcAft>
                <a:spcPts val="0"/>
              </a:spcAft>
              <a:buSzPct val="110000"/>
              <a:buFont typeface="Webdings"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5"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635831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HPP Text with Sidebar">
    <p:spTree>
      <p:nvGrpSpPr>
        <p:cNvPr id="1" name=""/>
        <p:cNvGrpSpPr/>
        <p:nvPr/>
      </p:nvGrpSpPr>
      <p:grpSpPr>
        <a:xfrm>
          <a:off x="0" y="0"/>
          <a:ext cx="0" cy="0"/>
          <a:chOff x="0" y="0"/>
          <a:chExt cx="0" cy="0"/>
        </a:xfrm>
      </p:grpSpPr>
      <p:sp>
        <p:nvSpPr>
          <p:cNvPr id="10" name="Text Placeholder 14"/>
          <p:cNvSpPr>
            <a:spLocks noGrp="1"/>
          </p:cNvSpPr>
          <p:nvPr>
            <p:ph type="body" sz="quarter" idx="16" hasCustomPrompt="1"/>
          </p:nvPr>
        </p:nvSpPr>
        <p:spPr>
          <a:xfrm>
            <a:off x="6699738" y="1600199"/>
            <a:ext cx="2127739" cy="4343400"/>
          </a:xfrm>
          <a:prstGeom prst="rect">
            <a:avLst/>
          </a:prstGeom>
        </p:spPr>
        <p:txBody>
          <a:bodyPr anchor="ctr"/>
          <a:lstStyle>
            <a:lvl1pPr>
              <a:defRPr sz="1800" baseline="0">
                <a:solidFill>
                  <a:schemeClr val="accent6"/>
                </a:solidFill>
                <a:latin typeface="+mn-lt"/>
              </a:defRPr>
            </a:lvl1pPr>
          </a:lstStyle>
          <a:p>
            <a:pPr lvl="0"/>
            <a:r>
              <a:rPr lang="en-US" dirty="0" smtClean="0"/>
              <a:t>Click to add sidebar text.  Note that the text should be either 24 pt or 18 pt. Change font size HOME &amp; drop down font size menu.</a:t>
            </a:r>
            <a:endParaRPr lang="en-US" dirty="0"/>
          </a:p>
        </p:txBody>
      </p:sp>
      <p:sp>
        <p:nvSpPr>
          <p:cNvPr id="37"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5715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329624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HPP Photo and Text">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0"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5400000">
            <a:off x="1006710" y="4450799"/>
            <a:ext cx="4589587" cy="224819"/>
          </a:xfrm>
          <a:prstGeom prst="rect">
            <a:avLst/>
          </a:prstGeom>
        </p:spPr>
        <p:txBody>
          <a:bodyPr lIns="91440" anchor="b"/>
          <a:lstStyle>
            <a:lvl1pPr algn="r">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3886200" y="6348047"/>
            <a:ext cx="4554478" cy="281354"/>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11" name="Text Placeholder 11"/>
          <p:cNvSpPr>
            <a:spLocks noGrp="1"/>
          </p:cNvSpPr>
          <p:nvPr>
            <p:ph type="body" sz="quarter" idx="18"/>
          </p:nvPr>
        </p:nvSpPr>
        <p:spPr>
          <a:xfrm>
            <a:off x="3810000" y="1676400"/>
            <a:ext cx="4724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12" name="Title Placeholder 1"/>
          <p:cNvSpPr>
            <a:spLocks noGrp="1"/>
          </p:cNvSpPr>
          <p:nvPr>
            <p:ph type="title"/>
          </p:nvPr>
        </p:nvSpPr>
        <p:spPr bwMode="auto">
          <a:xfrm>
            <a:off x="3810000" y="411480"/>
            <a:ext cx="4962426"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247888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HPP Text and Photo">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5934808"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16200000">
            <a:off x="3553965" y="4450799"/>
            <a:ext cx="4589587" cy="224819"/>
          </a:xfrm>
          <a:prstGeom prst="rect">
            <a:avLst/>
          </a:prstGeom>
        </p:spPr>
        <p:txBody>
          <a:bodyPr lIns="91440" anchor="b"/>
          <a:lstStyle>
            <a:lvl1pPr algn="l">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1283726" y="6348046"/>
            <a:ext cx="4519246"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46482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4791959"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112357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HPP Two Columns">
    <p:spTree>
      <p:nvGrpSpPr>
        <p:cNvPr id="1" name=""/>
        <p:cNvGrpSpPr/>
        <p:nvPr/>
      </p:nvGrpSpPr>
      <p:grpSpPr>
        <a:xfrm>
          <a:off x="0" y="0"/>
          <a:ext cx="0" cy="0"/>
          <a:chOff x="0" y="0"/>
          <a:chExt cx="0" cy="0"/>
        </a:xfrm>
      </p:grpSpPr>
      <p:sp>
        <p:nvSpPr>
          <p:cNvPr id="13" name="Text Placeholder 16"/>
          <p:cNvSpPr>
            <a:spLocks noGrp="1"/>
          </p:cNvSpPr>
          <p:nvPr>
            <p:ph type="body" sz="quarter" idx="20"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
        <p:nvSpPr>
          <p:cNvPr id="12" name="Text Placeholder 11"/>
          <p:cNvSpPr>
            <a:spLocks noGrp="1"/>
          </p:cNvSpPr>
          <p:nvPr>
            <p:ph type="body" sz="quarter" idx="21"/>
          </p:nvPr>
        </p:nvSpPr>
        <p:spPr>
          <a:xfrm>
            <a:off x="47244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Tree>
    <p:extLst>
      <p:ext uri="{BB962C8B-B14F-4D97-AF65-F5344CB8AC3E}">
        <p14:creationId xmlns:p14="http://schemas.microsoft.com/office/powerpoint/2010/main" val="3564528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sp>
        <p:nvSpPr>
          <p:cNvPr id="8" name="Rectangle 7"/>
          <p:cNvSpPr/>
          <p:nvPr userDrawn="1"/>
        </p:nvSpPr>
        <p:spPr>
          <a:xfrm>
            <a:off x="0" y="0"/>
            <a:ext cx="9144000" cy="6039860"/>
          </a:xfrm>
          <a:prstGeom prst="rect">
            <a:avLst/>
          </a:prstGeom>
          <a:solidFill>
            <a:srgbClr val="0845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3" name="Subtitle 1"/>
          <p:cNvSpPr txBox="1">
            <a:spLocks/>
          </p:cNvSpPr>
          <p:nvPr userDrawn="1"/>
        </p:nvSpPr>
        <p:spPr>
          <a:xfrm>
            <a:off x="1500403" y="3093881"/>
            <a:ext cx="6092825" cy="623887"/>
          </a:xfrm>
          <a:prstGeom prst="rect">
            <a:avLst/>
          </a:prstGeom>
        </p:spPr>
        <p:txBody>
          <a:bodyPr vert="horz" lIns="91440" tIns="45720" rIns="91440" bIns="45720" rtlCol="0" anchor="ctr">
            <a:normAutofit/>
          </a:bodyPr>
          <a:lstStyle/>
          <a:p>
            <a:pPr algn="ctr">
              <a:spcBef>
                <a:spcPct val="20000"/>
              </a:spcBef>
              <a:buClr>
                <a:srgbClr val="007DC5"/>
              </a:buClr>
              <a:buFont typeface="Wingdings 2" pitchFamily="18" charset="2"/>
              <a:buNone/>
              <a:defRPr/>
            </a:pPr>
            <a:r>
              <a:rPr lang="en-US" sz="2400" spc="150" dirty="0" smtClean="0">
                <a:solidFill>
                  <a:srgbClr val="FFFFFF"/>
                </a:solidFill>
                <a:latin typeface="Century Gothic" pitchFamily="34" charset="0"/>
                <a:cs typeface="Arial" pitchFamily="34" charset="0"/>
              </a:rPr>
              <a:t>www.healthpolicyproject.com</a:t>
            </a:r>
            <a:endParaRPr lang="en-US" sz="2400" spc="150" dirty="0">
              <a:solidFill>
                <a:srgbClr val="FFFFFF"/>
              </a:solidFill>
              <a:latin typeface="Century Gothic" pitchFamily="34" charset="0"/>
              <a:cs typeface="Arial" pitchFamily="34" charset="0"/>
            </a:endParaRPr>
          </a:p>
        </p:txBody>
      </p:sp>
      <p:sp>
        <p:nvSpPr>
          <p:cNvPr id="4" name="Title 2"/>
          <p:cNvSpPr txBox="1">
            <a:spLocks/>
          </p:cNvSpPr>
          <p:nvPr userDrawn="1"/>
        </p:nvSpPr>
        <p:spPr>
          <a:xfrm>
            <a:off x="1497228" y="1035058"/>
            <a:ext cx="6096000" cy="1828800"/>
          </a:xfrm>
          <a:prstGeom prst="rect">
            <a:avLst/>
          </a:prstGeom>
        </p:spPr>
        <p:txBody>
          <a:bodyPr vert="horz" lIns="91440" tIns="45720" rIns="91440" bIns="45720" rtlCol="0" anchor="ctr">
            <a:noAutofit/>
          </a:bodyPr>
          <a:lstStyle/>
          <a:p>
            <a:pPr algn="ctr">
              <a:spcBef>
                <a:spcPct val="0"/>
              </a:spcBef>
              <a:defRPr/>
            </a:pPr>
            <a:r>
              <a:rPr lang="en-US" sz="6000" spc="150" dirty="0" smtClean="0">
                <a:solidFill>
                  <a:prstClr val="white"/>
                </a:solidFill>
                <a:latin typeface="Century Gothic" pitchFamily="34" charset="0"/>
              </a:rPr>
              <a:t>Thank You!</a:t>
            </a:r>
            <a:endParaRPr lang="en-US" sz="6000" spc="150" dirty="0">
              <a:solidFill>
                <a:prstClr val="white"/>
              </a:solidFill>
              <a:latin typeface="Century Gothic" pitchFamily="34" charset="0"/>
            </a:endParaRPr>
          </a:p>
        </p:txBody>
      </p:sp>
      <p:sp>
        <p:nvSpPr>
          <p:cNvPr id="5" name="TextBox 3"/>
          <p:cNvSpPr txBox="1">
            <a:spLocks noChangeArrowheads="1"/>
          </p:cNvSpPr>
          <p:nvPr userDrawn="1"/>
        </p:nvSpPr>
        <p:spPr bwMode="auto">
          <a:xfrm>
            <a:off x="1497228" y="4630745"/>
            <a:ext cx="6096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defTabSz="457200" fontAlgn="base">
              <a:spcBef>
                <a:spcPct val="0"/>
              </a:spcBef>
              <a:spcAft>
                <a:spcPct val="0"/>
              </a:spcAft>
              <a:defRPr/>
            </a:pPr>
            <a:r>
              <a:rPr lang="en-US" sz="900" dirty="0" smtClean="0">
                <a:solidFill>
                  <a:prstClr val="white"/>
                </a:solidFill>
                <a:latin typeface="Arial"/>
              </a:rPr>
              <a:t>The Health Policy Project is a five-year cooperative agreement funded by the U.S. Agency for International Development under Agreement No. AID-OAA-A-10-00067, beginning September 30, 2010. </a:t>
            </a:r>
            <a:r>
              <a:rPr lang="en-US" sz="900" kern="1200" dirty="0" smtClean="0">
                <a:solidFill>
                  <a:schemeClr val="bg1"/>
                </a:solidFill>
                <a:effectLst/>
                <a:latin typeface="+mn-lt"/>
                <a:ea typeface="+mn-ea"/>
                <a:cs typeface="+mn-cs"/>
              </a:rPr>
              <a:t>The project’s HIV activities are supported by the U.S. President’s Emergency Plan for AIDS Relief (PEPFAR).</a:t>
            </a:r>
            <a:r>
              <a:rPr lang="en-US" sz="900" kern="1200" baseline="0" dirty="0" smtClean="0">
                <a:solidFill>
                  <a:schemeClr val="bg1"/>
                </a:solidFill>
                <a:effectLst/>
                <a:latin typeface="+mn-lt"/>
                <a:ea typeface="+mn-ea"/>
                <a:cs typeface="+mn-cs"/>
              </a:rPr>
              <a:t> </a:t>
            </a:r>
            <a:r>
              <a:rPr lang="en-US" sz="900" dirty="0" smtClean="0">
                <a:solidFill>
                  <a:schemeClr val="bg1"/>
                </a:solidFill>
                <a:latin typeface="Arial"/>
              </a:rPr>
              <a:t>It </a:t>
            </a:r>
            <a:r>
              <a:rPr lang="en-US" sz="900" dirty="0" smtClean="0">
                <a:solidFill>
                  <a:prstClr val="white"/>
                </a:solidFill>
                <a:latin typeface="Arial"/>
              </a:rPr>
              <a:t>is implemented by Futures Group, in collaboration with CEDPA (part of Plan International USA), Futures Institute, Partners in Population and Development, Africa Regional Office (PPD ARO), Population Reference Bureau (PRB), RTI International, and the White Ribbon Alliance for Safe Motherhood (WRA).</a:t>
            </a:r>
          </a:p>
        </p:txBody>
      </p:sp>
      <p:cxnSp>
        <p:nvCxnSpPr>
          <p:cNvPr id="6" name="Straight Connector 5"/>
          <p:cNvCxnSpPr/>
          <p:nvPr userDrawn="1"/>
        </p:nvCxnSpPr>
        <p:spPr>
          <a:xfrm flipV="1">
            <a:off x="1610403" y="2935454"/>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1610403" y="3853447"/>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9" name="Picture Placeholder 9"/>
          <p:cNvPicPr>
            <a:picLocks noChangeAspect="1"/>
          </p:cNvPicPr>
          <p:nvPr userDrawn="1"/>
        </p:nvPicPr>
        <p:blipFill rotWithShape="1">
          <a:blip r:embed="rId2" cstate="print">
            <a:extLst>
              <a:ext uri="{28A0092B-C50C-407E-A947-70E740481C1C}">
                <a14:useLocalDpi xmlns:a14="http://schemas.microsoft.com/office/drawing/2010/main" val="0"/>
              </a:ext>
            </a:extLst>
          </a:blip>
          <a:srcRect l="1" r="-486"/>
          <a:stretch/>
        </p:blipFill>
        <p:spPr>
          <a:xfrm>
            <a:off x="3819896" y="6239878"/>
            <a:ext cx="1504208" cy="541922"/>
          </a:xfrm>
          <a:prstGeom prst="rect">
            <a:avLst/>
          </a:prstGeom>
          <a:ln>
            <a:noFill/>
          </a:ln>
        </p:spPr>
      </p:pic>
    </p:spTree>
    <p:extLst>
      <p:ext uri="{BB962C8B-B14F-4D97-AF65-F5344CB8AC3E}">
        <p14:creationId xmlns:p14="http://schemas.microsoft.com/office/powerpoint/2010/main" val="262405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594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rgbClr val="8B15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28" name="Text Placeholder 27"/>
          <p:cNvSpPr>
            <a:spLocks noGrp="1"/>
          </p:cNvSpPr>
          <p:nvPr>
            <p:ph type="body" sz="quarter" idx="10" hasCustomPrompt="1"/>
          </p:nvPr>
        </p:nvSpPr>
        <p:spPr>
          <a:xfrm>
            <a:off x="835572" y="2065502"/>
            <a:ext cx="7567613" cy="1592098"/>
          </a:xfrm>
          <a:prstGeom prst="rect">
            <a:avLst/>
          </a:prstGeom>
        </p:spPr>
        <p:txBody>
          <a:bodyPr anchor="ctr" anchorCtr="0"/>
          <a:lstStyle>
            <a:lvl1pPr algn="ctr">
              <a:defRPr sz="4400" baseline="0">
                <a:solidFill>
                  <a:schemeClr val="bg1"/>
                </a:solidFill>
                <a:latin typeface="+mj-lt"/>
              </a:defRPr>
            </a:lvl1pPr>
          </a:lstStyle>
          <a:p>
            <a:pPr lvl="0"/>
            <a:r>
              <a:rPr lang="en-US" dirty="0" smtClean="0"/>
              <a:t>Enter Section Title</a:t>
            </a:r>
            <a:endParaRPr lang="en-US" dirty="0"/>
          </a:p>
        </p:txBody>
      </p:sp>
      <p:cxnSp>
        <p:nvCxnSpPr>
          <p:cNvPr id="29" name="Straight Connector 28"/>
          <p:cNvCxnSpPr/>
          <p:nvPr userDrawn="1"/>
        </p:nvCxnSpPr>
        <p:spPr>
          <a:xfrm>
            <a:off x="1132173" y="2068678"/>
            <a:ext cx="6771598" cy="0"/>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a:off x="1132174" y="3652555"/>
            <a:ext cx="6771597" cy="1588"/>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2" name="Text Placeholder 31"/>
          <p:cNvSpPr>
            <a:spLocks noGrp="1"/>
          </p:cNvSpPr>
          <p:nvPr>
            <p:ph type="body" sz="quarter" idx="11" hasCustomPrompt="1"/>
          </p:nvPr>
        </p:nvSpPr>
        <p:spPr>
          <a:xfrm>
            <a:off x="1767332" y="3964753"/>
            <a:ext cx="5668963" cy="1844675"/>
          </a:xfrm>
          <a:prstGeom prst="rect">
            <a:avLst/>
          </a:prstGeom>
        </p:spPr>
        <p:txBody>
          <a:bodyPr/>
          <a:lstStyle>
            <a:lvl1pPr algn="ctr">
              <a:defRPr i="1">
                <a:solidFill>
                  <a:schemeClr val="bg1"/>
                </a:solidFill>
              </a:defRPr>
            </a:lvl1pPr>
          </a:lstStyle>
          <a:p>
            <a:pPr lvl="0"/>
            <a:r>
              <a:rPr lang="en-US" dirty="0" smtClean="0"/>
              <a:t>“insert quote here”</a:t>
            </a:r>
            <a:endParaRPr lang="en-US" dirty="0"/>
          </a:p>
        </p:txBody>
      </p:sp>
    </p:spTree>
    <p:extLst>
      <p:ext uri="{BB962C8B-B14F-4D97-AF65-F5344CB8AC3E}">
        <p14:creationId xmlns:p14="http://schemas.microsoft.com/office/powerpoint/2010/main" val="2043930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HPP Text">
    <p:spTree>
      <p:nvGrpSpPr>
        <p:cNvPr id="1" name=""/>
        <p:cNvGrpSpPr/>
        <p:nvPr/>
      </p:nvGrpSpPr>
      <p:grpSpPr>
        <a:xfrm>
          <a:off x="0" y="0"/>
          <a:ext cx="0" cy="0"/>
          <a:chOff x="0" y="0"/>
          <a:chExt cx="0" cy="0"/>
        </a:xfrm>
      </p:grpSpPr>
      <p:sp>
        <p:nvSpPr>
          <p:cNvPr id="10"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12" name="Text Placeholder 11"/>
          <p:cNvSpPr>
            <a:spLocks noGrp="1"/>
          </p:cNvSpPr>
          <p:nvPr>
            <p:ph type="body" sz="quarter" idx="18"/>
          </p:nvPr>
        </p:nvSpPr>
        <p:spPr>
          <a:xfrm>
            <a:off x="838200" y="1676400"/>
            <a:ext cx="7391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
              <a:defRPr sz="2000"/>
            </a:lvl1pPr>
            <a:lvl2pPr marL="688975" indent="-349250">
              <a:spcBef>
                <a:spcPts val="600"/>
              </a:spcBef>
              <a:spcAft>
                <a:spcPts val="0"/>
              </a:spcAft>
              <a:buClr>
                <a:srgbClr val="8B1524"/>
              </a:buClr>
              <a:buSzPct val="90000"/>
              <a:buFont typeface="Webdings" panose="05030102010509060703" pitchFamily="18" charset="2"/>
              <a:buChar char=""/>
              <a:defRPr sz="1800">
                <a:solidFill>
                  <a:srgbClr val="8B1524"/>
                </a:solidFill>
              </a:defRPr>
            </a:lvl2pPr>
            <a:lvl3pPr marL="976313" indent="-287338">
              <a:spcBef>
                <a:spcPts val="300"/>
              </a:spcBef>
              <a:spcAft>
                <a:spcPts val="0"/>
              </a:spcAft>
              <a:defRPr sz="1600"/>
            </a:lvl3pPr>
            <a:lvl4pPr marL="1254125" indent="-277813">
              <a:spcBef>
                <a:spcPts val="300"/>
              </a:spcBef>
              <a:spcAft>
                <a:spcPts val="0"/>
              </a:spcAft>
              <a:buClr>
                <a:srgbClr val="8B1524"/>
              </a:buClr>
              <a:defRPr sz="1600">
                <a:solidFill>
                  <a:srgbClr val="8B152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5"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8B1524"/>
                </a:solidFill>
              </a:defRPr>
            </a:lvl1pPr>
          </a:lstStyle>
          <a:p>
            <a:pPr lvl="0"/>
            <a:r>
              <a:rPr lang="en-US" dirty="0" smtClean="0"/>
              <a:t>Click to edit Master title – 38 pt.</a:t>
            </a:r>
          </a:p>
        </p:txBody>
      </p:sp>
    </p:spTree>
    <p:extLst>
      <p:ext uri="{BB962C8B-B14F-4D97-AF65-F5344CB8AC3E}">
        <p14:creationId xmlns:p14="http://schemas.microsoft.com/office/powerpoint/2010/main" val="582683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HPP Text with Sidebar">
    <p:spTree>
      <p:nvGrpSpPr>
        <p:cNvPr id="1" name=""/>
        <p:cNvGrpSpPr/>
        <p:nvPr/>
      </p:nvGrpSpPr>
      <p:grpSpPr>
        <a:xfrm>
          <a:off x="0" y="0"/>
          <a:ext cx="0" cy="0"/>
          <a:chOff x="0" y="0"/>
          <a:chExt cx="0" cy="0"/>
        </a:xfrm>
      </p:grpSpPr>
      <p:sp>
        <p:nvSpPr>
          <p:cNvPr id="10" name="Text Placeholder 14"/>
          <p:cNvSpPr>
            <a:spLocks noGrp="1"/>
          </p:cNvSpPr>
          <p:nvPr>
            <p:ph type="body" sz="quarter" idx="16" hasCustomPrompt="1"/>
          </p:nvPr>
        </p:nvSpPr>
        <p:spPr>
          <a:xfrm>
            <a:off x="6699738" y="1612968"/>
            <a:ext cx="2127739" cy="4343400"/>
          </a:xfrm>
          <a:prstGeom prst="rect">
            <a:avLst/>
          </a:prstGeom>
        </p:spPr>
        <p:txBody>
          <a:bodyPr anchor="ctr"/>
          <a:lstStyle>
            <a:lvl1pPr>
              <a:defRPr sz="1800" baseline="0">
                <a:solidFill>
                  <a:srgbClr val="8B1524"/>
                </a:solidFill>
                <a:latin typeface="+mn-lt"/>
              </a:defRPr>
            </a:lvl1pPr>
          </a:lstStyle>
          <a:p>
            <a:pPr lvl="0"/>
            <a:r>
              <a:rPr lang="en-US" dirty="0" smtClean="0"/>
              <a:t>Click to add sidebar text.  Note that the text should be either 24 pt or 18 pt. Change font size HOME &amp; drop down font size menu.</a:t>
            </a:r>
            <a:endParaRPr lang="en-US" dirty="0"/>
          </a:p>
        </p:txBody>
      </p:sp>
      <p:sp>
        <p:nvSpPr>
          <p:cNvPr id="37"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6" name="Text Placeholder 11"/>
          <p:cNvSpPr>
            <a:spLocks noGrp="1"/>
          </p:cNvSpPr>
          <p:nvPr>
            <p:ph type="body" sz="quarter" idx="18"/>
          </p:nvPr>
        </p:nvSpPr>
        <p:spPr>
          <a:xfrm>
            <a:off x="838200" y="1689169"/>
            <a:ext cx="57912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4"/>
              </a:buClr>
              <a:buSzPct val="90000"/>
              <a:buFont typeface="Webdings" pitchFamily="18" charset="2"/>
              <a:buChar char="&lt;"/>
              <a:defRPr sz="1800">
                <a:solidFill>
                  <a:srgbClr val="8B1524"/>
                </a:solidFill>
              </a:defRPr>
            </a:lvl2pPr>
            <a:lvl3pPr marL="976313" indent="-287338">
              <a:spcBef>
                <a:spcPts val="300"/>
              </a:spcBef>
              <a:spcAft>
                <a:spcPts val="0"/>
              </a:spcAft>
              <a:defRPr sz="1600"/>
            </a:lvl3pPr>
            <a:lvl4pPr marL="1254125" indent="-277813">
              <a:spcBef>
                <a:spcPts val="300"/>
              </a:spcBef>
              <a:spcAft>
                <a:spcPts val="0"/>
              </a:spcAft>
              <a:defRPr sz="1600">
                <a:solidFill>
                  <a:srgbClr val="8B152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8B1524"/>
                </a:solidFill>
              </a:defRPr>
            </a:lvl1pPr>
          </a:lstStyle>
          <a:p>
            <a:pPr lvl="0"/>
            <a:r>
              <a:rPr lang="en-US" dirty="0" smtClean="0"/>
              <a:t>Click to edit Master title – 38 pt.</a:t>
            </a:r>
          </a:p>
        </p:txBody>
      </p:sp>
    </p:spTree>
    <p:extLst>
      <p:ext uri="{BB962C8B-B14F-4D97-AF65-F5344CB8AC3E}">
        <p14:creationId xmlns:p14="http://schemas.microsoft.com/office/powerpoint/2010/main" val="1398397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HPP Photo and Text">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0"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5400000">
            <a:off x="1006710" y="4450799"/>
            <a:ext cx="4589587" cy="224819"/>
          </a:xfrm>
          <a:prstGeom prst="rect">
            <a:avLst/>
          </a:prstGeom>
        </p:spPr>
        <p:txBody>
          <a:bodyPr lIns="91440" anchor="b"/>
          <a:lstStyle>
            <a:lvl1pPr algn="r">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3886200" y="6348047"/>
            <a:ext cx="4554478" cy="281354"/>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3886200" y="1689169"/>
            <a:ext cx="48768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4"/>
              </a:buClr>
              <a:buSzPct val="90000"/>
              <a:buFont typeface="Webdings"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3886200" y="411480"/>
            <a:ext cx="48768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4"/>
                </a:solidFill>
              </a:defRPr>
            </a:lvl1pPr>
          </a:lstStyle>
          <a:p>
            <a:pPr lvl="0"/>
            <a:r>
              <a:rPr lang="en-US" dirty="0" smtClean="0"/>
              <a:t>Click to edit Master title – 38 pt.</a:t>
            </a:r>
          </a:p>
        </p:txBody>
      </p:sp>
    </p:spTree>
    <p:extLst>
      <p:ext uri="{BB962C8B-B14F-4D97-AF65-F5344CB8AC3E}">
        <p14:creationId xmlns:p14="http://schemas.microsoft.com/office/powerpoint/2010/main" val="3130893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HPP Text and Photo">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5934808"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16200000">
            <a:off x="3553965" y="4450799"/>
            <a:ext cx="4589587" cy="224819"/>
          </a:xfrm>
          <a:prstGeom prst="rect">
            <a:avLst/>
          </a:prstGeom>
        </p:spPr>
        <p:txBody>
          <a:bodyPr lIns="91440" anchor="b"/>
          <a:lstStyle>
            <a:lvl1pPr algn="l">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1283726" y="6348046"/>
            <a:ext cx="4355074"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9" name="Text Placeholder 11"/>
          <p:cNvSpPr>
            <a:spLocks noGrp="1"/>
          </p:cNvSpPr>
          <p:nvPr>
            <p:ph type="body" sz="quarter" idx="18"/>
          </p:nvPr>
        </p:nvSpPr>
        <p:spPr>
          <a:xfrm>
            <a:off x="838200" y="1691640"/>
            <a:ext cx="4724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8B1524"/>
              </a:buClr>
              <a:buSzPct val="90000"/>
              <a:buFont typeface="Webdings" panose="05030102010509060703"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10" name="Title Placeholder 1"/>
          <p:cNvSpPr>
            <a:spLocks noGrp="1"/>
          </p:cNvSpPr>
          <p:nvPr>
            <p:ph type="title"/>
          </p:nvPr>
        </p:nvSpPr>
        <p:spPr bwMode="auto">
          <a:xfrm>
            <a:off x="838200" y="411480"/>
            <a:ext cx="4870515"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4"/>
                </a:solidFill>
              </a:defRPr>
            </a:lvl1pPr>
          </a:lstStyle>
          <a:p>
            <a:pPr lvl="0"/>
            <a:r>
              <a:rPr lang="en-US" dirty="0" smtClean="0"/>
              <a:t>Click to edit Master title – 38 pt.</a:t>
            </a:r>
          </a:p>
        </p:txBody>
      </p:sp>
    </p:spTree>
    <p:extLst>
      <p:ext uri="{BB962C8B-B14F-4D97-AF65-F5344CB8AC3E}">
        <p14:creationId xmlns:p14="http://schemas.microsoft.com/office/powerpoint/2010/main" val="3260900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HPP Two Columns">
    <p:spTree>
      <p:nvGrpSpPr>
        <p:cNvPr id="1" name=""/>
        <p:cNvGrpSpPr/>
        <p:nvPr/>
      </p:nvGrpSpPr>
      <p:grpSpPr>
        <a:xfrm>
          <a:off x="0" y="0"/>
          <a:ext cx="0" cy="0"/>
          <a:chOff x="0" y="0"/>
          <a:chExt cx="0" cy="0"/>
        </a:xfrm>
      </p:grpSpPr>
      <p:sp>
        <p:nvSpPr>
          <p:cNvPr id="13" name="Text Placeholder 16"/>
          <p:cNvSpPr>
            <a:spLocks noGrp="1"/>
          </p:cNvSpPr>
          <p:nvPr>
            <p:ph type="body" sz="quarter" idx="20"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6" name="Text Placeholder 11"/>
          <p:cNvSpPr>
            <a:spLocks noGrp="1"/>
          </p:cNvSpPr>
          <p:nvPr>
            <p:ph type="body" sz="quarter" idx="18"/>
          </p:nvPr>
        </p:nvSpPr>
        <p:spPr>
          <a:xfrm>
            <a:off x="838200" y="1689169"/>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8B1524"/>
              </a:buClr>
              <a:buSzPct val="90000"/>
              <a:buFont typeface="Webdings" panose="05030102010509060703"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buClr>
                <a:srgbClr val="8B1524"/>
              </a:buClr>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8B1524"/>
                </a:solidFill>
              </a:defRPr>
            </a:lvl1pPr>
          </a:lstStyle>
          <a:p>
            <a:pPr lvl="0"/>
            <a:r>
              <a:rPr lang="en-US" dirty="0" smtClean="0"/>
              <a:t>Click to edit Master title – 38 pt.</a:t>
            </a:r>
          </a:p>
        </p:txBody>
      </p:sp>
      <p:sp>
        <p:nvSpPr>
          <p:cNvPr id="10" name="Text Placeholder 11"/>
          <p:cNvSpPr>
            <a:spLocks noGrp="1"/>
          </p:cNvSpPr>
          <p:nvPr>
            <p:ph type="body" sz="quarter" idx="21"/>
          </p:nvPr>
        </p:nvSpPr>
        <p:spPr>
          <a:xfrm>
            <a:off x="4724400" y="1689169"/>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4"/>
              </a:buClr>
              <a:buSzPct val="90000"/>
              <a:buFont typeface="Webdings"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Tree>
    <p:extLst>
      <p:ext uri="{BB962C8B-B14F-4D97-AF65-F5344CB8AC3E}">
        <p14:creationId xmlns:p14="http://schemas.microsoft.com/office/powerpoint/2010/main" val="3917125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7209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370888" y="6356350"/>
            <a:ext cx="2133600" cy="274320"/>
          </a:xfrm>
          <a:prstGeom prst="rect">
            <a:avLst/>
          </a:prstGeom>
        </p:spPr>
        <p:txBody>
          <a:bodyPr/>
          <a:lstStyle/>
          <a:p>
            <a:fld id="{C3B727BF-A759-4056-AF0B-D602CECC207C}" type="datetimeFigureOut">
              <a:rPr lang="en-IN" smtClean="0"/>
              <a:t>21-02-2014</a:t>
            </a:fld>
            <a:endParaRPr lang="en-IN"/>
          </a:p>
        </p:txBody>
      </p:sp>
      <p:sp>
        <p:nvSpPr>
          <p:cNvPr id="4" name="Footer Placeholder 3"/>
          <p:cNvSpPr>
            <a:spLocks noGrp="1"/>
          </p:cNvSpPr>
          <p:nvPr>
            <p:ph type="ftr" sz="quarter" idx="11"/>
          </p:nvPr>
        </p:nvSpPr>
        <p:spPr>
          <a:xfrm>
            <a:off x="3048000" y="6356350"/>
            <a:ext cx="3352800" cy="274320"/>
          </a:xfrm>
          <a:prstGeom prst="rect">
            <a:avLst/>
          </a:prstGeom>
        </p:spPr>
        <p:txBody>
          <a:bodyPr/>
          <a:lstStyle/>
          <a:p>
            <a:endParaRPr lang="en-IN"/>
          </a:p>
        </p:txBody>
      </p:sp>
      <p:sp>
        <p:nvSpPr>
          <p:cNvPr id="5" name="Slide Number Placeholder 4"/>
          <p:cNvSpPr>
            <a:spLocks noGrp="1"/>
          </p:cNvSpPr>
          <p:nvPr>
            <p:ph type="sldNum" sz="quarter" idx="12"/>
          </p:nvPr>
        </p:nvSpPr>
        <p:spPr>
          <a:xfrm>
            <a:off x="8234680" y="6355080"/>
            <a:ext cx="582966" cy="274320"/>
          </a:xfrm>
          <a:prstGeom prst="rect">
            <a:avLst/>
          </a:prstGeom>
        </p:spPr>
        <p:txBody>
          <a:bodyPr/>
          <a:lstStyle/>
          <a:p>
            <a:fld id="{718019D0-44D6-473A-AF5E-5CE705CE9FA7}" type="slidenum">
              <a:rPr lang="en-IN" smtClean="0"/>
              <a:t>‹#›</a:t>
            </a:fld>
            <a:endParaRPr lang="en-IN"/>
          </a:p>
        </p:txBody>
      </p:sp>
      <p:sp>
        <p:nvSpPr>
          <p:cNvPr id="6" name="Title 5"/>
          <p:cNvSpPr>
            <a:spLocks noGrp="1"/>
          </p:cNvSpPr>
          <p:nvPr>
            <p:ph type="title"/>
          </p:nvPr>
        </p:nvSpPr>
        <p:spPr>
          <a:xfrm>
            <a:off x="381000" y="355847"/>
            <a:ext cx="8381260" cy="1054394"/>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2074808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9" name="Rectangle 8"/>
          <p:cNvSpPr/>
          <p:nvPr userDrawn="1"/>
        </p:nvSpPr>
        <p:spPr>
          <a:xfrm>
            <a:off x="0" y="0"/>
            <a:ext cx="9144000" cy="603986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4" name="Straight Connector 3"/>
          <p:cNvCxnSpPr/>
          <p:nvPr userDrawn="1"/>
        </p:nvCxnSpPr>
        <p:spPr>
          <a:xfrm>
            <a:off x="4914884" y="914400"/>
            <a:ext cx="0" cy="365760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7" name="Rectangle 6"/>
          <p:cNvSpPr/>
          <p:nvPr userDrawn="1"/>
        </p:nvSpPr>
        <p:spPr>
          <a:xfrm>
            <a:off x="3209996" y="2494155"/>
            <a:ext cx="1700284" cy="1458685"/>
          </a:xfrm>
          <a:prstGeom prst="rect">
            <a:avLst/>
          </a:prstGeom>
          <a:solidFill>
            <a:srgbClr val="DDDD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8" name="Straight Connector 7"/>
          <p:cNvCxnSpPr/>
          <p:nvPr userDrawn="1"/>
        </p:nvCxnSpPr>
        <p:spPr>
          <a:xfrm>
            <a:off x="2743200" y="2492695"/>
            <a:ext cx="2182570" cy="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5" name="Picture Placeholder 14"/>
          <p:cNvSpPr>
            <a:spLocks noGrp="1"/>
          </p:cNvSpPr>
          <p:nvPr>
            <p:ph type="pic" sz="quarter" idx="10"/>
          </p:nvPr>
        </p:nvSpPr>
        <p:spPr>
          <a:xfrm>
            <a:off x="3209996" y="2494041"/>
            <a:ext cx="1704887" cy="1458912"/>
          </a:xfrm>
          <a:prstGeom prst="rect">
            <a:avLst/>
          </a:prstGeom>
          <a:ln>
            <a:solidFill>
              <a:schemeClr val="bg1"/>
            </a:solidFill>
          </a:ln>
        </p:spPr>
        <p:txBody>
          <a:bodyPr/>
          <a:lstStyle>
            <a:lvl1pPr marL="0" indent="0">
              <a:buNone/>
              <a:defRPr sz="1400"/>
            </a:lvl1pPr>
          </a:lstStyle>
          <a:p>
            <a:endParaRPr lang="en-US" dirty="0"/>
          </a:p>
        </p:txBody>
      </p:sp>
      <p:sp>
        <p:nvSpPr>
          <p:cNvPr id="17" name="Text Placeholder 16"/>
          <p:cNvSpPr>
            <a:spLocks noGrp="1" noChangeAspect="1"/>
          </p:cNvSpPr>
          <p:nvPr>
            <p:ph type="body" sz="quarter" idx="11" hasCustomPrompt="1"/>
          </p:nvPr>
        </p:nvSpPr>
        <p:spPr>
          <a:xfrm>
            <a:off x="4914191" y="1419720"/>
            <a:ext cx="3440742" cy="1846659"/>
          </a:xfrm>
          <a:prstGeom prst="rect">
            <a:avLst/>
          </a:prstGeom>
          <a:solidFill>
            <a:schemeClr val="tx2">
              <a:lumMod val="75000"/>
            </a:schemeClr>
          </a:solidFill>
          <a:ln w="9525">
            <a:solidFill>
              <a:schemeClr val="bg1"/>
            </a:solidFill>
          </a:ln>
        </p:spPr>
        <p:txBody>
          <a:bodyPr wrap="square" lIns="365760" tIns="182880" rIns="365760" bIns="182880" anchor="ctr" anchorCtr="0">
            <a:spAutoFit/>
          </a:bodyPr>
          <a:lstStyle>
            <a:lvl1pPr marL="0" indent="0" algn="r">
              <a:buNone/>
              <a:defRPr sz="2400" baseline="0">
                <a:solidFill>
                  <a:schemeClr val="bg2"/>
                </a:solidFill>
                <a:latin typeface="Century Gothic" pitchFamily="34" charset="0"/>
              </a:defRPr>
            </a:lvl1pPr>
          </a:lstStyle>
          <a:p>
            <a:pPr algn="r"/>
            <a:r>
              <a:rPr lang="en-US" dirty="0" smtClean="0">
                <a:solidFill>
                  <a:schemeClr val="bg1"/>
                </a:solidFill>
                <a:latin typeface="Century Gothic"/>
                <a:cs typeface="Century Gothic"/>
              </a:rPr>
              <a:t>Title of Presentation</a:t>
            </a:r>
            <a:br>
              <a:rPr lang="en-US" dirty="0" smtClean="0">
                <a:solidFill>
                  <a:schemeClr val="bg1"/>
                </a:solidFill>
                <a:latin typeface="Century Gothic"/>
                <a:cs typeface="Century Gothic"/>
              </a:rPr>
            </a:br>
            <a:r>
              <a:rPr lang="en-US" dirty="0" smtClean="0">
                <a:solidFill>
                  <a:schemeClr val="bg1"/>
                </a:solidFill>
                <a:latin typeface="Century Gothic"/>
                <a:cs typeface="Century Gothic"/>
              </a:rPr>
              <a:t>(Box resizes to the amount of text)</a:t>
            </a:r>
            <a:endParaRPr lang="en-US" dirty="0">
              <a:solidFill>
                <a:schemeClr val="bg1"/>
              </a:solidFill>
              <a:latin typeface="Century Gothic"/>
              <a:cs typeface="Century Gothic"/>
            </a:endParaRPr>
          </a:p>
        </p:txBody>
      </p:sp>
      <p:sp>
        <p:nvSpPr>
          <p:cNvPr id="19" name="Text Placeholder 18"/>
          <p:cNvSpPr>
            <a:spLocks noGrp="1" noChangeAspect="1"/>
          </p:cNvSpPr>
          <p:nvPr>
            <p:ph type="body" sz="quarter" idx="12" hasCustomPrompt="1"/>
          </p:nvPr>
        </p:nvSpPr>
        <p:spPr>
          <a:xfrm>
            <a:off x="4926066" y="4165600"/>
            <a:ext cx="3428141" cy="1200150"/>
          </a:xfrm>
          <a:prstGeom prst="rect">
            <a:avLst/>
          </a:prstGeom>
        </p:spPr>
        <p:txBody>
          <a:bodyPr lIns="365760" tIns="182880" rIns="365760" bIns="182880"/>
          <a:lstStyle>
            <a:lvl1pPr marL="0" indent="0" algn="r">
              <a:buNone/>
              <a:defRPr sz="1800" i="1" baseline="0">
                <a:solidFill>
                  <a:schemeClr val="bg2"/>
                </a:solidFill>
                <a:latin typeface="+mj-lt"/>
                <a:cs typeface="Times New Roman" pitchFamily="18" charset="0"/>
              </a:defRPr>
            </a:lvl1pPr>
            <a:lvl2pPr>
              <a:defRPr sz="2400" i="1">
                <a:solidFill>
                  <a:schemeClr val="bg2"/>
                </a:solidFill>
                <a:latin typeface="Minion Pro" pitchFamily="18" charset="0"/>
              </a:defRPr>
            </a:lvl2pPr>
            <a:lvl3pPr>
              <a:defRPr sz="2000" i="1">
                <a:solidFill>
                  <a:schemeClr val="bg2"/>
                </a:solidFill>
                <a:latin typeface="Minion Pro" pitchFamily="18" charset="0"/>
              </a:defRPr>
            </a:lvl3pPr>
            <a:lvl4pPr>
              <a:defRPr sz="1800" i="1">
                <a:solidFill>
                  <a:schemeClr val="bg2"/>
                </a:solidFill>
                <a:latin typeface="Minion Pro" pitchFamily="18" charset="0"/>
              </a:defRPr>
            </a:lvl4pPr>
            <a:lvl5pPr>
              <a:defRPr sz="1800" i="1">
                <a:solidFill>
                  <a:schemeClr val="bg2"/>
                </a:solidFill>
                <a:latin typeface="Minion Pro" pitchFamily="18" charset="0"/>
              </a:defRPr>
            </a:lvl5pPr>
          </a:lstStyle>
          <a:p>
            <a:pPr lvl="0"/>
            <a:r>
              <a:rPr lang="en-US" dirty="0" smtClean="0"/>
              <a:t>Author names here (Box resizes to the amount of text)</a:t>
            </a:r>
            <a:endParaRPr lang="en-US" dirty="0"/>
          </a:p>
        </p:txBody>
      </p:sp>
      <p:sp>
        <p:nvSpPr>
          <p:cNvPr id="23" name="Text Placeholder 22"/>
          <p:cNvSpPr>
            <a:spLocks noGrp="1" noChangeAspect="1"/>
          </p:cNvSpPr>
          <p:nvPr>
            <p:ph type="body" sz="quarter" idx="13" hasCustomPrompt="1"/>
          </p:nvPr>
        </p:nvSpPr>
        <p:spPr>
          <a:xfrm>
            <a:off x="4926067" y="3717985"/>
            <a:ext cx="3428141" cy="354406"/>
          </a:xfrm>
          <a:prstGeom prst="rect">
            <a:avLst/>
          </a:prstGeom>
        </p:spPr>
        <p:txBody>
          <a:bodyPr lIns="365760" tIns="182880" rIns="365760" bIns="182880" anchor="ctr" anchorCtr="0"/>
          <a:lstStyle>
            <a:lvl1pPr marL="0" indent="0" algn="r">
              <a:buNone/>
              <a:defRPr sz="1800" baseline="0">
                <a:solidFill>
                  <a:schemeClr val="bg2"/>
                </a:solidFill>
                <a:latin typeface="Century Gothic" pitchFamily="34" charset="0"/>
              </a:defRPr>
            </a:lvl1pPr>
          </a:lstStyle>
          <a:p>
            <a:pPr lvl="0"/>
            <a:r>
              <a:rPr lang="en-US" dirty="0" smtClean="0"/>
              <a:t>Month Day, Year</a:t>
            </a:r>
            <a:endParaRPr lang="en-US" dirty="0"/>
          </a:p>
        </p:txBody>
      </p:sp>
      <p:pic>
        <p:nvPicPr>
          <p:cNvPr id="10" name="Picture 9" descr="Policy-White (RBG).png"/>
          <p:cNvPicPr>
            <a:picLocks noChangeAspect="1"/>
          </p:cNvPicPr>
          <p:nvPr userDrawn="1"/>
        </p:nvPicPr>
        <p:blipFill>
          <a:blip r:embed="rId2"/>
          <a:stretch>
            <a:fillRect/>
          </a:stretch>
        </p:blipFill>
        <p:spPr>
          <a:xfrm>
            <a:off x="-152400" y="228600"/>
            <a:ext cx="1699870" cy="3352800"/>
          </a:xfrm>
          <a:prstGeom prst="rect">
            <a:avLst/>
          </a:prstGeom>
        </p:spPr>
      </p:pic>
      <p:pic>
        <p:nvPicPr>
          <p:cNvPr id="11" name="Picture Placeholder 9"/>
          <p:cNvPicPr>
            <a:picLocks noChangeAspect="1"/>
          </p:cNvPicPr>
          <p:nvPr userDrawn="1"/>
        </p:nvPicPr>
        <p:blipFill rotWithShape="1">
          <a:blip r:embed="rId3" cstate="print">
            <a:extLst>
              <a:ext uri="{28A0092B-C50C-407E-A947-70E740481C1C}">
                <a14:useLocalDpi xmlns:a14="http://schemas.microsoft.com/office/drawing/2010/main" val="0"/>
              </a:ext>
            </a:extLst>
          </a:blip>
          <a:srcRect l="1" r="-486"/>
          <a:stretch/>
        </p:blipFill>
        <p:spPr>
          <a:xfrm>
            <a:off x="3819896" y="6239878"/>
            <a:ext cx="1504208" cy="541922"/>
          </a:xfrm>
          <a:prstGeom prst="rect">
            <a:avLst/>
          </a:prstGeom>
          <a:ln>
            <a:noFill/>
          </a:ln>
        </p:spPr>
      </p:pic>
    </p:spTree>
    <p:extLst>
      <p:ext uri="{BB962C8B-B14F-4D97-AF65-F5344CB8AC3E}">
        <p14:creationId xmlns:p14="http://schemas.microsoft.com/office/powerpoint/2010/main" val="1615856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hank You Slide">
    <p:spTree>
      <p:nvGrpSpPr>
        <p:cNvPr id="1" name=""/>
        <p:cNvGrpSpPr/>
        <p:nvPr/>
      </p:nvGrpSpPr>
      <p:grpSpPr>
        <a:xfrm>
          <a:off x="0" y="0"/>
          <a:ext cx="0" cy="0"/>
          <a:chOff x="0" y="0"/>
          <a:chExt cx="0" cy="0"/>
        </a:xfrm>
      </p:grpSpPr>
      <p:sp>
        <p:nvSpPr>
          <p:cNvPr id="8" name="Rectangle 7"/>
          <p:cNvSpPr/>
          <p:nvPr userDrawn="1"/>
        </p:nvSpPr>
        <p:spPr>
          <a:xfrm>
            <a:off x="0" y="0"/>
            <a:ext cx="9144000" cy="603986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3" name="Subtitle 1"/>
          <p:cNvSpPr txBox="1">
            <a:spLocks/>
          </p:cNvSpPr>
          <p:nvPr userDrawn="1"/>
        </p:nvSpPr>
        <p:spPr>
          <a:xfrm>
            <a:off x="1500403" y="3093881"/>
            <a:ext cx="6092825" cy="623887"/>
          </a:xfrm>
          <a:prstGeom prst="rect">
            <a:avLst/>
          </a:prstGeom>
        </p:spPr>
        <p:txBody>
          <a:bodyPr vert="horz" lIns="91440" tIns="45720" rIns="91440" bIns="45720" rtlCol="0" anchor="ctr">
            <a:normAutofit/>
          </a:bodyPr>
          <a:lstStyle/>
          <a:p>
            <a:pPr algn="ctr">
              <a:spcBef>
                <a:spcPct val="20000"/>
              </a:spcBef>
              <a:buClr>
                <a:srgbClr val="007DC5"/>
              </a:buClr>
              <a:buFont typeface="Wingdings 2" pitchFamily="18" charset="2"/>
              <a:buNone/>
              <a:defRPr/>
            </a:pPr>
            <a:r>
              <a:rPr lang="en-US" sz="2400" spc="150" dirty="0" smtClean="0">
                <a:solidFill>
                  <a:srgbClr val="FFFFFF"/>
                </a:solidFill>
                <a:latin typeface="Century Gothic" pitchFamily="34" charset="0"/>
                <a:cs typeface="Arial" pitchFamily="34" charset="0"/>
              </a:rPr>
              <a:t>www.healthpolicyproject.com</a:t>
            </a:r>
            <a:endParaRPr lang="en-US" sz="2400" spc="150" dirty="0">
              <a:solidFill>
                <a:srgbClr val="FFFFFF"/>
              </a:solidFill>
              <a:latin typeface="Century Gothic" pitchFamily="34" charset="0"/>
              <a:cs typeface="Arial" pitchFamily="34" charset="0"/>
            </a:endParaRPr>
          </a:p>
        </p:txBody>
      </p:sp>
      <p:sp>
        <p:nvSpPr>
          <p:cNvPr id="4" name="Title 2"/>
          <p:cNvSpPr txBox="1">
            <a:spLocks/>
          </p:cNvSpPr>
          <p:nvPr userDrawn="1"/>
        </p:nvSpPr>
        <p:spPr>
          <a:xfrm>
            <a:off x="1497228" y="1035058"/>
            <a:ext cx="6096000" cy="1828800"/>
          </a:xfrm>
          <a:prstGeom prst="rect">
            <a:avLst/>
          </a:prstGeom>
        </p:spPr>
        <p:txBody>
          <a:bodyPr vert="horz" lIns="91440" tIns="45720" rIns="91440" bIns="45720" rtlCol="0" anchor="ctr">
            <a:noAutofit/>
          </a:bodyPr>
          <a:lstStyle/>
          <a:p>
            <a:pPr algn="ctr">
              <a:spcBef>
                <a:spcPct val="0"/>
              </a:spcBef>
              <a:defRPr/>
            </a:pPr>
            <a:r>
              <a:rPr lang="en-US" sz="6000" spc="150" dirty="0" smtClean="0">
                <a:solidFill>
                  <a:prstClr val="white"/>
                </a:solidFill>
                <a:latin typeface="Century Gothic" pitchFamily="34" charset="0"/>
              </a:rPr>
              <a:t>Thank You!</a:t>
            </a:r>
            <a:endParaRPr lang="en-US" sz="6000" spc="150" dirty="0">
              <a:solidFill>
                <a:prstClr val="white"/>
              </a:solidFill>
              <a:latin typeface="Century Gothic" pitchFamily="34" charset="0"/>
            </a:endParaRPr>
          </a:p>
        </p:txBody>
      </p:sp>
      <p:sp>
        <p:nvSpPr>
          <p:cNvPr id="5" name="TextBox 3"/>
          <p:cNvSpPr txBox="1">
            <a:spLocks noChangeArrowheads="1"/>
          </p:cNvSpPr>
          <p:nvPr userDrawn="1"/>
        </p:nvSpPr>
        <p:spPr bwMode="auto">
          <a:xfrm>
            <a:off x="1497228" y="4630745"/>
            <a:ext cx="6096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defTabSz="457200" fontAlgn="base">
              <a:spcBef>
                <a:spcPct val="0"/>
              </a:spcBef>
              <a:spcAft>
                <a:spcPct val="0"/>
              </a:spcAft>
              <a:defRPr/>
            </a:pPr>
            <a:r>
              <a:rPr lang="en-US" sz="900" dirty="0" smtClean="0">
                <a:solidFill>
                  <a:prstClr val="white"/>
                </a:solidFill>
                <a:latin typeface="Arial"/>
              </a:rPr>
              <a:t>The Health Policy Project is a five-year cooperative agreement funded by the U.S. Agency for International Development under Agreement No. AID-OAA-A-10-00067, beginning September 30, 2010. </a:t>
            </a:r>
            <a:r>
              <a:rPr lang="en-US" sz="900" kern="1200" dirty="0" smtClean="0">
                <a:solidFill>
                  <a:schemeClr val="bg1"/>
                </a:solidFill>
                <a:effectLst/>
                <a:latin typeface="+mn-lt"/>
                <a:ea typeface="+mn-ea"/>
                <a:cs typeface="+mn-cs"/>
              </a:rPr>
              <a:t>The project’s HIV activities are supported by the U.S. President’s Emergency Plan for AIDS Relief (PEPFAR).</a:t>
            </a:r>
            <a:r>
              <a:rPr lang="en-US" sz="900" dirty="0" smtClean="0">
                <a:solidFill>
                  <a:prstClr val="white"/>
                </a:solidFill>
                <a:latin typeface="+mn-lt"/>
              </a:rPr>
              <a:t> </a:t>
            </a:r>
            <a:r>
              <a:rPr lang="en-US" sz="900" dirty="0" smtClean="0">
                <a:solidFill>
                  <a:prstClr val="white"/>
                </a:solidFill>
                <a:latin typeface="Arial"/>
              </a:rPr>
              <a:t>It is implemented by Futures Group, in collaboration with CEDPA (part of Plan International USA), Futures Institute, Partners in Population and Development, Africa Regional Office (PPD ARO), Population Reference Bureau (PRB), RTI International, and the White Ribbon Alliance for Safe Motherhood (WRA).</a:t>
            </a:r>
          </a:p>
        </p:txBody>
      </p:sp>
      <p:cxnSp>
        <p:nvCxnSpPr>
          <p:cNvPr id="6" name="Straight Connector 5"/>
          <p:cNvCxnSpPr/>
          <p:nvPr userDrawn="1"/>
        </p:nvCxnSpPr>
        <p:spPr>
          <a:xfrm flipV="1">
            <a:off x="1610403" y="2935454"/>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1610403" y="3853447"/>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9" name="Picture Placeholder 9"/>
          <p:cNvPicPr>
            <a:picLocks noChangeAspect="1"/>
          </p:cNvPicPr>
          <p:nvPr userDrawn="1"/>
        </p:nvPicPr>
        <p:blipFill rotWithShape="1">
          <a:blip r:embed="rId2" cstate="print">
            <a:extLst>
              <a:ext uri="{28A0092B-C50C-407E-A947-70E740481C1C}">
                <a14:useLocalDpi xmlns:a14="http://schemas.microsoft.com/office/drawing/2010/main" val="0"/>
              </a:ext>
            </a:extLst>
          </a:blip>
          <a:srcRect l="1" r="-486"/>
          <a:stretch/>
        </p:blipFill>
        <p:spPr>
          <a:xfrm>
            <a:off x="3794711" y="6239878"/>
            <a:ext cx="1504208" cy="541922"/>
          </a:xfrm>
          <a:prstGeom prst="rect">
            <a:avLst/>
          </a:prstGeom>
          <a:ln>
            <a:noFill/>
          </a:ln>
        </p:spPr>
      </p:pic>
    </p:spTree>
    <p:extLst>
      <p:ext uri="{BB962C8B-B14F-4D97-AF65-F5344CB8AC3E}">
        <p14:creationId xmlns:p14="http://schemas.microsoft.com/office/powerpoint/2010/main" val="1361662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9" name="Rectangle 8"/>
          <p:cNvSpPr/>
          <p:nvPr userDrawn="1"/>
        </p:nvSpPr>
        <p:spPr>
          <a:xfrm>
            <a:off x="0" y="0"/>
            <a:ext cx="9144000" cy="6039860"/>
          </a:xfrm>
          <a:prstGeom prst="rect">
            <a:avLst/>
          </a:prstGeom>
          <a:solidFill>
            <a:srgbClr val="8B15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4" name="Straight Connector 3"/>
          <p:cNvCxnSpPr/>
          <p:nvPr userDrawn="1"/>
        </p:nvCxnSpPr>
        <p:spPr>
          <a:xfrm>
            <a:off x="4914884" y="914400"/>
            <a:ext cx="0" cy="365760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7" name="Rectangle 6"/>
          <p:cNvSpPr/>
          <p:nvPr userDrawn="1"/>
        </p:nvSpPr>
        <p:spPr>
          <a:xfrm>
            <a:off x="3209996" y="2494155"/>
            <a:ext cx="1700284" cy="1458685"/>
          </a:xfrm>
          <a:prstGeom prst="rect">
            <a:avLst/>
          </a:prstGeom>
          <a:solidFill>
            <a:srgbClr val="DDDD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8" name="Straight Connector 7"/>
          <p:cNvCxnSpPr/>
          <p:nvPr userDrawn="1"/>
        </p:nvCxnSpPr>
        <p:spPr>
          <a:xfrm>
            <a:off x="2743200" y="2492695"/>
            <a:ext cx="2182570" cy="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5" name="Picture Placeholder 14"/>
          <p:cNvSpPr>
            <a:spLocks noGrp="1"/>
          </p:cNvSpPr>
          <p:nvPr>
            <p:ph type="pic" sz="quarter" idx="10"/>
          </p:nvPr>
        </p:nvSpPr>
        <p:spPr>
          <a:xfrm>
            <a:off x="3209996" y="2494041"/>
            <a:ext cx="1704887" cy="1458912"/>
          </a:xfrm>
          <a:prstGeom prst="rect">
            <a:avLst/>
          </a:prstGeom>
          <a:ln>
            <a:solidFill>
              <a:schemeClr val="bg1"/>
            </a:solidFill>
          </a:ln>
        </p:spPr>
        <p:txBody>
          <a:bodyPr/>
          <a:lstStyle>
            <a:lvl1pPr marL="0" indent="0">
              <a:buNone/>
              <a:defRPr sz="1400"/>
            </a:lvl1pPr>
          </a:lstStyle>
          <a:p>
            <a:endParaRPr lang="en-US" dirty="0"/>
          </a:p>
        </p:txBody>
      </p:sp>
      <p:sp>
        <p:nvSpPr>
          <p:cNvPr id="17" name="Text Placeholder 16"/>
          <p:cNvSpPr>
            <a:spLocks noGrp="1" noChangeAspect="1"/>
          </p:cNvSpPr>
          <p:nvPr>
            <p:ph type="body" sz="quarter" idx="11" hasCustomPrompt="1"/>
          </p:nvPr>
        </p:nvSpPr>
        <p:spPr>
          <a:xfrm>
            <a:off x="4914191" y="1419720"/>
            <a:ext cx="3440742" cy="1846659"/>
          </a:xfrm>
          <a:prstGeom prst="rect">
            <a:avLst/>
          </a:prstGeom>
          <a:solidFill>
            <a:schemeClr val="tx2"/>
          </a:solidFill>
          <a:ln w="9525">
            <a:solidFill>
              <a:schemeClr val="bg1"/>
            </a:solidFill>
          </a:ln>
        </p:spPr>
        <p:txBody>
          <a:bodyPr wrap="square" lIns="365760" tIns="182880" rIns="365760" bIns="182880" anchor="ctr" anchorCtr="0">
            <a:spAutoFit/>
          </a:bodyPr>
          <a:lstStyle>
            <a:lvl1pPr marL="0" indent="0" algn="r">
              <a:buNone/>
              <a:defRPr sz="2400" baseline="0">
                <a:solidFill>
                  <a:schemeClr val="bg2"/>
                </a:solidFill>
                <a:latin typeface="Century Gothic" pitchFamily="34" charset="0"/>
              </a:defRPr>
            </a:lvl1pPr>
          </a:lstStyle>
          <a:p>
            <a:pPr algn="r"/>
            <a:r>
              <a:rPr lang="en-US" dirty="0" smtClean="0">
                <a:solidFill>
                  <a:schemeClr val="bg1"/>
                </a:solidFill>
                <a:latin typeface="Century Gothic"/>
                <a:cs typeface="Century Gothic"/>
              </a:rPr>
              <a:t>Title of Presentation</a:t>
            </a:r>
            <a:br>
              <a:rPr lang="en-US" dirty="0" smtClean="0">
                <a:solidFill>
                  <a:schemeClr val="bg1"/>
                </a:solidFill>
                <a:latin typeface="Century Gothic"/>
                <a:cs typeface="Century Gothic"/>
              </a:rPr>
            </a:br>
            <a:r>
              <a:rPr lang="en-US" dirty="0" smtClean="0">
                <a:solidFill>
                  <a:schemeClr val="bg1"/>
                </a:solidFill>
                <a:latin typeface="Century Gothic"/>
                <a:cs typeface="Century Gothic"/>
              </a:rPr>
              <a:t>(Box resizes to the amount of text)</a:t>
            </a:r>
            <a:endParaRPr lang="en-US" dirty="0">
              <a:solidFill>
                <a:schemeClr val="bg1"/>
              </a:solidFill>
              <a:latin typeface="Century Gothic"/>
              <a:cs typeface="Century Gothic"/>
            </a:endParaRPr>
          </a:p>
        </p:txBody>
      </p:sp>
      <p:sp>
        <p:nvSpPr>
          <p:cNvPr id="19" name="Text Placeholder 18"/>
          <p:cNvSpPr>
            <a:spLocks noGrp="1" noChangeAspect="1"/>
          </p:cNvSpPr>
          <p:nvPr>
            <p:ph type="body" sz="quarter" idx="12" hasCustomPrompt="1"/>
          </p:nvPr>
        </p:nvSpPr>
        <p:spPr>
          <a:xfrm>
            <a:off x="4926066" y="4165600"/>
            <a:ext cx="3428141" cy="1200150"/>
          </a:xfrm>
          <a:prstGeom prst="rect">
            <a:avLst/>
          </a:prstGeom>
        </p:spPr>
        <p:txBody>
          <a:bodyPr lIns="365760" tIns="182880" rIns="365760" bIns="182880"/>
          <a:lstStyle>
            <a:lvl1pPr marL="0" indent="0" algn="r">
              <a:buNone/>
              <a:defRPr sz="1800" i="1" baseline="0">
                <a:solidFill>
                  <a:schemeClr val="bg2"/>
                </a:solidFill>
                <a:latin typeface="+mj-lt"/>
                <a:cs typeface="Times New Roman" pitchFamily="18" charset="0"/>
              </a:defRPr>
            </a:lvl1pPr>
            <a:lvl2pPr>
              <a:defRPr sz="2400" i="1">
                <a:solidFill>
                  <a:schemeClr val="bg2"/>
                </a:solidFill>
                <a:latin typeface="Minion Pro" pitchFamily="18" charset="0"/>
              </a:defRPr>
            </a:lvl2pPr>
            <a:lvl3pPr>
              <a:defRPr sz="2000" i="1">
                <a:solidFill>
                  <a:schemeClr val="bg2"/>
                </a:solidFill>
                <a:latin typeface="Minion Pro" pitchFamily="18" charset="0"/>
              </a:defRPr>
            </a:lvl3pPr>
            <a:lvl4pPr>
              <a:defRPr sz="1800" i="1">
                <a:solidFill>
                  <a:schemeClr val="bg2"/>
                </a:solidFill>
                <a:latin typeface="Minion Pro" pitchFamily="18" charset="0"/>
              </a:defRPr>
            </a:lvl4pPr>
            <a:lvl5pPr>
              <a:defRPr sz="1800" i="1">
                <a:solidFill>
                  <a:schemeClr val="bg2"/>
                </a:solidFill>
                <a:latin typeface="Minion Pro" pitchFamily="18" charset="0"/>
              </a:defRPr>
            </a:lvl5pPr>
          </a:lstStyle>
          <a:p>
            <a:pPr lvl="0"/>
            <a:r>
              <a:rPr lang="en-US" dirty="0" smtClean="0"/>
              <a:t>Author names here (Box resizes to the amount of text)</a:t>
            </a:r>
            <a:endParaRPr lang="en-US" dirty="0"/>
          </a:p>
        </p:txBody>
      </p:sp>
      <p:sp>
        <p:nvSpPr>
          <p:cNvPr id="23" name="Text Placeholder 22"/>
          <p:cNvSpPr>
            <a:spLocks noGrp="1" noChangeAspect="1"/>
          </p:cNvSpPr>
          <p:nvPr>
            <p:ph type="body" sz="quarter" idx="13" hasCustomPrompt="1"/>
          </p:nvPr>
        </p:nvSpPr>
        <p:spPr>
          <a:xfrm>
            <a:off x="4926067" y="3717985"/>
            <a:ext cx="3428141" cy="354406"/>
          </a:xfrm>
          <a:prstGeom prst="rect">
            <a:avLst/>
          </a:prstGeom>
        </p:spPr>
        <p:txBody>
          <a:bodyPr lIns="365760" tIns="182880" rIns="365760" bIns="182880" anchor="ctr" anchorCtr="0"/>
          <a:lstStyle>
            <a:lvl1pPr marL="0" indent="0" algn="r">
              <a:buNone/>
              <a:defRPr sz="1800" baseline="0">
                <a:solidFill>
                  <a:schemeClr val="bg2"/>
                </a:solidFill>
                <a:latin typeface="Century Gothic" pitchFamily="34" charset="0"/>
              </a:defRPr>
            </a:lvl1pPr>
          </a:lstStyle>
          <a:p>
            <a:pPr lvl="0"/>
            <a:r>
              <a:rPr lang="en-US" dirty="0" smtClean="0"/>
              <a:t>Month Day, Year</a:t>
            </a:r>
            <a:endParaRPr lang="en-US" dirty="0"/>
          </a:p>
        </p:txBody>
      </p:sp>
      <p:pic>
        <p:nvPicPr>
          <p:cNvPr id="10" name="Picture 9" descr="Policy-White (RBG).png"/>
          <p:cNvPicPr>
            <a:picLocks noChangeAspect="1"/>
          </p:cNvPicPr>
          <p:nvPr userDrawn="1"/>
        </p:nvPicPr>
        <p:blipFill>
          <a:blip r:embed="rId2"/>
          <a:stretch>
            <a:fillRect/>
          </a:stretch>
        </p:blipFill>
        <p:spPr>
          <a:xfrm>
            <a:off x="-152400" y="228600"/>
            <a:ext cx="1699870" cy="3352800"/>
          </a:xfrm>
          <a:prstGeom prst="rect">
            <a:avLst/>
          </a:prstGeom>
        </p:spPr>
      </p:pic>
      <p:pic>
        <p:nvPicPr>
          <p:cNvPr id="12"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334000" y="6097508"/>
            <a:ext cx="914400" cy="701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17"/>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048000" y="6102908"/>
            <a:ext cx="695890" cy="6842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7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hank You Slide">
    <p:spTree>
      <p:nvGrpSpPr>
        <p:cNvPr id="1" name=""/>
        <p:cNvGrpSpPr/>
        <p:nvPr/>
      </p:nvGrpSpPr>
      <p:grpSpPr>
        <a:xfrm>
          <a:off x="0" y="0"/>
          <a:ext cx="0" cy="0"/>
          <a:chOff x="0" y="0"/>
          <a:chExt cx="0" cy="0"/>
        </a:xfrm>
      </p:grpSpPr>
      <p:sp>
        <p:nvSpPr>
          <p:cNvPr id="8" name="Rectangle 7"/>
          <p:cNvSpPr/>
          <p:nvPr userDrawn="1"/>
        </p:nvSpPr>
        <p:spPr>
          <a:xfrm>
            <a:off x="0" y="0"/>
            <a:ext cx="9144000" cy="6039860"/>
          </a:xfrm>
          <a:prstGeom prst="rect">
            <a:avLst/>
          </a:prstGeom>
          <a:solidFill>
            <a:srgbClr val="8B15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3" name="Subtitle 1"/>
          <p:cNvSpPr txBox="1">
            <a:spLocks/>
          </p:cNvSpPr>
          <p:nvPr userDrawn="1"/>
        </p:nvSpPr>
        <p:spPr>
          <a:xfrm>
            <a:off x="1500403" y="3093881"/>
            <a:ext cx="6092825" cy="623887"/>
          </a:xfrm>
          <a:prstGeom prst="rect">
            <a:avLst/>
          </a:prstGeom>
        </p:spPr>
        <p:txBody>
          <a:bodyPr vert="horz" lIns="91440" tIns="45720" rIns="91440" bIns="45720" rtlCol="0" anchor="ctr">
            <a:normAutofit/>
          </a:bodyPr>
          <a:lstStyle/>
          <a:p>
            <a:pPr algn="ctr">
              <a:spcBef>
                <a:spcPct val="20000"/>
              </a:spcBef>
              <a:buClr>
                <a:srgbClr val="007DC5"/>
              </a:buClr>
              <a:buFont typeface="Wingdings 2" pitchFamily="18" charset="2"/>
              <a:buNone/>
              <a:defRPr/>
            </a:pPr>
            <a:r>
              <a:rPr lang="en-US" sz="2400" spc="150" dirty="0" smtClean="0">
                <a:solidFill>
                  <a:srgbClr val="FFFFFF"/>
                </a:solidFill>
                <a:latin typeface="Century Gothic" pitchFamily="34" charset="0"/>
                <a:cs typeface="Arial" pitchFamily="34" charset="0"/>
              </a:rPr>
              <a:t>www.healthpolicyproject.com</a:t>
            </a:r>
            <a:endParaRPr lang="en-US" sz="2400" spc="150" dirty="0">
              <a:solidFill>
                <a:srgbClr val="FFFFFF"/>
              </a:solidFill>
              <a:latin typeface="Century Gothic" pitchFamily="34" charset="0"/>
              <a:cs typeface="Arial" pitchFamily="34" charset="0"/>
            </a:endParaRPr>
          </a:p>
        </p:txBody>
      </p:sp>
      <p:sp>
        <p:nvSpPr>
          <p:cNvPr id="4" name="Title 2"/>
          <p:cNvSpPr txBox="1">
            <a:spLocks/>
          </p:cNvSpPr>
          <p:nvPr userDrawn="1"/>
        </p:nvSpPr>
        <p:spPr>
          <a:xfrm>
            <a:off x="1497228" y="1035058"/>
            <a:ext cx="6096000" cy="1828800"/>
          </a:xfrm>
          <a:prstGeom prst="rect">
            <a:avLst/>
          </a:prstGeom>
        </p:spPr>
        <p:txBody>
          <a:bodyPr vert="horz" lIns="91440" tIns="45720" rIns="91440" bIns="45720" rtlCol="0" anchor="ctr">
            <a:noAutofit/>
          </a:bodyPr>
          <a:lstStyle/>
          <a:p>
            <a:pPr algn="ctr">
              <a:spcBef>
                <a:spcPct val="0"/>
              </a:spcBef>
              <a:defRPr/>
            </a:pPr>
            <a:r>
              <a:rPr lang="en-US" sz="6000" spc="150" dirty="0" smtClean="0">
                <a:solidFill>
                  <a:prstClr val="white"/>
                </a:solidFill>
                <a:latin typeface="Century Gothic" pitchFamily="34" charset="0"/>
              </a:rPr>
              <a:t>Thank You!</a:t>
            </a:r>
            <a:endParaRPr lang="en-US" sz="6000" spc="150" dirty="0">
              <a:solidFill>
                <a:prstClr val="white"/>
              </a:solidFill>
              <a:latin typeface="Century Gothic" pitchFamily="34" charset="0"/>
            </a:endParaRPr>
          </a:p>
        </p:txBody>
      </p:sp>
      <p:sp>
        <p:nvSpPr>
          <p:cNvPr id="5" name="TextBox 3"/>
          <p:cNvSpPr txBox="1">
            <a:spLocks noChangeArrowheads="1"/>
          </p:cNvSpPr>
          <p:nvPr userDrawn="1"/>
        </p:nvSpPr>
        <p:spPr bwMode="auto">
          <a:xfrm>
            <a:off x="1497228" y="4630745"/>
            <a:ext cx="609600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defTabSz="457200" fontAlgn="base">
              <a:spcBef>
                <a:spcPct val="0"/>
              </a:spcBef>
              <a:spcAft>
                <a:spcPct val="0"/>
              </a:spcAft>
              <a:defRPr/>
            </a:pPr>
            <a:r>
              <a:rPr lang="en-US" sz="900" dirty="0" smtClean="0">
                <a:solidFill>
                  <a:prstClr val="white"/>
                </a:solidFill>
                <a:latin typeface="Arial"/>
              </a:rPr>
              <a:t>The Health Policy Project is a five-year cooperative agreement funded by the U.S. Agency for International Development under Agreement No. AID-OAA-A-10-00067, beginning September 30, 2010. It is implemented by Futures Group, in collaboration with CEDPA (part of Plan International USA), Futures Institute, Partners in Population and Development, Africa Regional Office (PPD ARO), Population Reference Bureau (PRB), RTI International, and the White Ribbon Alliance for Safe Motherhood (WRA).</a:t>
            </a:r>
          </a:p>
        </p:txBody>
      </p:sp>
      <p:cxnSp>
        <p:nvCxnSpPr>
          <p:cNvPr id="6" name="Straight Connector 5"/>
          <p:cNvCxnSpPr/>
          <p:nvPr userDrawn="1"/>
        </p:nvCxnSpPr>
        <p:spPr>
          <a:xfrm flipV="1">
            <a:off x="1610403" y="2935454"/>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1610403" y="3853447"/>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10"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334000" y="6097508"/>
            <a:ext cx="914400" cy="701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17"/>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048000" y="6102908"/>
            <a:ext cx="695890" cy="6842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7633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rgbClr val="0845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28" name="Text Placeholder 27"/>
          <p:cNvSpPr>
            <a:spLocks noGrp="1"/>
          </p:cNvSpPr>
          <p:nvPr>
            <p:ph type="body" sz="quarter" idx="10" hasCustomPrompt="1"/>
          </p:nvPr>
        </p:nvSpPr>
        <p:spPr>
          <a:xfrm>
            <a:off x="835572" y="2065502"/>
            <a:ext cx="7567613" cy="1592098"/>
          </a:xfrm>
          <a:prstGeom prst="rect">
            <a:avLst/>
          </a:prstGeom>
        </p:spPr>
        <p:txBody>
          <a:bodyPr anchor="ctr" anchorCtr="0"/>
          <a:lstStyle>
            <a:lvl1pPr algn="ctr">
              <a:defRPr sz="4400" baseline="0">
                <a:solidFill>
                  <a:schemeClr val="bg1"/>
                </a:solidFill>
                <a:latin typeface="+mj-lt"/>
              </a:defRPr>
            </a:lvl1pPr>
          </a:lstStyle>
          <a:p>
            <a:pPr lvl="0"/>
            <a:r>
              <a:rPr lang="en-US" dirty="0" smtClean="0"/>
              <a:t>Enter Section Title</a:t>
            </a:r>
            <a:endParaRPr lang="en-US" dirty="0"/>
          </a:p>
        </p:txBody>
      </p:sp>
      <p:cxnSp>
        <p:nvCxnSpPr>
          <p:cNvPr id="29" name="Straight Connector 28"/>
          <p:cNvCxnSpPr/>
          <p:nvPr userDrawn="1"/>
        </p:nvCxnSpPr>
        <p:spPr>
          <a:xfrm>
            <a:off x="1132173" y="2068678"/>
            <a:ext cx="6771598" cy="0"/>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a:off x="1132174" y="3652555"/>
            <a:ext cx="6771597" cy="1588"/>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2" name="Text Placeholder 31"/>
          <p:cNvSpPr>
            <a:spLocks noGrp="1"/>
          </p:cNvSpPr>
          <p:nvPr>
            <p:ph type="body" sz="quarter" idx="11" hasCustomPrompt="1"/>
          </p:nvPr>
        </p:nvSpPr>
        <p:spPr>
          <a:xfrm>
            <a:off x="1767332" y="3964753"/>
            <a:ext cx="5668963" cy="1844675"/>
          </a:xfrm>
          <a:prstGeom prst="rect">
            <a:avLst/>
          </a:prstGeom>
        </p:spPr>
        <p:txBody>
          <a:bodyPr/>
          <a:lstStyle>
            <a:lvl1pPr algn="ctr">
              <a:defRPr i="1">
                <a:solidFill>
                  <a:schemeClr val="bg1"/>
                </a:solidFill>
              </a:defRPr>
            </a:lvl1pPr>
          </a:lstStyle>
          <a:p>
            <a:pPr lvl="0"/>
            <a:r>
              <a:rPr lang="en-US" dirty="0" smtClean="0"/>
              <a:t>“insert quote here”</a:t>
            </a:r>
            <a:endParaRPr lang="en-US" dirty="0"/>
          </a:p>
        </p:txBody>
      </p:sp>
    </p:spTree>
    <p:extLst>
      <p:ext uri="{BB962C8B-B14F-4D97-AF65-F5344CB8AC3E}">
        <p14:creationId xmlns:p14="http://schemas.microsoft.com/office/powerpoint/2010/main" val="12617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PP Text">
    <p:spTree>
      <p:nvGrpSpPr>
        <p:cNvPr id="1" name=""/>
        <p:cNvGrpSpPr/>
        <p:nvPr/>
      </p:nvGrpSpPr>
      <p:grpSpPr>
        <a:xfrm>
          <a:off x="0" y="0"/>
          <a:ext cx="0" cy="0"/>
          <a:chOff x="0" y="0"/>
          <a:chExt cx="0" cy="0"/>
        </a:xfrm>
      </p:grpSpPr>
      <p:sp>
        <p:nvSpPr>
          <p:cNvPr id="10"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12" name="Text Placeholder 11"/>
          <p:cNvSpPr>
            <a:spLocks noGrp="1"/>
          </p:cNvSpPr>
          <p:nvPr>
            <p:ph type="body" sz="quarter" idx="18"/>
          </p:nvPr>
        </p:nvSpPr>
        <p:spPr>
          <a:xfrm>
            <a:off x="838200" y="1676400"/>
            <a:ext cx="7391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buClr>
                <a:srgbClr val="084572"/>
              </a:buClr>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5"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4274649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HPP Text with Sidebar">
    <p:spTree>
      <p:nvGrpSpPr>
        <p:cNvPr id="1" name=""/>
        <p:cNvGrpSpPr/>
        <p:nvPr/>
      </p:nvGrpSpPr>
      <p:grpSpPr>
        <a:xfrm>
          <a:off x="0" y="0"/>
          <a:ext cx="0" cy="0"/>
          <a:chOff x="0" y="0"/>
          <a:chExt cx="0" cy="0"/>
        </a:xfrm>
      </p:grpSpPr>
      <p:sp>
        <p:nvSpPr>
          <p:cNvPr id="10" name="Text Placeholder 14"/>
          <p:cNvSpPr>
            <a:spLocks noGrp="1"/>
          </p:cNvSpPr>
          <p:nvPr>
            <p:ph type="body" sz="quarter" idx="16" hasCustomPrompt="1"/>
          </p:nvPr>
        </p:nvSpPr>
        <p:spPr>
          <a:xfrm>
            <a:off x="6699738" y="1600200"/>
            <a:ext cx="2127739" cy="4343400"/>
          </a:xfrm>
          <a:prstGeom prst="rect">
            <a:avLst/>
          </a:prstGeom>
        </p:spPr>
        <p:txBody>
          <a:bodyPr anchor="ctr"/>
          <a:lstStyle>
            <a:lvl1pPr>
              <a:defRPr sz="1800" baseline="0">
                <a:solidFill>
                  <a:srgbClr val="084572"/>
                </a:solidFill>
                <a:latin typeface="+mn-lt"/>
              </a:defRPr>
            </a:lvl1pPr>
          </a:lstStyle>
          <a:p>
            <a:pPr lvl="0"/>
            <a:r>
              <a:rPr lang="en-US" dirty="0" smtClean="0"/>
              <a:t>Click to add sidebar text.  Note that the text should be either 24 pt or 18 pt. Change font size HOME &amp; drop down font size menu.</a:t>
            </a:r>
            <a:endParaRPr lang="en-US" dirty="0"/>
          </a:p>
        </p:txBody>
      </p:sp>
      <p:sp>
        <p:nvSpPr>
          <p:cNvPr id="37"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57912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buClr>
                <a:srgbClr val="084572"/>
              </a:buClr>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2466053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 Id="rId9"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8" descr="Horizontal-usaid-logo.jpg"/>
          <p:cNvPicPr>
            <a:picLocks noChangeAspect="1"/>
          </p:cNvPicPr>
          <p:nvPr/>
        </p:nvPicPr>
        <p:blipFill>
          <a:blip r:embed="rId8"/>
          <a:stretch>
            <a:fillRect/>
          </a:stretch>
        </p:blipFill>
        <p:spPr>
          <a:xfrm>
            <a:off x="338137" y="6297151"/>
            <a:ext cx="1338263" cy="408449"/>
          </a:xfrm>
          <a:prstGeom prst="rect">
            <a:avLst/>
          </a:prstGeom>
        </p:spPr>
      </p:pic>
      <p:pic>
        <p:nvPicPr>
          <p:cNvPr id="10" name="Picture 9" descr="HPP Logo, English (RGB,72ppi)-Horizontal.png"/>
          <p:cNvPicPr>
            <a:picLocks noChangeAspect="1"/>
          </p:cNvPicPr>
          <p:nvPr/>
        </p:nvPicPr>
        <p:blipFill>
          <a:blip r:embed="rId9"/>
          <a:stretch>
            <a:fillRect/>
          </a:stretch>
        </p:blipFill>
        <p:spPr>
          <a:xfrm>
            <a:off x="7543800" y="6304910"/>
            <a:ext cx="1262064" cy="420688"/>
          </a:xfrm>
          <a:prstGeom prst="rect">
            <a:avLst/>
          </a:prstGeom>
        </p:spPr>
      </p:pic>
    </p:spTree>
    <p:extLst>
      <p:ext uri="{BB962C8B-B14F-4D97-AF65-F5344CB8AC3E}">
        <p14:creationId xmlns:p14="http://schemas.microsoft.com/office/powerpoint/2010/main" val="24512074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711" r:id="rId3"/>
    <p:sldLayoutId id="2147483712" r:id="rId4"/>
    <p:sldLayoutId id="2147483713" r:id="rId5"/>
    <p:sldLayoutId id="2147483714" r:id="rId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9409752"/>
      </p:ext>
    </p:extLst>
  </p:cSld>
  <p:clrMap bg1="lt1" tx1="dk1" bg2="lt2" tx2="dk2" accent1="accent1" accent2="accent2" accent3="accent3" accent4="accent4" accent5="accent5" accent6="accent6" hlink="hlink" folHlink="folHlink"/>
  <p:sldLayoutIdLst>
    <p:sldLayoutId id="2147483693" r:id="rId1"/>
    <p:sldLayoutId id="2147483688" r:id="rId2"/>
    <p:sldLayoutId id="2147483689" r:id="rId3"/>
    <p:sldLayoutId id="2147483690" r:id="rId4"/>
    <p:sldLayoutId id="2147483691" r:id="rId5"/>
    <p:sldLayoutId id="2147483692" r:id="rId6"/>
    <p:sldLayoutId id="2147483694"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457200" rtl="0" eaLnBrk="1" fontAlgn="base" hangingPunct="1">
        <a:lnSpc>
          <a:spcPct val="100000"/>
        </a:lnSpc>
        <a:spcBef>
          <a:spcPct val="0"/>
        </a:spcBef>
        <a:spcAft>
          <a:spcPct val="0"/>
        </a:spcAft>
        <a:defRPr sz="3800" kern="1200">
          <a:solidFill>
            <a:schemeClr val="tx2"/>
          </a:solidFill>
          <a:latin typeface="+mj-lt"/>
          <a:ea typeface="Century Gothic" pitchFamily="34" charset="0"/>
          <a:cs typeface="Century Gothic" pitchFamily="34" charset="0"/>
        </a:defRPr>
      </a:lvl1pPr>
      <a:lvl2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2pPr>
      <a:lvl3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3pPr>
      <a:lvl4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4pPr>
      <a:lvl5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5pPr>
      <a:lvl6pPr marL="4572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6pPr>
      <a:lvl7pPr marL="9144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7pPr>
      <a:lvl8pPr marL="13716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8pPr>
      <a:lvl9pPr marL="18288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9pPr>
    </p:titleStyle>
    <p:bodyStyle>
      <a:lvl1pPr marL="0" marR="0" indent="0" algn="l" defTabSz="457200" rtl="0" eaLnBrk="1" fontAlgn="base" latinLnBrk="0" hangingPunct="1">
        <a:lnSpc>
          <a:spcPct val="100000"/>
        </a:lnSpc>
        <a:spcBef>
          <a:spcPts val="600"/>
        </a:spcBef>
        <a:spcAft>
          <a:spcPts val="600"/>
        </a:spcAft>
        <a:buClrTx/>
        <a:buSzPct val="75000"/>
        <a:buFont typeface="Wingdings" pitchFamily="2" charset="2"/>
        <a:buNone/>
        <a:tabLst/>
        <a:defRPr sz="2200" kern="1200">
          <a:solidFill>
            <a:schemeClr val="tx1"/>
          </a:solidFill>
          <a:latin typeface="+mn-lt"/>
          <a:ea typeface="Century Gothic" pitchFamily="34" charset="0"/>
          <a:cs typeface="Century Gothic" pitchFamily="34" charset="0"/>
        </a:defRPr>
      </a:lvl1pPr>
      <a:lvl2pPr marL="0" marR="0" indent="0" algn="l" defTabSz="454025" rtl="0" eaLnBrk="1" fontAlgn="base" latinLnBrk="0" hangingPunct="1">
        <a:lnSpc>
          <a:spcPct val="100000"/>
        </a:lnSpc>
        <a:spcBef>
          <a:spcPts val="0"/>
        </a:spcBef>
        <a:spcAft>
          <a:spcPct val="0"/>
        </a:spcAft>
        <a:buClrTx/>
        <a:buSzPct val="75000"/>
        <a:buFont typeface="Wingdings" pitchFamily="2" charset="2"/>
        <a:buNone/>
        <a:tabLst/>
        <a:defRPr sz="1800" kern="1200">
          <a:solidFill>
            <a:schemeClr val="tx2"/>
          </a:solidFill>
          <a:latin typeface="+mn-lt"/>
          <a:ea typeface="Century Gothic" pitchFamily="34" charset="0"/>
          <a:cs typeface="Century Gothic" pitchFamily="34" charset="0"/>
        </a:defRPr>
      </a:lvl2pPr>
      <a:lvl3pPr marL="176213" marR="0" indent="-176213" algn="l" defTabSz="288925" rtl="0" eaLnBrk="1" fontAlgn="base" latinLnBrk="0" hangingPunct="1">
        <a:lnSpc>
          <a:spcPct val="100000"/>
        </a:lnSpc>
        <a:spcBef>
          <a:spcPct val="20000"/>
        </a:spcBef>
        <a:spcAft>
          <a:spcPct val="0"/>
        </a:spcAft>
        <a:buClrTx/>
        <a:buSzPct val="100000"/>
        <a:buFont typeface="Wingdings" pitchFamily="2" charset="2"/>
        <a:buChar char="§"/>
        <a:tabLst/>
        <a:defRPr sz="1600" kern="1200">
          <a:solidFill>
            <a:schemeClr val="tx1"/>
          </a:solidFill>
          <a:latin typeface="+mn-lt"/>
          <a:ea typeface="Century Gothic" pitchFamily="34" charset="0"/>
          <a:cs typeface="Century Gothic" pitchFamily="34" charset="0"/>
        </a:defRPr>
      </a:lvl3pPr>
      <a:lvl4pPr marL="342900" marR="0" indent="-166688" algn="l" defTabSz="457200" rtl="0" eaLnBrk="1" fontAlgn="base" latinLnBrk="0" hangingPunct="1">
        <a:lnSpc>
          <a:spcPct val="100000"/>
        </a:lnSpc>
        <a:spcBef>
          <a:spcPct val="20000"/>
        </a:spcBef>
        <a:spcAft>
          <a:spcPct val="0"/>
        </a:spcAft>
        <a:buClrTx/>
        <a:buSzPct val="100000"/>
        <a:buFont typeface="Wingdings" pitchFamily="2" charset="2"/>
        <a:buChar char="§"/>
        <a:tabLst/>
        <a:defRPr sz="1400" kern="1200">
          <a:solidFill>
            <a:schemeClr val="tx2"/>
          </a:solidFill>
          <a:latin typeface="+mn-lt"/>
          <a:ea typeface="Century Gothic" pitchFamily="34" charset="0"/>
          <a:cs typeface="Century Gothic" pitchFamily="34" charset="0"/>
        </a:defRPr>
      </a:lvl4pPr>
      <a:lvl5pPr marL="1092200" indent="-179388" algn="l" defTabSz="457200" rtl="0" eaLnBrk="1" fontAlgn="base" hangingPunct="1">
        <a:spcBef>
          <a:spcPct val="20000"/>
        </a:spcBef>
        <a:spcAft>
          <a:spcPct val="0"/>
        </a:spcAft>
        <a:buSzPct val="50000"/>
        <a:buFont typeface="Wingdings" pitchFamily="2" charset="2"/>
        <a:buChar char="u"/>
        <a:defRPr sz="1200" kern="1200">
          <a:solidFill>
            <a:srgbClr val="7F7F7F"/>
          </a:solidFill>
          <a:latin typeface="+mn-lt"/>
          <a:ea typeface="Century Gothic" pitchFamily="34" charset="0"/>
          <a:cs typeface="Century Gothic"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1994215"/>
      </p:ext>
    </p:extLst>
  </p:cSld>
  <p:clrMap bg1="lt1" tx1="dk1" bg2="lt2" tx2="dk2" accent1="accent1" accent2="accent2" accent3="accent3" accent4="accent4" accent5="accent5" accent6="accent6" hlink="hlink" folHlink="folHlink"/>
  <p:sldLayoutIdLst>
    <p:sldLayoutId id="2147483701" r:id="rId1"/>
    <p:sldLayoutId id="2147483696" r:id="rId2"/>
    <p:sldLayoutId id="2147483697" r:id="rId3"/>
    <p:sldLayoutId id="2147483698" r:id="rId4"/>
    <p:sldLayoutId id="2147483699" r:id="rId5"/>
    <p:sldLayoutId id="2147483700" r:id="rId6"/>
    <p:sldLayoutId id="2147483702"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457200" rtl="0" eaLnBrk="1" fontAlgn="base" hangingPunct="1">
        <a:lnSpc>
          <a:spcPct val="100000"/>
        </a:lnSpc>
        <a:spcBef>
          <a:spcPct val="0"/>
        </a:spcBef>
        <a:spcAft>
          <a:spcPct val="0"/>
        </a:spcAft>
        <a:defRPr sz="3800" kern="1200">
          <a:solidFill>
            <a:schemeClr val="tx2"/>
          </a:solidFill>
          <a:latin typeface="+mj-lt"/>
          <a:ea typeface="Century Gothic" pitchFamily="34" charset="0"/>
          <a:cs typeface="Century Gothic" pitchFamily="34" charset="0"/>
        </a:defRPr>
      </a:lvl1pPr>
      <a:lvl2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2pPr>
      <a:lvl3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3pPr>
      <a:lvl4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4pPr>
      <a:lvl5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5pPr>
      <a:lvl6pPr marL="4572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6pPr>
      <a:lvl7pPr marL="9144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7pPr>
      <a:lvl8pPr marL="13716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8pPr>
      <a:lvl9pPr marL="18288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9pPr>
    </p:titleStyle>
    <p:bodyStyle>
      <a:lvl1pPr marL="0" marR="0" indent="0" algn="l" defTabSz="457200" rtl="0" eaLnBrk="1" fontAlgn="base" latinLnBrk="0" hangingPunct="1">
        <a:lnSpc>
          <a:spcPct val="100000"/>
        </a:lnSpc>
        <a:spcBef>
          <a:spcPts val="600"/>
        </a:spcBef>
        <a:spcAft>
          <a:spcPts val="600"/>
        </a:spcAft>
        <a:buClrTx/>
        <a:buSzPct val="75000"/>
        <a:buFont typeface="Wingdings" pitchFamily="2" charset="2"/>
        <a:buNone/>
        <a:tabLst/>
        <a:defRPr sz="2200" kern="1200">
          <a:solidFill>
            <a:schemeClr val="tx1"/>
          </a:solidFill>
          <a:latin typeface="+mn-lt"/>
          <a:ea typeface="Century Gothic" pitchFamily="34" charset="0"/>
          <a:cs typeface="Century Gothic" pitchFamily="34" charset="0"/>
        </a:defRPr>
      </a:lvl1pPr>
      <a:lvl2pPr marL="0" marR="0" indent="0" algn="l" defTabSz="454025" rtl="0" eaLnBrk="1" fontAlgn="base" latinLnBrk="0" hangingPunct="1">
        <a:lnSpc>
          <a:spcPct val="100000"/>
        </a:lnSpc>
        <a:spcBef>
          <a:spcPts val="0"/>
        </a:spcBef>
        <a:spcAft>
          <a:spcPct val="0"/>
        </a:spcAft>
        <a:buClrTx/>
        <a:buSzPct val="75000"/>
        <a:buFont typeface="Wingdings" pitchFamily="2" charset="2"/>
        <a:buNone/>
        <a:tabLst/>
        <a:defRPr sz="1800" kern="1200">
          <a:solidFill>
            <a:schemeClr val="tx2"/>
          </a:solidFill>
          <a:latin typeface="+mn-lt"/>
          <a:ea typeface="Century Gothic" pitchFamily="34" charset="0"/>
          <a:cs typeface="Century Gothic" pitchFamily="34" charset="0"/>
        </a:defRPr>
      </a:lvl2pPr>
      <a:lvl3pPr marL="176213" marR="0" indent="-176213" algn="l" defTabSz="288925" rtl="0" eaLnBrk="1" fontAlgn="base" latinLnBrk="0" hangingPunct="1">
        <a:lnSpc>
          <a:spcPct val="100000"/>
        </a:lnSpc>
        <a:spcBef>
          <a:spcPct val="20000"/>
        </a:spcBef>
        <a:spcAft>
          <a:spcPct val="0"/>
        </a:spcAft>
        <a:buClrTx/>
        <a:buSzPct val="100000"/>
        <a:buFont typeface="Wingdings" pitchFamily="2" charset="2"/>
        <a:buChar char="§"/>
        <a:tabLst/>
        <a:defRPr sz="1600" kern="1200">
          <a:solidFill>
            <a:schemeClr val="tx1"/>
          </a:solidFill>
          <a:latin typeface="+mn-lt"/>
          <a:ea typeface="Century Gothic" pitchFamily="34" charset="0"/>
          <a:cs typeface="Century Gothic" pitchFamily="34" charset="0"/>
        </a:defRPr>
      </a:lvl3pPr>
      <a:lvl4pPr marL="342900" marR="0" indent="-166688" algn="l" defTabSz="457200" rtl="0" eaLnBrk="1" fontAlgn="base" latinLnBrk="0" hangingPunct="1">
        <a:lnSpc>
          <a:spcPct val="100000"/>
        </a:lnSpc>
        <a:spcBef>
          <a:spcPct val="20000"/>
        </a:spcBef>
        <a:spcAft>
          <a:spcPct val="0"/>
        </a:spcAft>
        <a:buClrTx/>
        <a:buSzPct val="100000"/>
        <a:buFont typeface="Wingdings" pitchFamily="2" charset="2"/>
        <a:buChar char="§"/>
        <a:tabLst/>
        <a:defRPr sz="1400" kern="1200">
          <a:solidFill>
            <a:schemeClr val="tx2"/>
          </a:solidFill>
          <a:latin typeface="+mn-lt"/>
          <a:ea typeface="Century Gothic" pitchFamily="34" charset="0"/>
          <a:cs typeface="Century Gothic" pitchFamily="34" charset="0"/>
        </a:defRPr>
      </a:lvl4pPr>
      <a:lvl5pPr marL="1092200" indent="-179388" algn="l" defTabSz="457200" rtl="0" eaLnBrk="1" fontAlgn="base" hangingPunct="1">
        <a:spcBef>
          <a:spcPct val="20000"/>
        </a:spcBef>
        <a:spcAft>
          <a:spcPct val="0"/>
        </a:spcAft>
        <a:buSzPct val="50000"/>
        <a:buFont typeface="Wingdings" pitchFamily="2" charset="2"/>
        <a:buChar char="u"/>
        <a:defRPr sz="1200" kern="1200">
          <a:solidFill>
            <a:srgbClr val="7F7F7F"/>
          </a:solidFill>
          <a:latin typeface="+mn-lt"/>
          <a:ea typeface="Century Gothic" pitchFamily="34" charset="0"/>
          <a:cs typeface="Century Gothic"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32633"/>
      </p:ext>
    </p:extLst>
  </p:cSld>
  <p:clrMap bg1="lt1" tx1="dk1" bg2="lt2" tx2="dk2" accent1="accent1" accent2="accent2" accent3="accent3" accent4="accent4" accent5="accent5" accent6="accent6" hlink="hlink" folHlink="folHlink"/>
  <p:sldLayoutIdLst>
    <p:sldLayoutId id="2147483709" r:id="rId1"/>
    <p:sldLayoutId id="2147483704" r:id="rId2"/>
    <p:sldLayoutId id="2147483705" r:id="rId3"/>
    <p:sldLayoutId id="2147483706" r:id="rId4"/>
    <p:sldLayoutId id="2147483707" r:id="rId5"/>
    <p:sldLayoutId id="2147483708" r:id="rId6"/>
    <p:sldLayoutId id="2147483710" r:id="rId7"/>
    <p:sldLayoutId id="2147483715" r:id="rId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457200" rtl="0" eaLnBrk="1" fontAlgn="base" hangingPunct="1">
        <a:lnSpc>
          <a:spcPct val="100000"/>
        </a:lnSpc>
        <a:spcBef>
          <a:spcPct val="0"/>
        </a:spcBef>
        <a:spcAft>
          <a:spcPct val="0"/>
        </a:spcAft>
        <a:defRPr sz="3800" kern="1200">
          <a:solidFill>
            <a:schemeClr val="tx2"/>
          </a:solidFill>
          <a:latin typeface="+mj-lt"/>
          <a:ea typeface="Century Gothic" pitchFamily="34" charset="0"/>
          <a:cs typeface="Century Gothic" pitchFamily="34" charset="0"/>
        </a:defRPr>
      </a:lvl1pPr>
      <a:lvl2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2pPr>
      <a:lvl3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3pPr>
      <a:lvl4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4pPr>
      <a:lvl5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5pPr>
      <a:lvl6pPr marL="4572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6pPr>
      <a:lvl7pPr marL="9144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7pPr>
      <a:lvl8pPr marL="13716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8pPr>
      <a:lvl9pPr marL="18288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9pPr>
    </p:titleStyle>
    <p:bodyStyle>
      <a:lvl1pPr marL="0" marR="0" indent="0" algn="l" defTabSz="457200" rtl="0" eaLnBrk="1" fontAlgn="base" latinLnBrk="0" hangingPunct="1">
        <a:lnSpc>
          <a:spcPct val="100000"/>
        </a:lnSpc>
        <a:spcBef>
          <a:spcPts val="600"/>
        </a:spcBef>
        <a:spcAft>
          <a:spcPts val="600"/>
        </a:spcAft>
        <a:buClrTx/>
        <a:buSzPct val="75000"/>
        <a:buFont typeface="Wingdings" pitchFamily="2" charset="2"/>
        <a:buNone/>
        <a:tabLst/>
        <a:defRPr sz="2200" kern="1200">
          <a:solidFill>
            <a:schemeClr val="tx1"/>
          </a:solidFill>
          <a:latin typeface="+mn-lt"/>
          <a:ea typeface="Century Gothic" pitchFamily="34" charset="0"/>
          <a:cs typeface="Century Gothic" pitchFamily="34" charset="0"/>
        </a:defRPr>
      </a:lvl1pPr>
      <a:lvl2pPr marL="0" marR="0" indent="0" algn="l" defTabSz="454025" rtl="0" eaLnBrk="1" fontAlgn="base" latinLnBrk="0" hangingPunct="1">
        <a:lnSpc>
          <a:spcPct val="100000"/>
        </a:lnSpc>
        <a:spcBef>
          <a:spcPts val="0"/>
        </a:spcBef>
        <a:spcAft>
          <a:spcPct val="0"/>
        </a:spcAft>
        <a:buClrTx/>
        <a:buSzPct val="75000"/>
        <a:buFont typeface="Wingdings" pitchFamily="2" charset="2"/>
        <a:buNone/>
        <a:tabLst/>
        <a:defRPr sz="1800" kern="1200">
          <a:solidFill>
            <a:schemeClr val="tx2"/>
          </a:solidFill>
          <a:latin typeface="+mn-lt"/>
          <a:ea typeface="Century Gothic" pitchFamily="34" charset="0"/>
          <a:cs typeface="Century Gothic" pitchFamily="34" charset="0"/>
        </a:defRPr>
      </a:lvl2pPr>
      <a:lvl3pPr marL="176213" marR="0" indent="-176213" algn="l" defTabSz="288925" rtl="0" eaLnBrk="1" fontAlgn="base" latinLnBrk="0" hangingPunct="1">
        <a:lnSpc>
          <a:spcPct val="100000"/>
        </a:lnSpc>
        <a:spcBef>
          <a:spcPct val="20000"/>
        </a:spcBef>
        <a:spcAft>
          <a:spcPct val="0"/>
        </a:spcAft>
        <a:buClrTx/>
        <a:buSzPct val="100000"/>
        <a:buFont typeface="Wingdings" pitchFamily="2" charset="2"/>
        <a:buChar char="§"/>
        <a:tabLst/>
        <a:defRPr sz="1600" kern="1200">
          <a:solidFill>
            <a:schemeClr val="tx1"/>
          </a:solidFill>
          <a:latin typeface="+mn-lt"/>
          <a:ea typeface="Century Gothic" pitchFamily="34" charset="0"/>
          <a:cs typeface="Century Gothic" pitchFamily="34" charset="0"/>
        </a:defRPr>
      </a:lvl3pPr>
      <a:lvl4pPr marL="342900" marR="0" indent="-166688" algn="l" defTabSz="457200" rtl="0" eaLnBrk="1" fontAlgn="base" latinLnBrk="0" hangingPunct="1">
        <a:lnSpc>
          <a:spcPct val="100000"/>
        </a:lnSpc>
        <a:spcBef>
          <a:spcPct val="20000"/>
        </a:spcBef>
        <a:spcAft>
          <a:spcPct val="0"/>
        </a:spcAft>
        <a:buClrTx/>
        <a:buSzPct val="100000"/>
        <a:buFont typeface="Wingdings" pitchFamily="2" charset="2"/>
        <a:buChar char="§"/>
        <a:tabLst/>
        <a:defRPr sz="1400" kern="1200">
          <a:solidFill>
            <a:schemeClr val="tx2"/>
          </a:solidFill>
          <a:latin typeface="+mn-lt"/>
          <a:ea typeface="Century Gothic" pitchFamily="34" charset="0"/>
          <a:cs typeface="Century Gothic" pitchFamily="34" charset="0"/>
        </a:defRPr>
      </a:lvl4pPr>
      <a:lvl5pPr marL="1092200" indent="-179388" algn="l" defTabSz="457200" rtl="0" eaLnBrk="1" fontAlgn="base" hangingPunct="1">
        <a:spcBef>
          <a:spcPct val="20000"/>
        </a:spcBef>
        <a:spcAft>
          <a:spcPct val="0"/>
        </a:spcAft>
        <a:buSzPct val="50000"/>
        <a:buFont typeface="Wingdings" pitchFamily="2" charset="2"/>
        <a:buChar char="u"/>
        <a:defRPr sz="1200" kern="1200">
          <a:solidFill>
            <a:srgbClr val="7F7F7F"/>
          </a:solidFill>
          <a:latin typeface="+mn-lt"/>
          <a:ea typeface="Century Gothic" pitchFamily="34" charset="0"/>
          <a:cs typeface="Century Gothic"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5.xml"/><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6.xml"/><Relationship Id="rId1" Type="http://schemas.openxmlformats.org/officeDocument/2006/relationships/slideLayout" Target="../slideLayouts/slideLayout28.xml"/></Relationships>
</file>

<file path=ppt/slides/_rels/slide16.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22.xml"/></Relationships>
</file>

<file path=ppt/slides/_rels/slide18.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1.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8.xml"/><Relationship Id="rId1" Type="http://schemas.openxmlformats.org/officeDocument/2006/relationships/slideLayout" Target="../slideLayouts/slideLayout26.xml"/><Relationship Id="rId4" Type="http://schemas.openxmlformats.org/officeDocument/2006/relationships/chart" Target="../charts/chart1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9.xml.rels><?xml version="1.0" encoding="UTF-8" standalone="yes"?>
<Relationships xmlns="http://schemas.openxmlformats.org/package/2006/relationships"><Relationship Id="rId2" Type="http://schemas.openxmlformats.org/officeDocument/2006/relationships/chart" Target="../charts/chart17.xml"/><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2" Type="http://schemas.openxmlformats.org/officeDocument/2006/relationships/chart" Target="../charts/chart18.xml"/><Relationship Id="rId1" Type="http://schemas.openxmlformats.org/officeDocument/2006/relationships/slideLayout" Target="../slideLayouts/slideLayout23.xml"/></Relationships>
</file>

<file path=ppt/slides/_rels/slide31.xml.rels><?xml version="1.0" encoding="UTF-8" standalone="yes"?>
<Relationships xmlns="http://schemas.openxmlformats.org/package/2006/relationships"><Relationship Id="rId2" Type="http://schemas.openxmlformats.org/officeDocument/2006/relationships/chart" Target="../charts/chart19.xml"/><Relationship Id="rId1" Type="http://schemas.openxmlformats.org/officeDocument/2006/relationships/slideLayout" Target="../slideLayouts/slideLayout23.xml"/></Relationships>
</file>

<file path=ppt/slides/_rels/slide32.xml.rels><?xml version="1.0" encoding="UTF-8" standalone="yes"?>
<Relationships xmlns="http://schemas.openxmlformats.org/package/2006/relationships"><Relationship Id="rId2" Type="http://schemas.openxmlformats.org/officeDocument/2006/relationships/chart" Target="../charts/chart20.xml"/><Relationship Id="rId1" Type="http://schemas.openxmlformats.org/officeDocument/2006/relationships/slideLayout" Target="../slideLayouts/slideLayout22.xml"/></Relationships>
</file>

<file path=ppt/slides/_rels/slide33.xml.rels><?xml version="1.0" encoding="UTF-8" standalone="yes"?>
<Relationships xmlns="http://schemas.openxmlformats.org/package/2006/relationships"><Relationship Id="rId2" Type="http://schemas.openxmlformats.org/officeDocument/2006/relationships/chart" Target="../charts/chart21.xml"/><Relationship Id="rId1" Type="http://schemas.openxmlformats.org/officeDocument/2006/relationships/slideLayout" Target="../slideLayouts/slideLayout2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5.xml.rels><?xml version="1.0" encoding="UTF-8" standalone="yes"?>
<Relationships xmlns="http://schemas.openxmlformats.org/package/2006/relationships"><Relationship Id="rId2" Type="http://schemas.openxmlformats.org/officeDocument/2006/relationships/chart" Target="../charts/chart22.xml"/><Relationship Id="rId1" Type="http://schemas.openxmlformats.org/officeDocument/2006/relationships/slideLayout" Target="../slideLayouts/slideLayout22.xml"/></Relationships>
</file>

<file path=ppt/slides/_rels/slide36.xml.rels><?xml version="1.0" encoding="UTF-8" standalone="yes"?>
<Relationships xmlns="http://schemas.openxmlformats.org/package/2006/relationships"><Relationship Id="rId2" Type="http://schemas.openxmlformats.org/officeDocument/2006/relationships/chart" Target="../charts/chart23.xml"/><Relationship Id="rId1" Type="http://schemas.openxmlformats.org/officeDocument/2006/relationships/slideLayout" Target="../slideLayouts/slideLayout2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8.xml.rels><?xml version="1.0" encoding="UTF-8" standalone="yes"?>
<Relationships xmlns="http://schemas.openxmlformats.org/package/2006/relationships"><Relationship Id="rId2" Type="http://schemas.openxmlformats.org/officeDocument/2006/relationships/chart" Target="../charts/chart24.xml"/><Relationship Id="rId1" Type="http://schemas.openxmlformats.org/officeDocument/2006/relationships/slideLayout" Target="../slideLayouts/slideLayout2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9.xml"/><Relationship Id="rId1" Type="http://schemas.openxmlformats.org/officeDocument/2006/relationships/slideLayout" Target="../slideLayouts/slideLayout25.xml"/></Relationships>
</file>

<file path=ppt/slides/_rels/slide4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0.xml"/><Relationship Id="rId1" Type="http://schemas.openxmlformats.org/officeDocument/2006/relationships/slideLayout" Target="../slideLayouts/slideLayout2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2.xml"/></Relationships>
</file>

<file path=ppt/slides/_rels/slide5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7717" b="27717"/>
          <a:stretch>
            <a:fillRect/>
          </a:stretch>
        </p:blipFill>
        <p:spPr>
          <a:xfrm>
            <a:off x="3200400" y="2514600"/>
            <a:ext cx="1704887" cy="1458912"/>
          </a:xfrm>
        </p:spPr>
      </p:pic>
      <p:sp>
        <p:nvSpPr>
          <p:cNvPr id="13" name="Text Placeholder 12"/>
          <p:cNvSpPr>
            <a:spLocks noGrp="1"/>
          </p:cNvSpPr>
          <p:nvPr>
            <p:ph type="body" sz="quarter" idx="11"/>
          </p:nvPr>
        </p:nvSpPr>
        <p:spPr/>
        <p:txBody>
          <a:bodyPr/>
          <a:lstStyle/>
          <a:p>
            <a:r>
              <a:rPr lang="en-IN" dirty="0"/>
              <a:t>Session </a:t>
            </a:r>
            <a:r>
              <a:rPr lang="en-IN" dirty="0" smtClean="0"/>
              <a:t>3: </a:t>
            </a:r>
            <a:r>
              <a:rPr lang="en-IN" dirty="0"/>
              <a:t/>
            </a:r>
            <a:br>
              <a:rPr lang="en-IN" dirty="0"/>
            </a:br>
            <a:r>
              <a:rPr lang="en-GB" dirty="0"/>
              <a:t>FP Policies, </a:t>
            </a:r>
            <a:r>
              <a:rPr lang="en-GB" dirty="0" smtClean="0"/>
              <a:t>Programmes</a:t>
            </a:r>
            <a:r>
              <a:rPr lang="en-GB" dirty="0"/>
              <a:t>, and Strategies</a:t>
            </a:r>
            <a:endParaRPr lang="en-US" dirty="0"/>
          </a:p>
        </p:txBody>
      </p:sp>
      <p:sp>
        <p:nvSpPr>
          <p:cNvPr id="9" name="Text Placeholder 8"/>
          <p:cNvSpPr>
            <a:spLocks noGrp="1"/>
          </p:cNvSpPr>
          <p:nvPr>
            <p:ph type="body" sz="quarter" idx="12"/>
          </p:nvPr>
        </p:nvSpPr>
        <p:spPr/>
        <p:txBody>
          <a:bodyPr/>
          <a:lstStyle/>
          <a:p>
            <a:endParaRPr lang="en-US" dirty="0"/>
          </a:p>
        </p:txBody>
      </p:sp>
      <p:sp>
        <p:nvSpPr>
          <p:cNvPr id="10" name="Text Placeholder 9"/>
          <p:cNvSpPr>
            <a:spLocks noGrp="1"/>
          </p:cNvSpPr>
          <p:nvPr>
            <p:ph type="body" sz="quarter" idx="13"/>
          </p:nvPr>
        </p:nvSpPr>
        <p:spPr/>
        <p:txBody>
          <a:bodyPr/>
          <a:lstStyle/>
          <a:p>
            <a:r>
              <a:rPr lang="en-US" dirty="0" smtClean="0"/>
              <a:t>March 2014</a:t>
            </a:r>
            <a:endParaRPr lang="en-US" dirty="0"/>
          </a:p>
        </p:txBody>
      </p:sp>
      <p:sp>
        <p:nvSpPr>
          <p:cNvPr id="6" name="TextBox 5"/>
          <p:cNvSpPr txBox="1">
            <a:spLocks noChangeArrowheads="1"/>
          </p:cNvSpPr>
          <p:nvPr/>
        </p:nvSpPr>
        <p:spPr bwMode="auto">
          <a:xfrm>
            <a:off x="3352800" y="3962400"/>
            <a:ext cx="1542365" cy="230832"/>
          </a:xfrm>
          <a:prstGeom prst="rect">
            <a:avLst/>
          </a:prstGeom>
          <a:noFill/>
          <a:ln w="9525">
            <a:noFill/>
            <a:miter lim="800000"/>
            <a:headEnd/>
            <a:tailEnd/>
          </a:ln>
        </p:spPr>
        <p:txBody>
          <a:bodyPr vert="horz" wrap="square">
            <a:spAutoFit/>
          </a:bodyPr>
          <a:lstStyle/>
          <a:p>
            <a:pPr algn="r" defTabSz="457200">
              <a:defRPr/>
            </a:pPr>
            <a:r>
              <a:rPr lang="en-US" sz="900" dirty="0">
                <a:solidFill>
                  <a:prstClr val="white"/>
                </a:solidFill>
                <a:latin typeface="Tw Cen MT" pitchFamily="34" charset="0"/>
                <a:ea typeface="Lucida Grande"/>
                <a:cs typeface="Lucida Grande"/>
              </a:rPr>
              <a:t>Photo by </a:t>
            </a:r>
            <a:r>
              <a:rPr lang="en-US" sz="900" dirty="0" err="1">
                <a:solidFill>
                  <a:prstClr val="white"/>
                </a:solidFill>
                <a:latin typeface="Tw Cen MT" pitchFamily="34" charset="0"/>
                <a:ea typeface="Lucida Grande"/>
                <a:cs typeface="Lucida Grande"/>
              </a:rPr>
              <a:t>Meena</a:t>
            </a:r>
            <a:r>
              <a:rPr lang="en-US" sz="900" dirty="0">
                <a:solidFill>
                  <a:prstClr val="white"/>
                </a:solidFill>
                <a:latin typeface="Tw Cen MT" pitchFamily="34" charset="0"/>
                <a:ea typeface="Lucida Grande"/>
                <a:cs typeface="Lucida Grande"/>
              </a:rPr>
              <a:t> </a:t>
            </a:r>
            <a:r>
              <a:rPr lang="en-US" sz="900" dirty="0" err="1">
                <a:solidFill>
                  <a:prstClr val="white"/>
                </a:solidFill>
                <a:latin typeface="Tw Cen MT" pitchFamily="34" charset="0"/>
                <a:ea typeface="Lucida Grande"/>
                <a:cs typeface="Lucida Grande"/>
              </a:rPr>
              <a:t>Kadri</a:t>
            </a:r>
            <a:endParaRPr lang="en-US" sz="900" dirty="0">
              <a:solidFill>
                <a:prstClr val="white"/>
              </a:solidFill>
              <a:latin typeface="Tw Cen MT" pitchFamily="34" charset="0"/>
              <a:ea typeface="Lucida Grande"/>
              <a:cs typeface="Lucida Grande"/>
            </a:endParaRPr>
          </a:p>
        </p:txBody>
      </p:sp>
    </p:spTree>
    <p:extLst>
      <p:ext uri="{BB962C8B-B14F-4D97-AF65-F5344CB8AC3E}">
        <p14:creationId xmlns:p14="http://schemas.microsoft.com/office/powerpoint/2010/main" val="187954291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7"/>
          </p:nvPr>
        </p:nvSpPr>
        <p:spPr/>
        <p:txBody>
          <a:bodyPr/>
          <a:lstStyle/>
          <a:p>
            <a:r>
              <a:rPr lang="en-US" dirty="0"/>
              <a:t>Source: </a:t>
            </a:r>
            <a:r>
              <a:rPr lang="en-US" dirty="0" smtClean="0"/>
              <a:t>SRS, 2011</a:t>
            </a:r>
            <a:endParaRPr lang="en-US" dirty="0"/>
          </a:p>
        </p:txBody>
      </p:sp>
      <p:sp>
        <p:nvSpPr>
          <p:cNvPr id="7" name="Title 6"/>
          <p:cNvSpPr>
            <a:spLocks noGrp="1"/>
          </p:cNvSpPr>
          <p:nvPr>
            <p:ph type="title"/>
          </p:nvPr>
        </p:nvSpPr>
        <p:spPr/>
        <p:txBody>
          <a:bodyPr/>
          <a:lstStyle/>
          <a:p>
            <a:r>
              <a:rPr lang="en-US" dirty="0" smtClean="0"/>
              <a:t>Maternal Mortality Ratio: </a:t>
            </a:r>
            <a:br>
              <a:rPr lang="en-US" dirty="0" smtClean="0"/>
            </a:br>
            <a:r>
              <a:rPr lang="en-US" dirty="0" smtClean="0"/>
              <a:t>2007–2009</a:t>
            </a:r>
            <a:endParaRPr lang="en-US" dirty="0"/>
          </a:p>
        </p:txBody>
      </p:sp>
      <p:graphicFrame>
        <p:nvGraphicFramePr>
          <p:cNvPr id="10" name="Content Placeholder 3"/>
          <p:cNvGraphicFramePr>
            <a:graphicFrameLocks/>
          </p:cNvGraphicFramePr>
          <p:nvPr>
            <p:extLst>
              <p:ext uri="{D42A27DB-BD31-4B8C-83A1-F6EECF244321}">
                <p14:modId xmlns:p14="http://schemas.microsoft.com/office/powerpoint/2010/main" val="1412231249"/>
              </p:ext>
            </p:extLst>
          </p:nvPr>
        </p:nvGraphicFramePr>
        <p:xfrm>
          <a:off x="507464" y="1943100"/>
          <a:ext cx="7285380" cy="4495800"/>
        </p:xfrm>
        <a:graphic>
          <a:graphicData uri="http://schemas.openxmlformats.org/drawingml/2006/chart">
            <c:chart xmlns:c="http://schemas.openxmlformats.org/drawingml/2006/chart" xmlns:r="http://schemas.openxmlformats.org/officeDocument/2006/relationships" r:id="rId2"/>
          </a:graphicData>
        </a:graphic>
      </p:graphicFrame>
      <p:grpSp>
        <p:nvGrpSpPr>
          <p:cNvPr id="3" name="Group 2"/>
          <p:cNvGrpSpPr/>
          <p:nvPr/>
        </p:nvGrpSpPr>
        <p:grpSpPr>
          <a:xfrm>
            <a:off x="6970627" y="3414353"/>
            <a:ext cx="1714314" cy="2224447"/>
            <a:chOff x="6979920" y="2940784"/>
            <a:chExt cx="1714314" cy="2013481"/>
          </a:xfrm>
        </p:grpSpPr>
        <p:grpSp>
          <p:nvGrpSpPr>
            <p:cNvPr id="18" name="Group 17"/>
            <p:cNvGrpSpPr/>
            <p:nvPr/>
          </p:nvGrpSpPr>
          <p:grpSpPr>
            <a:xfrm>
              <a:off x="6979920" y="2940784"/>
              <a:ext cx="1714314" cy="1877437"/>
              <a:chOff x="6979920" y="2940784"/>
              <a:chExt cx="1714314" cy="1877437"/>
            </a:xfrm>
          </p:grpSpPr>
          <p:sp>
            <p:nvSpPr>
              <p:cNvPr id="12" name="TextBox 11"/>
              <p:cNvSpPr txBox="1"/>
              <p:nvPr/>
            </p:nvSpPr>
            <p:spPr>
              <a:xfrm>
                <a:off x="7170234" y="2940784"/>
                <a:ext cx="1524000" cy="1877437"/>
              </a:xfrm>
              <a:prstGeom prst="rect">
                <a:avLst/>
              </a:prstGeom>
              <a:noFill/>
            </p:spPr>
            <p:txBody>
              <a:bodyPr wrap="square" rtlCol="0">
                <a:spAutoFit/>
              </a:bodyPr>
              <a:lstStyle/>
              <a:p>
                <a:pPr>
                  <a:spcAft>
                    <a:spcPts val="1200"/>
                  </a:spcAft>
                  <a:buClr>
                    <a:srgbClr val="8B1524"/>
                  </a:buClr>
                  <a:buSzPct val="200000"/>
                </a:pPr>
                <a:r>
                  <a:rPr lang="en-US" sz="1600" dirty="0" smtClean="0">
                    <a:latin typeface="+mj-lt"/>
                  </a:rPr>
                  <a:t>Goal Achieved</a:t>
                </a:r>
              </a:p>
              <a:p>
                <a:pPr>
                  <a:spcAft>
                    <a:spcPts val="1200"/>
                  </a:spcAft>
                </a:pPr>
                <a:r>
                  <a:rPr lang="en-US" sz="1600" dirty="0" smtClean="0">
                    <a:latin typeface="+mj-lt"/>
                  </a:rPr>
                  <a:t>Goal Almost Achieved</a:t>
                </a:r>
              </a:p>
              <a:p>
                <a:pPr>
                  <a:spcAft>
                    <a:spcPts val="1200"/>
                  </a:spcAft>
                </a:pPr>
                <a:r>
                  <a:rPr lang="en-US" sz="1600" dirty="0" smtClean="0">
                    <a:latin typeface="+mj-lt"/>
                  </a:rPr>
                  <a:t>Goal Not Achieved</a:t>
                </a:r>
                <a:endParaRPr lang="en-US" sz="1600" dirty="0">
                  <a:latin typeface="+mj-lt"/>
                </a:endParaRPr>
              </a:p>
            </p:txBody>
          </p:sp>
          <p:grpSp>
            <p:nvGrpSpPr>
              <p:cNvPr id="17" name="Group 16"/>
              <p:cNvGrpSpPr/>
              <p:nvPr/>
            </p:nvGrpSpPr>
            <p:grpSpPr>
              <a:xfrm>
                <a:off x="6979920" y="3048000"/>
                <a:ext cx="182880" cy="1325880"/>
                <a:chOff x="6979920" y="3048000"/>
                <a:chExt cx="182880" cy="1325880"/>
              </a:xfrm>
            </p:grpSpPr>
            <p:sp>
              <p:nvSpPr>
                <p:cNvPr id="13" name="Rectangle 12"/>
                <p:cNvSpPr/>
                <p:nvPr/>
              </p:nvSpPr>
              <p:spPr>
                <a:xfrm>
                  <a:off x="6979920" y="3048000"/>
                  <a:ext cx="182880" cy="182880"/>
                </a:xfrm>
                <a:prstGeom prst="rect">
                  <a:avLst/>
                </a:prstGeom>
                <a:solidFill>
                  <a:srgbClr val="8B15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6979920" y="3505200"/>
                  <a:ext cx="182880" cy="182880"/>
                </a:xfrm>
                <a:prstGeom prst="rect">
                  <a:avLst/>
                </a:prstGeom>
                <a:solidFill>
                  <a:srgbClr val="6D733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p:nvSpPr>
              <p:spPr>
                <a:xfrm>
                  <a:off x="6979920" y="4191000"/>
                  <a:ext cx="182880" cy="182880"/>
                </a:xfrm>
                <a:prstGeom prst="rect">
                  <a:avLst/>
                </a:prstGeom>
                <a:solidFill>
                  <a:srgbClr val="0845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sp>
          <p:nvSpPr>
            <p:cNvPr id="11" name="Rectangle 10"/>
            <p:cNvSpPr/>
            <p:nvPr/>
          </p:nvSpPr>
          <p:spPr>
            <a:xfrm>
              <a:off x="6987354" y="4693548"/>
              <a:ext cx="182880" cy="182880"/>
            </a:xfrm>
            <a:prstGeom prst="rect">
              <a:avLst/>
            </a:prstGeom>
            <a:solidFill>
              <a:srgbClr val="C4882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extBox 1"/>
            <p:cNvSpPr txBox="1"/>
            <p:nvPr/>
          </p:nvSpPr>
          <p:spPr>
            <a:xfrm>
              <a:off x="7183244" y="4615711"/>
              <a:ext cx="1219200" cy="338554"/>
            </a:xfrm>
            <a:prstGeom prst="rect">
              <a:avLst/>
            </a:prstGeom>
            <a:noFill/>
          </p:spPr>
          <p:txBody>
            <a:bodyPr wrap="square" rtlCol="0">
              <a:spAutoFit/>
            </a:bodyPr>
            <a:lstStyle/>
            <a:p>
              <a:r>
                <a:rPr lang="en-US" sz="1600" dirty="0" smtClean="0">
                  <a:latin typeface="+mj-lt"/>
                </a:rPr>
                <a:t>India Total</a:t>
              </a:r>
              <a:endParaRPr lang="en-US" sz="1600" dirty="0">
                <a:latin typeface="+mj-lt"/>
              </a:endParaRPr>
            </a:p>
          </p:txBody>
        </p:sp>
      </p:grpSp>
      <p:sp>
        <p:nvSpPr>
          <p:cNvPr id="4" name="TextBox 3"/>
          <p:cNvSpPr txBox="1"/>
          <p:nvPr/>
        </p:nvSpPr>
        <p:spPr>
          <a:xfrm>
            <a:off x="838199" y="1904330"/>
            <a:ext cx="6231301" cy="369332"/>
          </a:xfrm>
          <a:prstGeom prst="rect">
            <a:avLst/>
          </a:prstGeom>
          <a:noFill/>
        </p:spPr>
        <p:txBody>
          <a:bodyPr wrap="square" rtlCol="0">
            <a:spAutoFit/>
          </a:bodyPr>
          <a:lstStyle/>
          <a:p>
            <a:r>
              <a:rPr lang="en-US" dirty="0" smtClean="0"/>
              <a:t>12th Five Year Plan Goal: MMR less than 100 by 2017</a:t>
            </a:r>
            <a:endParaRPr lang="en-US" dirty="0"/>
          </a:p>
        </p:txBody>
      </p:sp>
    </p:spTree>
    <p:extLst>
      <p:ext uri="{BB962C8B-B14F-4D97-AF65-F5344CB8AC3E}">
        <p14:creationId xmlns:p14="http://schemas.microsoft.com/office/powerpoint/2010/main" val="1316539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7"/>
          </p:nvPr>
        </p:nvSpPr>
        <p:spPr/>
        <p:txBody>
          <a:bodyPr/>
          <a:lstStyle/>
          <a:p>
            <a:endParaRPr lang="en-US" dirty="0"/>
          </a:p>
        </p:txBody>
      </p:sp>
      <p:sp>
        <p:nvSpPr>
          <p:cNvPr id="2" name="Text Placeholder 1"/>
          <p:cNvSpPr>
            <a:spLocks noGrp="1"/>
          </p:cNvSpPr>
          <p:nvPr>
            <p:ph type="body" sz="quarter" idx="18"/>
          </p:nvPr>
        </p:nvSpPr>
        <p:spPr/>
        <p:txBody>
          <a:bodyPr/>
          <a:lstStyle/>
          <a:p>
            <a:pPr lvl="1"/>
            <a:r>
              <a:rPr lang="en-US" sz="2400" b="1" dirty="0">
                <a:solidFill>
                  <a:schemeClr val="tx1"/>
                </a:solidFill>
              </a:rPr>
              <a:t>Infant Mortality Rate (IMR): </a:t>
            </a:r>
            <a:r>
              <a:rPr lang="en-US" sz="2400" dirty="0">
                <a:solidFill>
                  <a:schemeClr val="tx1"/>
                </a:solidFill>
              </a:rPr>
              <a:t>number of infant deaths per 1,000 live births</a:t>
            </a:r>
          </a:p>
          <a:p>
            <a:pPr lvl="1"/>
            <a:r>
              <a:rPr lang="en-US" sz="2400" b="1" dirty="0">
                <a:solidFill>
                  <a:schemeClr val="tx1"/>
                </a:solidFill>
              </a:rPr>
              <a:t>12th Five-Year Plan Goal: </a:t>
            </a:r>
            <a:r>
              <a:rPr lang="en-US" sz="2400" dirty="0">
                <a:solidFill>
                  <a:schemeClr val="tx1"/>
                </a:solidFill>
              </a:rPr>
              <a:t>IMR less than 27  </a:t>
            </a:r>
            <a:r>
              <a:rPr lang="en-US" sz="2400" dirty="0" smtClean="0">
                <a:solidFill>
                  <a:schemeClr val="tx1"/>
                </a:solidFill>
              </a:rPr>
              <a:t>   by </a:t>
            </a:r>
            <a:r>
              <a:rPr lang="en-US" sz="2400" dirty="0">
                <a:solidFill>
                  <a:schemeClr val="tx1"/>
                </a:solidFill>
              </a:rPr>
              <a:t>2017</a:t>
            </a:r>
          </a:p>
          <a:p>
            <a:endParaRPr lang="en-US" dirty="0"/>
          </a:p>
        </p:txBody>
      </p:sp>
      <p:sp>
        <p:nvSpPr>
          <p:cNvPr id="5" name="Title 4"/>
          <p:cNvSpPr>
            <a:spLocks noGrp="1"/>
          </p:cNvSpPr>
          <p:nvPr>
            <p:ph type="title"/>
          </p:nvPr>
        </p:nvSpPr>
        <p:spPr/>
        <p:txBody>
          <a:bodyPr/>
          <a:lstStyle/>
          <a:p>
            <a:r>
              <a:rPr lang="en-US" dirty="0" smtClean="0"/>
              <a:t>Infant Mortality Rate</a:t>
            </a:r>
            <a:endParaRPr lang="en-US" dirty="0"/>
          </a:p>
        </p:txBody>
      </p:sp>
    </p:spTree>
    <p:extLst>
      <p:ext uri="{BB962C8B-B14F-4D97-AF65-F5344CB8AC3E}">
        <p14:creationId xmlns:p14="http://schemas.microsoft.com/office/powerpoint/2010/main" val="2793708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7"/>
          </p:nvPr>
        </p:nvSpPr>
        <p:spPr/>
        <p:txBody>
          <a:bodyPr/>
          <a:lstStyle/>
          <a:p>
            <a:r>
              <a:rPr lang="en-US" dirty="0">
                <a:cs typeface="Arial" pitchFamily="34" charset="0"/>
              </a:rPr>
              <a:t>Source: </a:t>
            </a:r>
            <a:r>
              <a:rPr lang="en-US" dirty="0" smtClean="0">
                <a:cs typeface="Arial" pitchFamily="34" charset="0"/>
              </a:rPr>
              <a:t>SRS, 2012</a:t>
            </a:r>
            <a:endParaRPr lang="en-IN" dirty="0">
              <a:cs typeface="Arial" pitchFamily="34" charset="0"/>
            </a:endParaRPr>
          </a:p>
        </p:txBody>
      </p:sp>
      <p:sp>
        <p:nvSpPr>
          <p:cNvPr id="7" name="Title 6"/>
          <p:cNvSpPr>
            <a:spLocks noGrp="1"/>
          </p:cNvSpPr>
          <p:nvPr>
            <p:ph type="title"/>
          </p:nvPr>
        </p:nvSpPr>
        <p:spPr/>
        <p:txBody>
          <a:bodyPr/>
          <a:lstStyle/>
          <a:p>
            <a:r>
              <a:rPr lang="en-US" dirty="0" smtClean="0"/>
              <a:t>Infant Mortality Rate: 2011</a:t>
            </a:r>
            <a:endParaRPr lang="en-US" dirty="0"/>
          </a:p>
        </p:txBody>
      </p:sp>
      <p:graphicFrame>
        <p:nvGraphicFramePr>
          <p:cNvPr id="10" name="Content Placeholder 3"/>
          <p:cNvGraphicFramePr>
            <a:graphicFrameLocks/>
          </p:cNvGraphicFramePr>
          <p:nvPr>
            <p:extLst>
              <p:ext uri="{D42A27DB-BD31-4B8C-83A1-F6EECF244321}">
                <p14:modId xmlns:p14="http://schemas.microsoft.com/office/powerpoint/2010/main" val="2223735191"/>
              </p:ext>
            </p:extLst>
          </p:nvPr>
        </p:nvGraphicFramePr>
        <p:xfrm>
          <a:off x="990600" y="1784824"/>
          <a:ext cx="6211140" cy="4648200"/>
        </p:xfrm>
        <a:graphic>
          <a:graphicData uri="http://schemas.openxmlformats.org/drawingml/2006/chart">
            <c:chart xmlns:c="http://schemas.openxmlformats.org/drawingml/2006/chart" xmlns:r="http://schemas.openxmlformats.org/officeDocument/2006/relationships" r:id="rId3"/>
          </a:graphicData>
        </a:graphic>
      </p:graphicFrame>
      <p:grpSp>
        <p:nvGrpSpPr>
          <p:cNvPr id="17" name="Group 16"/>
          <p:cNvGrpSpPr/>
          <p:nvPr/>
        </p:nvGrpSpPr>
        <p:grpSpPr>
          <a:xfrm>
            <a:off x="6324600" y="2919303"/>
            <a:ext cx="1714314" cy="2262297"/>
            <a:chOff x="6979920" y="2940784"/>
            <a:chExt cx="1714314" cy="2013481"/>
          </a:xfrm>
        </p:grpSpPr>
        <p:grpSp>
          <p:nvGrpSpPr>
            <p:cNvPr id="18" name="Group 17"/>
            <p:cNvGrpSpPr/>
            <p:nvPr/>
          </p:nvGrpSpPr>
          <p:grpSpPr>
            <a:xfrm>
              <a:off x="6979920" y="2940784"/>
              <a:ext cx="1714314" cy="1670950"/>
              <a:chOff x="6979920" y="2940784"/>
              <a:chExt cx="1714314" cy="1670950"/>
            </a:xfrm>
          </p:grpSpPr>
          <p:sp>
            <p:nvSpPr>
              <p:cNvPr id="21" name="TextBox 20"/>
              <p:cNvSpPr txBox="1"/>
              <p:nvPr/>
            </p:nvSpPr>
            <p:spPr>
              <a:xfrm>
                <a:off x="7170234" y="2940784"/>
                <a:ext cx="1524000" cy="1670950"/>
              </a:xfrm>
              <a:prstGeom prst="rect">
                <a:avLst/>
              </a:prstGeom>
              <a:noFill/>
            </p:spPr>
            <p:txBody>
              <a:bodyPr wrap="square" rtlCol="0">
                <a:spAutoFit/>
              </a:bodyPr>
              <a:lstStyle/>
              <a:p>
                <a:pPr>
                  <a:spcAft>
                    <a:spcPts val="1200"/>
                  </a:spcAft>
                  <a:buClr>
                    <a:srgbClr val="8B1524"/>
                  </a:buClr>
                  <a:buSzPct val="200000"/>
                </a:pPr>
                <a:r>
                  <a:rPr lang="en-US" sz="1600" dirty="0" smtClean="0">
                    <a:latin typeface="Century Gothic" panose="020B0502020202020204" pitchFamily="34" charset="0"/>
                  </a:rPr>
                  <a:t>Goal Achieved</a:t>
                </a:r>
              </a:p>
              <a:p>
                <a:pPr>
                  <a:spcAft>
                    <a:spcPts val="1200"/>
                  </a:spcAft>
                </a:pPr>
                <a:r>
                  <a:rPr lang="en-US" sz="1600" dirty="0" smtClean="0">
                    <a:latin typeface="Century Gothic" panose="020B0502020202020204" pitchFamily="34" charset="0"/>
                  </a:rPr>
                  <a:t>Goal Almost Achieved</a:t>
                </a:r>
              </a:p>
              <a:p>
                <a:pPr>
                  <a:spcAft>
                    <a:spcPts val="1200"/>
                  </a:spcAft>
                </a:pPr>
                <a:r>
                  <a:rPr lang="en-US" sz="1600" dirty="0" smtClean="0">
                    <a:latin typeface="Century Gothic" panose="020B0502020202020204" pitchFamily="34" charset="0"/>
                  </a:rPr>
                  <a:t>Goal Not Achieved</a:t>
                </a:r>
                <a:endParaRPr lang="en-US" sz="1600" dirty="0">
                  <a:latin typeface="Century Gothic" panose="020B0502020202020204" pitchFamily="34" charset="0"/>
                </a:endParaRPr>
              </a:p>
            </p:txBody>
          </p:sp>
          <p:grpSp>
            <p:nvGrpSpPr>
              <p:cNvPr id="22" name="Group 21"/>
              <p:cNvGrpSpPr/>
              <p:nvPr/>
            </p:nvGrpSpPr>
            <p:grpSpPr>
              <a:xfrm>
                <a:off x="6979920" y="3048000"/>
                <a:ext cx="182880" cy="1325880"/>
                <a:chOff x="6979920" y="3048000"/>
                <a:chExt cx="182880" cy="1325880"/>
              </a:xfrm>
            </p:grpSpPr>
            <p:sp>
              <p:nvSpPr>
                <p:cNvPr id="23" name="Rectangle 22"/>
                <p:cNvSpPr/>
                <p:nvPr/>
              </p:nvSpPr>
              <p:spPr>
                <a:xfrm>
                  <a:off x="6979920" y="3048000"/>
                  <a:ext cx="182880" cy="182880"/>
                </a:xfrm>
                <a:prstGeom prst="rect">
                  <a:avLst/>
                </a:prstGeom>
                <a:solidFill>
                  <a:srgbClr val="8B15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Century Gothic" panose="020B0502020202020204" pitchFamily="34" charset="0"/>
                  </a:endParaRPr>
                </a:p>
              </p:txBody>
            </p:sp>
            <p:sp>
              <p:nvSpPr>
                <p:cNvPr id="24" name="Rectangle 23"/>
                <p:cNvSpPr/>
                <p:nvPr/>
              </p:nvSpPr>
              <p:spPr>
                <a:xfrm>
                  <a:off x="6979920" y="3505200"/>
                  <a:ext cx="182880" cy="182880"/>
                </a:xfrm>
                <a:prstGeom prst="rect">
                  <a:avLst/>
                </a:prstGeom>
                <a:solidFill>
                  <a:srgbClr val="6D733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Century Gothic" panose="020B0502020202020204" pitchFamily="34" charset="0"/>
                  </a:endParaRPr>
                </a:p>
              </p:txBody>
            </p:sp>
            <p:sp>
              <p:nvSpPr>
                <p:cNvPr id="25" name="Rectangle 24"/>
                <p:cNvSpPr/>
                <p:nvPr/>
              </p:nvSpPr>
              <p:spPr>
                <a:xfrm>
                  <a:off x="6979920" y="4191000"/>
                  <a:ext cx="182880" cy="182880"/>
                </a:xfrm>
                <a:prstGeom prst="rect">
                  <a:avLst/>
                </a:prstGeom>
                <a:solidFill>
                  <a:srgbClr val="0845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Century Gothic" panose="020B0502020202020204" pitchFamily="34" charset="0"/>
                  </a:endParaRPr>
                </a:p>
              </p:txBody>
            </p:sp>
          </p:grpSp>
        </p:grpSp>
        <p:sp>
          <p:nvSpPr>
            <p:cNvPr id="19" name="Rectangle 18"/>
            <p:cNvSpPr/>
            <p:nvPr/>
          </p:nvSpPr>
          <p:spPr>
            <a:xfrm>
              <a:off x="6987354" y="4693548"/>
              <a:ext cx="182880" cy="182880"/>
            </a:xfrm>
            <a:prstGeom prst="rect">
              <a:avLst/>
            </a:prstGeom>
            <a:solidFill>
              <a:srgbClr val="C4882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Century Gothic" panose="020B0502020202020204" pitchFamily="34" charset="0"/>
              </a:endParaRPr>
            </a:p>
          </p:txBody>
        </p:sp>
        <p:sp>
          <p:nvSpPr>
            <p:cNvPr id="20" name="TextBox 19"/>
            <p:cNvSpPr txBox="1"/>
            <p:nvPr/>
          </p:nvSpPr>
          <p:spPr>
            <a:xfrm>
              <a:off x="7183244" y="4615711"/>
              <a:ext cx="1219200" cy="338554"/>
            </a:xfrm>
            <a:prstGeom prst="rect">
              <a:avLst/>
            </a:prstGeom>
            <a:noFill/>
          </p:spPr>
          <p:txBody>
            <a:bodyPr wrap="square" rtlCol="0">
              <a:spAutoFit/>
            </a:bodyPr>
            <a:lstStyle/>
            <a:p>
              <a:r>
                <a:rPr lang="en-US" sz="1600" dirty="0" smtClean="0">
                  <a:latin typeface="Century Gothic" panose="020B0502020202020204" pitchFamily="34" charset="0"/>
                </a:rPr>
                <a:t>India Total</a:t>
              </a:r>
              <a:endParaRPr lang="en-US" sz="1600" dirty="0">
                <a:latin typeface="Century Gothic" panose="020B0502020202020204" pitchFamily="34" charset="0"/>
              </a:endParaRPr>
            </a:p>
          </p:txBody>
        </p:sp>
      </p:grpSp>
      <p:sp>
        <p:nvSpPr>
          <p:cNvPr id="14" name="TextBox 13"/>
          <p:cNvSpPr txBox="1"/>
          <p:nvPr/>
        </p:nvSpPr>
        <p:spPr>
          <a:xfrm>
            <a:off x="685800" y="1716984"/>
            <a:ext cx="5638800" cy="369332"/>
          </a:xfrm>
          <a:prstGeom prst="rect">
            <a:avLst/>
          </a:prstGeom>
          <a:noFill/>
        </p:spPr>
        <p:txBody>
          <a:bodyPr wrap="square" rtlCol="0">
            <a:spAutoFit/>
          </a:bodyPr>
          <a:lstStyle/>
          <a:p>
            <a:r>
              <a:rPr lang="en-US" dirty="0" smtClean="0"/>
              <a:t>12th Five Year Plan Goal: IMR Less than 27 by 2017</a:t>
            </a:r>
            <a:endParaRPr lang="en-US" dirty="0"/>
          </a:p>
        </p:txBody>
      </p:sp>
    </p:spTree>
    <p:extLst>
      <p:ext uri="{BB962C8B-B14F-4D97-AF65-F5344CB8AC3E}">
        <p14:creationId xmlns:p14="http://schemas.microsoft.com/office/powerpoint/2010/main" val="339352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20"/>
          </p:nvPr>
        </p:nvSpPr>
        <p:spPr/>
        <p:txBody>
          <a:bodyPr/>
          <a:lstStyle/>
          <a:p>
            <a:r>
              <a:rPr lang="en-US" dirty="0" smtClean="0"/>
              <a:t>Photo by McKay Savage</a:t>
            </a:r>
            <a:endParaRPr lang="en-US" dirty="0"/>
          </a:p>
        </p:txBody>
      </p:sp>
      <p:sp>
        <p:nvSpPr>
          <p:cNvPr id="6" name="Text Placeholder 5"/>
          <p:cNvSpPr>
            <a:spLocks noGrp="1"/>
          </p:cNvSpPr>
          <p:nvPr>
            <p:ph type="body" sz="quarter" idx="17"/>
          </p:nvPr>
        </p:nvSpPr>
        <p:spPr/>
        <p:txBody>
          <a:bodyPr/>
          <a:lstStyle/>
          <a:p>
            <a:endParaRPr lang="en-US"/>
          </a:p>
        </p:txBody>
      </p:sp>
      <p:sp>
        <p:nvSpPr>
          <p:cNvPr id="7" name="Text Placeholder 6"/>
          <p:cNvSpPr>
            <a:spLocks noGrp="1"/>
          </p:cNvSpPr>
          <p:nvPr>
            <p:ph type="body" sz="quarter" idx="18"/>
          </p:nvPr>
        </p:nvSpPr>
        <p:spPr>
          <a:xfrm>
            <a:off x="3733800" y="1676400"/>
            <a:ext cx="5029200" cy="4389120"/>
          </a:xfrm>
        </p:spPr>
        <p:txBody>
          <a:bodyPr/>
          <a:lstStyle/>
          <a:p>
            <a:pPr lvl="1"/>
            <a:r>
              <a:rPr lang="en-US" sz="2400" b="1" dirty="0" smtClean="0">
                <a:solidFill>
                  <a:schemeClr val="tx1"/>
                </a:solidFill>
              </a:rPr>
              <a:t>Total Fertility Rate (TFR)</a:t>
            </a:r>
            <a:r>
              <a:rPr lang="en-US" sz="2400" dirty="0" smtClean="0">
                <a:solidFill>
                  <a:schemeClr val="tx1"/>
                </a:solidFill>
              </a:rPr>
              <a:t>: number </a:t>
            </a:r>
            <a:r>
              <a:rPr lang="en-US" sz="2400" dirty="0">
                <a:solidFill>
                  <a:schemeClr val="tx1"/>
                </a:solidFill>
              </a:rPr>
              <a:t>of children born per woman </a:t>
            </a:r>
          </a:p>
          <a:p>
            <a:pPr lvl="1"/>
            <a:r>
              <a:rPr lang="en-US" sz="2400" b="1" dirty="0">
                <a:solidFill>
                  <a:schemeClr val="tx1"/>
                </a:solidFill>
              </a:rPr>
              <a:t>12th Five-Year Plan </a:t>
            </a:r>
            <a:r>
              <a:rPr lang="en-US" sz="2400" b="1" dirty="0" smtClean="0">
                <a:solidFill>
                  <a:schemeClr val="tx1"/>
                </a:solidFill>
              </a:rPr>
              <a:t>Goal: </a:t>
            </a:r>
            <a:r>
              <a:rPr lang="en-US" sz="2400" dirty="0" smtClean="0">
                <a:solidFill>
                  <a:schemeClr val="tx1"/>
                </a:solidFill>
              </a:rPr>
              <a:t>reduce TFR to 2.1 by 2017</a:t>
            </a:r>
            <a:endParaRPr lang="en-US" sz="2400" dirty="0">
              <a:solidFill>
                <a:schemeClr val="tx1"/>
              </a:solidFill>
            </a:endParaRPr>
          </a:p>
          <a:p>
            <a:pPr marL="0" indent="0">
              <a:buNone/>
            </a:pPr>
            <a:endParaRPr lang="en-US" dirty="0"/>
          </a:p>
        </p:txBody>
      </p:sp>
      <p:sp>
        <p:nvSpPr>
          <p:cNvPr id="5" name="Title 4"/>
          <p:cNvSpPr>
            <a:spLocks noGrp="1"/>
          </p:cNvSpPr>
          <p:nvPr>
            <p:ph type="title"/>
          </p:nvPr>
        </p:nvSpPr>
        <p:spPr/>
        <p:txBody>
          <a:bodyPr/>
          <a:lstStyle/>
          <a:p>
            <a:r>
              <a:rPr lang="en-US" dirty="0" smtClean="0"/>
              <a:t>Total Fertility Rate </a:t>
            </a:r>
            <a:endParaRPr lang="en-US" dirty="0"/>
          </a:p>
        </p:txBody>
      </p:sp>
      <p:pic>
        <p:nvPicPr>
          <p:cNvPr id="12" name="Picture Placeholder 11"/>
          <p:cNvPicPr>
            <a:picLocks noGrp="1" noChangeAspect="1"/>
          </p:cNvPicPr>
          <p:nvPr>
            <p:ph type="pic" sz="quarter" idx="19"/>
          </p:nvPr>
        </p:nvPicPr>
        <p:blipFill>
          <a:blip r:embed="rId2">
            <a:extLst>
              <a:ext uri="{28A0092B-C50C-407E-A947-70E740481C1C}">
                <a14:useLocalDpi xmlns:a14="http://schemas.microsoft.com/office/drawing/2010/main" val="0"/>
              </a:ext>
            </a:extLst>
          </a:blip>
          <a:srcRect l="18796" r="18796"/>
          <a:stretch>
            <a:fillRect/>
          </a:stretch>
        </p:blipFill>
        <p:spPr/>
      </p:pic>
    </p:spTree>
    <p:extLst>
      <p:ext uri="{BB962C8B-B14F-4D97-AF65-F5344CB8AC3E}">
        <p14:creationId xmlns:p14="http://schemas.microsoft.com/office/powerpoint/2010/main" val="635552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7"/>
          </p:nvPr>
        </p:nvSpPr>
        <p:spPr/>
        <p:txBody>
          <a:bodyPr/>
          <a:lstStyle/>
          <a:p>
            <a:r>
              <a:rPr lang="en-US" dirty="0">
                <a:cs typeface="Arial" pitchFamily="34" charset="0"/>
              </a:rPr>
              <a:t>Source: </a:t>
            </a:r>
            <a:r>
              <a:rPr lang="en-US" dirty="0" smtClean="0">
                <a:cs typeface="Arial" pitchFamily="34" charset="0"/>
              </a:rPr>
              <a:t>SRS, 2012</a:t>
            </a:r>
            <a:endParaRPr lang="en-US" dirty="0">
              <a:cs typeface="Arial" pitchFamily="34" charset="0"/>
            </a:endParaRPr>
          </a:p>
        </p:txBody>
      </p:sp>
      <p:sp>
        <p:nvSpPr>
          <p:cNvPr id="7" name="Title 6"/>
          <p:cNvSpPr>
            <a:spLocks noGrp="1"/>
          </p:cNvSpPr>
          <p:nvPr>
            <p:ph type="title"/>
          </p:nvPr>
        </p:nvSpPr>
        <p:spPr/>
        <p:txBody>
          <a:bodyPr/>
          <a:lstStyle/>
          <a:p>
            <a:r>
              <a:rPr lang="en-US" dirty="0" smtClean="0"/>
              <a:t>Total Fertility Rate: 2011</a:t>
            </a:r>
            <a:endParaRPr lang="en-US" dirty="0"/>
          </a:p>
        </p:txBody>
      </p:sp>
      <p:graphicFrame>
        <p:nvGraphicFramePr>
          <p:cNvPr id="10" name="Content Placeholder 3"/>
          <p:cNvGraphicFramePr>
            <a:graphicFrameLocks/>
          </p:cNvGraphicFramePr>
          <p:nvPr>
            <p:extLst>
              <p:ext uri="{D42A27DB-BD31-4B8C-83A1-F6EECF244321}">
                <p14:modId xmlns:p14="http://schemas.microsoft.com/office/powerpoint/2010/main" val="2165058744"/>
              </p:ext>
            </p:extLst>
          </p:nvPr>
        </p:nvGraphicFramePr>
        <p:xfrm>
          <a:off x="457200" y="1828800"/>
          <a:ext cx="8153400" cy="4724399"/>
        </p:xfrm>
        <a:graphic>
          <a:graphicData uri="http://schemas.openxmlformats.org/drawingml/2006/chart">
            <c:chart xmlns:c="http://schemas.openxmlformats.org/drawingml/2006/chart" xmlns:r="http://schemas.openxmlformats.org/officeDocument/2006/relationships" r:id="rId2"/>
          </a:graphicData>
        </a:graphic>
      </p:graphicFrame>
      <p:grpSp>
        <p:nvGrpSpPr>
          <p:cNvPr id="17" name="Group 16"/>
          <p:cNvGrpSpPr/>
          <p:nvPr/>
        </p:nvGrpSpPr>
        <p:grpSpPr>
          <a:xfrm>
            <a:off x="6636834" y="3352801"/>
            <a:ext cx="1714314" cy="2213466"/>
            <a:chOff x="6979920" y="2940784"/>
            <a:chExt cx="1714314" cy="2013481"/>
          </a:xfrm>
        </p:grpSpPr>
        <p:grpSp>
          <p:nvGrpSpPr>
            <p:cNvPr id="18" name="Group 17"/>
            <p:cNvGrpSpPr/>
            <p:nvPr/>
          </p:nvGrpSpPr>
          <p:grpSpPr>
            <a:xfrm>
              <a:off x="6979920" y="2940784"/>
              <a:ext cx="1714314" cy="1707812"/>
              <a:chOff x="6979920" y="2940784"/>
              <a:chExt cx="1714314" cy="1707812"/>
            </a:xfrm>
          </p:grpSpPr>
          <p:sp>
            <p:nvSpPr>
              <p:cNvPr id="21" name="TextBox 20"/>
              <p:cNvSpPr txBox="1"/>
              <p:nvPr/>
            </p:nvSpPr>
            <p:spPr>
              <a:xfrm>
                <a:off x="7170234" y="2940784"/>
                <a:ext cx="1524000" cy="1707812"/>
              </a:xfrm>
              <a:prstGeom prst="rect">
                <a:avLst/>
              </a:prstGeom>
              <a:noFill/>
            </p:spPr>
            <p:txBody>
              <a:bodyPr wrap="square" rtlCol="0">
                <a:spAutoFit/>
              </a:bodyPr>
              <a:lstStyle/>
              <a:p>
                <a:pPr>
                  <a:spcAft>
                    <a:spcPts val="1200"/>
                  </a:spcAft>
                  <a:buClr>
                    <a:srgbClr val="8B1524"/>
                  </a:buClr>
                  <a:buSzPct val="200000"/>
                </a:pPr>
                <a:r>
                  <a:rPr lang="en-US" sz="1600" dirty="0" smtClean="0">
                    <a:latin typeface="Century Gothic" panose="020B0502020202020204" pitchFamily="34" charset="0"/>
                  </a:rPr>
                  <a:t>Goal Achieved</a:t>
                </a:r>
              </a:p>
              <a:p>
                <a:pPr>
                  <a:spcAft>
                    <a:spcPts val="1200"/>
                  </a:spcAft>
                </a:pPr>
                <a:r>
                  <a:rPr lang="en-US" sz="1600" dirty="0" smtClean="0">
                    <a:latin typeface="Century Gothic" panose="020B0502020202020204" pitchFamily="34" charset="0"/>
                  </a:rPr>
                  <a:t>Goal Almost Achieved</a:t>
                </a:r>
              </a:p>
              <a:p>
                <a:pPr>
                  <a:spcAft>
                    <a:spcPts val="1200"/>
                  </a:spcAft>
                </a:pPr>
                <a:r>
                  <a:rPr lang="en-US" sz="1600" dirty="0" smtClean="0">
                    <a:latin typeface="Century Gothic" panose="020B0502020202020204" pitchFamily="34" charset="0"/>
                  </a:rPr>
                  <a:t>Goal Not Achieved</a:t>
                </a:r>
                <a:endParaRPr lang="en-US" sz="1600" dirty="0">
                  <a:latin typeface="Century Gothic" panose="020B0502020202020204" pitchFamily="34" charset="0"/>
                </a:endParaRPr>
              </a:p>
            </p:txBody>
          </p:sp>
          <p:grpSp>
            <p:nvGrpSpPr>
              <p:cNvPr id="22" name="Group 21"/>
              <p:cNvGrpSpPr/>
              <p:nvPr/>
            </p:nvGrpSpPr>
            <p:grpSpPr>
              <a:xfrm>
                <a:off x="6979920" y="3048000"/>
                <a:ext cx="182880" cy="1325880"/>
                <a:chOff x="6979920" y="3048000"/>
                <a:chExt cx="182880" cy="1325880"/>
              </a:xfrm>
            </p:grpSpPr>
            <p:sp>
              <p:nvSpPr>
                <p:cNvPr id="23" name="Rectangle 22"/>
                <p:cNvSpPr/>
                <p:nvPr/>
              </p:nvSpPr>
              <p:spPr>
                <a:xfrm>
                  <a:off x="6979920" y="3048000"/>
                  <a:ext cx="182880" cy="182880"/>
                </a:xfrm>
                <a:prstGeom prst="rect">
                  <a:avLst/>
                </a:prstGeom>
                <a:solidFill>
                  <a:srgbClr val="8B15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Century Gothic" panose="020B0502020202020204" pitchFamily="34" charset="0"/>
                  </a:endParaRPr>
                </a:p>
              </p:txBody>
            </p:sp>
            <p:sp>
              <p:nvSpPr>
                <p:cNvPr id="24" name="Rectangle 23"/>
                <p:cNvSpPr/>
                <p:nvPr/>
              </p:nvSpPr>
              <p:spPr>
                <a:xfrm>
                  <a:off x="6979920" y="3505200"/>
                  <a:ext cx="182880" cy="182880"/>
                </a:xfrm>
                <a:prstGeom prst="rect">
                  <a:avLst/>
                </a:prstGeom>
                <a:solidFill>
                  <a:srgbClr val="6D733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Century Gothic" panose="020B0502020202020204" pitchFamily="34" charset="0"/>
                  </a:endParaRPr>
                </a:p>
              </p:txBody>
            </p:sp>
            <p:sp>
              <p:nvSpPr>
                <p:cNvPr id="25" name="Rectangle 24"/>
                <p:cNvSpPr/>
                <p:nvPr/>
              </p:nvSpPr>
              <p:spPr>
                <a:xfrm>
                  <a:off x="6979920" y="4191000"/>
                  <a:ext cx="182880" cy="182880"/>
                </a:xfrm>
                <a:prstGeom prst="rect">
                  <a:avLst/>
                </a:prstGeom>
                <a:solidFill>
                  <a:srgbClr val="0845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Century Gothic" panose="020B0502020202020204" pitchFamily="34" charset="0"/>
                  </a:endParaRPr>
                </a:p>
              </p:txBody>
            </p:sp>
          </p:grpSp>
        </p:grpSp>
        <p:sp>
          <p:nvSpPr>
            <p:cNvPr id="19" name="Rectangle 18"/>
            <p:cNvSpPr/>
            <p:nvPr/>
          </p:nvSpPr>
          <p:spPr>
            <a:xfrm>
              <a:off x="6987354" y="4693548"/>
              <a:ext cx="182880" cy="182880"/>
            </a:xfrm>
            <a:prstGeom prst="rect">
              <a:avLst/>
            </a:prstGeom>
            <a:solidFill>
              <a:srgbClr val="C4882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Century Gothic" panose="020B0502020202020204" pitchFamily="34" charset="0"/>
              </a:endParaRPr>
            </a:p>
          </p:txBody>
        </p:sp>
        <p:sp>
          <p:nvSpPr>
            <p:cNvPr id="20" name="TextBox 19"/>
            <p:cNvSpPr txBox="1"/>
            <p:nvPr/>
          </p:nvSpPr>
          <p:spPr>
            <a:xfrm>
              <a:off x="7183244" y="4615711"/>
              <a:ext cx="1219200" cy="338554"/>
            </a:xfrm>
            <a:prstGeom prst="rect">
              <a:avLst/>
            </a:prstGeom>
            <a:noFill/>
          </p:spPr>
          <p:txBody>
            <a:bodyPr wrap="square" rtlCol="0">
              <a:spAutoFit/>
            </a:bodyPr>
            <a:lstStyle/>
            <a:p>
              <a:r>
                <a:rPr lang="en-US" sz="1600" dirty="0" smtClean="0">
                  <a:latin typeface="Century Gothic" panose="020B0502020202020204" pitchFamily="34" charset="0"/>
                </a:rPr>
                <a:t>India Total</a:t>
              </a:r>
              <a:endParaRPr lang="en-US" sz="1600" dirty="0">
                <a:latin typeface="Century Gothic" panose="020B0502020202020204" pitchFamily="34" charset="0"/>
              </a:endParaRPr>
            </a:p>
          </p:txBody>
        </p:sp>
      </p:grpSp>
      <p:sp>
        <p:nvSpPr>
          <p:cNvPr id="14" name="TextBox 13"/>
          <p:cNvSpPr txBox="1"/>
          <p:nvPr/>
        </p:nvSpPr>
        <p:spPr>
          <a:xfrm>
            <a:off x="685800" y="1676400"/>
            <a:ext cx="5638800" cy="369332"/>
          </a:xfrm>
          <a:prstGeom prst="rect">
            <a:avLst/>
          </a:prstGeom>
          <a:noFill/>
        </p:spPr>
        <p:txBody>
          <a:bodyPr wrap="square" rtlCol="0">
            <a:spAutoFit/>
          </a:bodyPr>
          <a:lstStyle/>
          <a:p>
            <a:r>
              <a:rPr lang="en-US" dirty="0" smtClean="0"/>
              <a:t>12th Five Year Plan Goal: TFR less than 2.1 by 2017</a:t>
            </a:r>
            <a:endParaRPr lang="en-US" dirty="0"/>
          </a:p>
        </p:txBody>
      </p:sp>
    </p:spTree>
    <p:extLst>
      <p:ext uri="{BB962C8B-B14F-4D97-AF65-F5344CB8AC3E}">
        <p14:creationId xmlns:p14="http://schemas.microsoft.com/office/powerpoint/2010/main" val="3472020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p:spPr>
        <p:txBody>
          <a:bodyPr>
            <a:noAutofit/>
          </a:bodyPr>
          <a:lstStyle/>
          <a:p>
            <a:r>
              <a:rPr lang="en-US" sz="4000" dirty="0" smtClean="0">
                <a:solidFill>
                  <a:schemeClr val="accent4"/>
                </a:solidFill>
              </a:rPr>
              <a:t>Early Age at Marriage Is</a:t>
            </a:r>
            <a:br>
              <a:rPr lang="en-US" sz="4000" dirty="0" smtClean="0">
                <a:solidFill>
                  <a:schemeClr val="accent4"/>
                </a:solidFill>
              </a:rPr>
            </a:br>
            <a:r>
              <a:rPr lang="en-US" sz="4000" dirty="0" smtClean="0">
                <a:solidFill>
                  <a:schemeClr val="accent4"/>
                </a:solidFill>
              </a:rPr>
              <a:t>a </a:t>
            </a:r>
            <a:r>
              <a:rPr lang="en-US" sz="4000" dirty="0">
                <a:solidFill>
                  <a:schemeClr val="accent4"/>
                </a:solidFill>
              </a:rPr>
              <a:t>C</a:t>
            </a:r>
            <a:r>
              <a:rPr lang="en-US" sz="4000" dirty="0" smtClean="0">
                <a:solidFill>
                  <a:schemeClr val="accent4"/>
                </a:solidFill>
              </a:rPr>
              <a:t>hallenge in High-focus </a:t>
            </a:r>
            <a:r>
              <a:rPr lang="en-US" sz="4000" dirty="0">
                <a:solidFill>
                  <a:schemeClr val="accent4"/>
                </a:solidFill>
              </a:rPr>
              <a:t>S</a:t>
            </a:r>
            <a:r>
              <a:rPr lang="en-US" sz="4000" dirty="0" smtClean="0">
                <a:solidFill>
                  <a:schemeClr val="accent4"/>
                </a:solidFill>
              </a:rPr>
              <a:t>tates</a:t>
            </a:r>
            <a:endParaRPr lang="en-US" sz="4000" dirty="0">
              <a:solidFill>
                <a:schemeClr val="accent4"/>
              </a:solidFill>
            </a:endParaRPr>
          </a:p>
        </p:txBody>
      </p:sp>
      <p:graphicFrame>
        <p:nvGraphicFramePr>
          <p:cNvPr id="4" name="Content Placeholder 3"/>
          <p:cNvGraphicFramePr>
            <a:graphicFrameLocks noGrp="1"/>
          </p:cNvGraphicFramePr>
          <p:nvPr>
            <p:ph idx="4294967295"/>
            <p:extLst>
              <p:ext uri="{D42A27DB-BD31-4B8C-83A1-F6EECF244321}">
                <p14:modId xmlns:p14="http://schemas.microsoft.com/office/powerpoint/2010/main" val="2230656704"/>
              </p:ext>
            </p:extLst>
          </p:nvPr>
        </p:nvGraphicFramePr>
        <p:xfrm>
          <a:off x="457200" y="1628775"/>
          <a:ext cx="8534400" cy="4752975"/>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a:spLocks noChangeArrowheads="1"/>
          </p:cNvSpPr>
          <p:nvPr/>
        </p:nvSpPr>
        <p:spPr bwMode="auto">
          <a:xfrm>
            <a:off x="1066800" y="6442593"/>
            <a:ext cx="3733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eorgia" pitchFamily="18" charset="0"/>
              </a:defRPr>
            </a:lvl1pPr>
            <a:lvl2pPr marL="742950" indent="-285750">
              <a:defRPr>
                <a:solidFill>
                  <a:schemeClr val="tx1"/>
                </a:solidFill>
                <a:latin typeface="Georgia" pitchFamily="18" charset="0"/>
              </a:defRPr>
            </a:lvl2pPr>
            <a:lvl3pPr marL="1143000" indent="-228600">
              <a:defRPr>
                <a:solidFill>
                  <a:schemeClr val="tx1"/>
                </a:solidFill>
                <a:latin typeface="Georgia" pitchFamily="18" charset="0"/>
              </a:defRPr>
            </a:lvl3pPr>
            <a:lvl4pPr marL="1600200" indent="-228600">
              <a:defRPr>
                <a:solidFill>
                  <a:schemeClr val="tx1"/>
                </a:solidFill>
                <a:latin typeface="Georgia" pitchFamily="18" charset="0"/>
              </a:defRPr>
            </a:lvl4pPr>
            <a:lvl5pPr marL="2057400" indent="-228600">
              <a:defRPr>
                <a:solidFill>
                  <a:schemeClr val="tx1"/>
                </a:solidFill>
                <a:latin typeface="Georgia" pitchFamily="18" charset="0"/>
              </a:defRPr>
            </a:lvl5pPr>
            <a:lvl6pPr marL="2514600" indent="-228600" fontAlgn="base">
              <a:spcBef>
                <a:spcPct val="0"/>
              </a:spcBef>
              <a:spcAft>
                <a:spcPct val="0"/>
              </a:spcAft>
              <a:defRPr>
                <a:solidFill>
                  <a:schemeClr val="tx1"/>
                </a:solidFill>
                <a:latin typeface="Georgia" pitchFamily="18" charset="0"/>
              </a:defRPr>
            </a:lvl6pPr>
            <a:lvl7pPr marL="2971800" indent="-228600" fontAlgn="base">
              <a:spcBef>
                <a:spcPct val="0"/>
              </a:spcBef>
              <a:spcAft>
                <a:spcPct val="0"/>
              </a:spcAft>
              <a:defRPr>
                <a:solidFill>
                  <a:schemeClr val="tx1"/>
                </a:solidFill>
                <a:latin typeface="Georgia" pitchFamily="18" charset="0"/>
              </a:defRPr>
            </a:lvl7pPr>
            <a:lvl8pPr marL="3429000" indent="-228600" fontAlgn="base">
              <a:spcBef>
                <a:spcPct val="0"/>
              </a:spcBef>
              <a:spcAft>
                <a:spcPct val="0"/>
              </a:spcAft>
              <a:defRPr>
                <a:solidFill>
                  <a:schemeClr val="tx1"/>
                </a:solidFill>
                <a:latin typeface="Georgia" pitchFamily="18" charset="0"/>
              </a:defRPr>
            </a:lvl8pPr>
            <a:lvl9pPr marL="3886200" indent="-228600" fontAlgn="base">
              <a:spcBef>
                <a:spcPct val="0"/>
              </a:spcBef>
              <a:spcAft>
                <a:spcPct val="0"/>
              </a:spcAft>
              <a:defRPr>
                <a:solidFill>
                  <a:schemeClr val="tx1"/>
                </a:solidFill>
                <a:latin typeface="Georgia" pitchFamily="18" charset="0"/>
              </a:defRPr>
            </a:lvl9pPr>
          </a:lstStyle>
          <a:p>
            <a:pPr lvl="0" defTabSz="457200" fontAlgn="base">
              <a:buSzPct val="75000"/>
            </a:pPr>
            <a:r>
              <a:rPr lang="en-US" sz="1000" dirty="0">
                <a:solidFill>
                  <a:srgbClr val="8B1524"/>
                </a:solidFill>
                <a:latin typeface="Arial"/>
              </a:rPr>
              <a:t>Source: DLHS-3 (2007-08), IIPS Mumbai</a:t>
            </a:r>
            <a:endParaRPr lang="en-IN" sz="1000" dirty="0">
              <a:solidFill>
                <a:srgbClr val="8B1524"/>
              </a:solidFill>
              <a:latin typeface="Arial"/>
            </a:endParaRPr>
          </a:p>
        </p:txBody>
      </p:sp>
      <p:sp>
        <p:nvSpPr>
          <p:cNvPr id="3" name="TextBox 2"/>
          <p:cNvSpPr txBox="1"/>
          <p:nvPr/>
        </p:nvSpPr>
        <p:spPr>
          <a:xfrm>
            <a:off x="4914900" y="2286000"/>
            <a:ext cx="2209800" cy="646331"/>
          </a:xfrm>
          <a:prstGeom prst="rect">
            <a:avLst/>
          </a:prstGeom>
          <a:solidFill>
            <a:schemeClr val="accent4"/>
          </a:solidFill>
        </p:spPr>
        <p:txBody>
          <a:bodyPr wrap="square" rtlCol="0" anchor="ctr">
            <a:spAutoFit/>
          </a:bodyPr>
          <a:lstStyle/>
          <a:p>
            <a:pPr algn="ctr"/>
            <a:r>
              <a:rPr lang="en-US" dirty="0" smtClean="0">
                <a:solidFill>
                  <a:schemeClr val="bg1"/>
                </a:solidFill>
                <a:latin typeface="+mj-lt"/>
              </a:rPr>
              <a:t>These are not legal marriages!</a:t>
            </a:r>
          </a:p>
        </p:txBody>
      </p:sp>
    </p:spTree>
    <p:extLst>
      <p:ext uri="{BB962C8B-B14F-4D97-AF65-F5344CB8AC3E}">
        <p14:creationId xmlns:p14="http://schemas.microsoft.com/office/powerpoint/2010/main" val="4221197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graphicEl>
                                              <a:chart seriesIdx="-3" categoryIdx="-3" bldStep="gridLegend"/>
                                            </p:graphicEl>
                                          </p:spTgt>
                                        </p:tgtEl>
                                        <p:attrNameLst>
                                          <p:attrName>style.visibility</p:attrName>
                                        </p:attrNameLst>
                                      </p:cBhvr>
                                      <p:to>
                                        <p:strVal val="visible"/>
                                      </p:to>
                                    </p:set>
                                    <p:animEffect transition="in" filter="fade">
                                      <p:cBhvr>
                                        <p:cTn id="12" dur="500"/>
                                        <p:tgtEl>
                                          <p:spTgt spid="4">
                                            <p:graphicEl>
                                              <a:chart seriesIdx="-3" categoryIdx="-3" bldStep="gridLegend"/>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graphicEl>
                                              <a:chart seriesIdx="0" categoryIdx="0" bldStep="ptInSeries"/>
                                            </p:graphicEl>
                                          </p:spTgt>
                                        </p:tgtEl>
                                        <p:attrNameLst>
                                          <p:attrName>style.visibility</p:attrName>
                                        </p:attrNameLst>
                                      </p:cBhvr>
                                      <p:to>
                                        <p:strVal val="visible"/>
                                      </p:to>
                                    </p:set>
                                    <p:animEffect transition="in" filter="fade">
                                      <p:cBhvr>
                                        <p:cTn id="17" dur="500"/>
                                        <p:tgtEl>
                                          <p:spTgt spid="4">
                                            <p:graphicEl>
                                              <a:chart seriesIdx="0" categoryIdx="0" bldStep="ptInSeries"/>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graphicEl>
                                              <a:chart seriesIdx="0" categoryIdx="1" bldStep="ptInSeries"/>
                                            </p:graphicEl>
                                          </p:spTgt>
                                        </p:tgtEl>
                                        <p:attrNameLst>
                                          <p:attrName>style.visibility</p:attrName>
                                        </p:attrNameLst>
                                      </p:cBhvr>
                                      <p:to>
                                        <p:strVal val="visible"/>
                                      </p:to>
                                    </p:set>
                                    <p:animEffect transition="in" filter="fade">
                                      <p:cBhvr>
                                        <p:cTn id="22" dur="500"/>
                                        <p:tgtEl>
                                          <p:spTgt spid="4">
                                            <p:graphicEl>
                                              <a:chart seriesIdx="0" categoryIdx="1" bldStep="ptInSeries"/>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graphicEl>
                                              <a:chart seriesIdx="0" categoryIdx="2" bldStep="ptInSeries"/>
                                            </p:graphicEl>
                                          </p:spTgt>
                                        </p:tgtEl>
                                        <p:attrNameLst>
                                          <p:attrName>style.visibility</p:attrName>
                                        </p:attrNameLst>
                                      </p:cBhvr>
                                      <p:to>
                                        <p:strVal val="visible"/>
                                      </p:to>
                                    </p:set>
                                    <p:animEffect transition="in" filter="fade">
                                      <p:cBhvr>
                                        <p:cTn id="27" dur="500"/>
                                        <p:tgtEl>
                                          <p:spTgt spid="4">
                                            <p:graphicEl>
                                              <a:chart seriesIdx="0" categoryIdx="2" bldStep="ptInSeries"/>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graphicEl>
                                              <a:chart seriesIdx="0" categoryIdx="3" bldStep="ptInSeries"/>
                                            </p:graphicEl>
                                          </p:spTgt>
                                        </p:tgtEl>
                                        <p:attrNameLst>
                                          <p:attrName>style.visibility</p:attrName>
                                        </p:attrNameLst>
                                      </p:cBhvr>
                                      <p:to>
                                        <p:strVal val="visible"/>
                                      </p:to>
                                    </p:set>
                                    <p:animEffect transition="in" filter="fade">
                                      <p:cBhvr>
                                        <p:cTn id="32" dur="500"/>
                                        <p:tgtEl>
                                          <p:spTgt spid="4">
                                            <p:graphicEl>
                                              <a:chart seriesIdx="0" categoryIdx="3" bldStep="ptInSeries"/>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
                                            <p:graphicEl>
                                              <a:chart seriesIdx="0" categoryIdx="4" bldStep="ptInSeries"/>
                                            </p:graphicEl>
                                          </p:spTgt>
                                        </p:tgtEl>
                                        <p:attrNameLst>
                                          <p:attrName>style.visibility</p:attrName>
                                        </p:attrNameLst>
                                      </p:cBhvr>
                                      <p:to>
                                        <p:strVal val="visible"/>
                                      </p:to>
                                    </p:set>
                                    <p:animEffect transition="in" filter="fade">
                                      <p:cBhvr>
                                        <p:cTn id="37" dur="500"/>
                                        <p:tgtEl>
                                          <p:spTgt spid="4">
                                            <p:graphicEl>
                                              <a:chart seriesIdx="0" categoryIdx="4" bldStep="ptInSeries"/>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
                                            <p:graphicEl>
                                              <a:chart seriesIdx="0" categoryIdx="5" bldStep="ptInSeries"/>
                                            </p:graphicEl>
                                          </p:spTgt>
                                        </p:tgtEl>
                                        <p:attrNameLst>
                                          <p:attrName>style.visibility</p:attrName>
                                        </p:attrNameLst>
                                      </p:cBhvr>
                                      <p:to>
                                        <p:strVal val="visible"/>
                                      </p:to>
                                    </p:set>
                                    <p:animEffect transition="in" filter="fade">
                                      <p:cBhvr>
                                        <p:cTn id="42" dur="500"/>
                                        <p:tgtEl>
                                          <p:spTgt spid="4">
                                            <p:graphicEl>
                                              <a:chart seriesIdx="0" categoryIdx="5" bldStep="ptInSeries"/>
                                            </p:graphic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
                                            <p:graphicEl>
                                              <a:chart seriesIdx="0" categoryIdx="6" bldStep="ptInSeries"/>
                                            </p:graphicEl>
                                          </p:spTgt>
                                        </p:tgtEl>
                                        <p:attrNameLst>
                                          <p:attrName>style.visibility</p:attrName>
                                        </p:attrNameLst>
                                      </p:cBhvr>
                                      <p:to>
                                        <p:strVal val="visible"/>
                                      </p:to>
                                    </p:set>
                                    <p:animEffect transition="in" filter="fade">
                                      <p:cBhvr>
                                        <p:cTn id="47" dur="500"/>
                                        <p:tgtEl>
                                          <p:spTgt spid="4">
                                            <p:graphicEl>
                                              <a:chart seriesIdx="0" categoryIdx="6" bldStep="ptInSeries"/>
                                            </p:graphic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4">
                                            <p:graphicEl>
                                              <a:chart seriesIdx="0" categoryIdx="7" bldStep="ptInSeries"/>
                                            </p:graphicEl>
                                          </p:spTgt>
                                        </p:tgtEl>
                                        <p:attrNameLst>
                                          <p:attrName>style.visibility</p:attrName>
                                        </p:attrNameLst>
                                      </p:cBhvr>
                                      <p:to>
                                        <p:strVal val="visible"/>
                                      </p:to>
                                    </p:set>
                                    <p:animEffect transition="in" filter="fade">
                                      <p:cBhvr>
                                        <p:cTn id="52" dur="500"/>
                                        <p:tgtEl>
                                          <p:spTgt spid="4">
                                            <p:graphicEl>
                                              <a:chart seriesIdx="0" categoryIdx="7" bldStep="ptInSeries"/>
                                            </p:graphic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4">
                                            <p:graphicEl>
                                              <a:chart seriesIdx="0" categoryIdx="8" bldStep="ptInSeries"/>
                                            </p:graphicEl>
                                          </p:spTgt>
                                        </p:tgtEl>
                                        <p:attrNameLst>
                                          <p:attrName>style.visibility</p:attrName>
                                        </p:attrNameLst>
                                      </p:cBhvr>
                                      <p:to>
                                        <p:strVal val="visible"/>
                                      </p:to>
                                    </p:set>
                                    <p:animEffect transition="in" filter="fade">
                                      <p:cBhvr>
                                        <p:cTn id="57" dur="500"/>
                                        <p:tgtEl>
                                          <p:spTgt spid="4">
                                            <p:graphicEl>
                                              <a:chart seriesIdx="0" categoryIdx="8" bldStep="ptInSeries"/>
                                            </p:graphic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4">
                                            <p:graphicEl>
                                              <a:chart seriesIdx="0" categoryIdx="9" bldStep="ptInSeries"/>
                                            </p:graphicEl>
                                          </p:spTgt>
                                        </p:tgtEl>
                                        <p:attrNameLst>
                                          <p:attrName>style.visibility</p:attrName>
                                        </p:attrNameLst>
                                      </p:cBhvr>
                                      <p:to>
                                        <p:strVal val="visible"/>
                                      </p:to>
                                    </p:set>
                                    <p:animEffect transition="in" filter="fade">
                                      <p:cBhvr>
                                        <p:cTn id="62" dur="500"/>
                                        <p:tgtEl>
                                          <p:spTgt spid="4">
                                            <p:graphicEl>
                                              <a:chart seriesIdx="0" categoryIdx="9" bldStep="ptInSeries"/>
                                            </p:graphicEl>
                                          </p:spTgt>
                                        </p:tgtEl>
                                      </p:cBhvr>
                                    </p:animEffect>
                                  </p:childTnLst>
                                </p:cTn>
                              </p:par>
                            </p:childTnLst>
                          </p:cTn>
                        </p:par>
                      </p:childTnLst>
                    </p:cTn>
                  </p:par>
                  <p:par>
                    <p:cTn id="63" fill="hold">
                      <p:stCondLst>
                        <p:cond delay="indefinite"/>
                      </p:stCondLst>
                      <p:childTnLst>
                        <p:par>
                          <p:cTn id="64" fill="hold">
                            <p:stCondLst>
                              <p:cond delay="0"/>
                            </p:stCondLst>
                            <p:childTnLst>
                              <p:par>
                                <p:cTn id="65" presetID="27" presetClass="emph" presetSubtype="0" fill="remove" grpId="0" nodeType="clickEffect">
                                  <p:stCondLst>
                                    <p:cond delay="0"/>
                                  </p:stCondLst>
                                  <p:childTnLst>
                                    <p:animClr clrSpc="rgb" dir="cw">
                                      <p:cBhvr override="childStyle">
                                        <p:cTn id="66" dur="250" autoRev="1" fill="remove"/>
                                        <p:tgtEl>
                                          <p:spTgt spid="3"/>
                                        </p:tgtEl>
                                        <p:attrNameLst>
                                          <p:attrName>style.color</p:attrName>
                                        </p:attrNameLst>
                                      </p:cBhvr>
                                      <p:to>
                                        <a:schemeClr val="bg1"/>
                                      </p:to>
                                    </p:animClr>
                                    <p:animClr clrSpc="rgb" dir="cw">
                                      <p:cBhvr>
                                        <p:cTn id="67" dur="250" autoRev="1" fill="remove"/>
                                        <p:tgtEl>
                                          <p:spTgt spid="3"/>
                                        </p:tgtEl>
                                        <p:attrNameLst>
                                          <p:attrName>fillcolor</p:attrName>
                                        </p:attrNameLst>
                                      </p:cBhvr>
                                      <p:to>
                                        <a:schemeClr val="bg1"/>
                                      </p:to>
                                    </p:animClr>
                                    <p:set>
                                      <p:cBhvr>
                                        <p:cTn id="68" dur="250" autoRev="1" fill="remove"/>
                                        <p:tgtEl>
                                          <p:spTgt spid="3"/>
                                        </p:tgtEl>
                                        <p:attrNameLst>
                                          <p:attrName>fill.type</p:attrName>
                                        </p:attrNameLst>
                                      </p:cBhvr>
                                      <p:to>
                                        <p:strVal val="solid"/>
                                      </p:to>
                                    </p:set>
                                    <p:set>
                                      <p:cBhvr>
                                        <p:cTn id="69" dur="250" autoRev="1" fill="remove"/>
                                        <p:tgtEl>
                                          <p:spTgt spid="3"/>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Graphic spid="4" grpId="0">
        <p:bldSub>
          <a:bldChart bld="seriesEl"/>
        </p:bldSub>
      </p:bldGraphic>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dirty="0"/>
          </a:p>
        </p:txBody>
      </p:sp>
      <p:sp>
        <p:nvSpPr>
          <p:cNvPr id="4" name="Title 3"/>
          <p:cNvSpPr>
            <a:spLocks noGrp="1"/>
          </p:cNvSpPr>
          <p:nvPr>
            <p:ph type="title"/>
          </p:nvPr>
        </p:nvSpPr>
        <p:spPr/>
        <p:txBody>
          <a:bodyPr/>
          <a:lstStyle/>
          <a:p>
            <a:r>
              <a:rPr lang="en-US" sz="3200" dirty="0" smtClean="0"/>
              <a:t>Percentage </a:t>
            </a:r>
            <a:r>
              <a:rPr lang="en-US" sz="3200" dirty="0"/>
              <a:t>of </a:t>
            </a:r>
            <a:r>
              <a:rPr lang="en-US" sz="3200" dirty="0" smtClean="0"/>
              <a:t>Teenage Girls Who Are Pregnant </a:t>
            </a:r>
            <a:r>
              <a:rPr lang="en-US" sz="3200" dirty="0"/>
              <a:t>or </a:t>
            </a:r>
            <a:r>
              <a:rPr lang="en-US" sz="3200" dirty="0" smtClean="0"/>
              <a:t>Already Mothers</a:t>
            </a:r>
            <a:endParaRPr lang="en-US" sz="3200" dirty="0"/>
          </a:p>
        </p:txBody>
      </p:sp>
      <p:graphicFrame>
        <p:nvGraphicFramePr>
          <p:cNvPr id="5" name="Chart 4"/>
          <p:cNvGraphicFramePr>
            <a:graphicFrameLocks/>
          </p:cNvGraphicFramePr>
          <p:nvPr>
            <p:extLst>
              <p:ext uri="{D42A27DB-BD31-4B8C-83A1-F6EECF244321}">
                <p14:modId xmlns:p14="http://schemas.microsoft.com/office/powerpoint/2010/main" val="241825894"/>
              </p:ext>
            </p:extLst>
          </p:nvPr>
        </p:nvGraphicFramePr>
        <p:xfrm>
          <a:off x="1371600" y="1524000"/>
          <a:ext cx="6248400" cy="485387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54690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r>
              <a:rPr lang="en-US" dirty="0"/>
              <a:t>Source: DLHS-3 (2007-08), </a:t>
            </a:r>
            <a:r>
              <a:rPr lang="en-US" dirty="0" smtClean="0"/>
              <a:t>IIPS Mumbai</a:t>
            </a:r>
            <a:endParaRPr lang="en-IN" dirty="0"/>
          </a:p>
        </p:txBody>
      </p:sp>
      <p:sp>
        <p:nvSpPr>
          <p:cNvPr id="4" name="Title 3"/>
          <p:cNvSpPr>
            <a:spLocks noGrp="1"/>
          </p:cNvSpPr>
          <p:nvPr>
            <p:ph type="title"/>
          </p:nvPr>
        </p:nvSpPr>
        <p:spPr/>
        <p:txBody>
          <a:bodyPr/>
          <a:lstStyle/>
          <a:p>
            <a:r>
              <a:rPr lang="en-US" sz="3200" dirty="0"/>
              <a:t>Higher chance of children dying when</a:t>
            </a:r>
            <a:r>
              <a:rPr lang="en-US" sz="3200" dirty="0" smtClean="0"/>
              <a:t>:</a:t>
            </a:r>
            <a:endParaRPr lang="en-US" sz="3200" dirty="0"/>
          </a:p>
        </p:txBody>
      </p:sp>
      <p:graphicFrame>
        <p:nvGraphicFramePr>
          <p:cNvPr id="5" name="Chart 4"/>
          <p:cNvGraphicFramePr>
            <a:graphicFrameLocks/>
          </p:cNvGraphicFramePr>
          <p:nvPr>
            <p:extLst>
              <p:ext uri="{D42A27DB-BD31-4B8C-83A1-F6EECF244321}">
                <p14:modId xmlns:p14="http://schemas.microsoft.com/office/powerpoint/2010/main" val="1476927526"/>
              </p:ext>
            </p:extLst>
          </p:nvPr>
        </p:nvGraphicFramePr>
        <p:xfrm>
          <a:off x="914400" y="2362200"/>
          <a:ext cx="6477000" cy="3886200"/>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p:cNvSpPr txBox="1"/>
          <p:nvPr/>
        </p:nvSpPr>
        <p:spPr>
          <a:xfrm>
            <a:off x="762000" y="1709854"/>
            <a:ext cx="6477000" cy="400110"/>
          </a:xfrm>
          <a:prstGeom prst="rect">
            <a:avLst/>
          </a:prstGeom>
          <a:noFill/>
        </p:spPr>
        <p:txBody>
          <a:bodyPr wrap="square" rtlCol="0">
            <a:spAutoFit/>
          </a:bodyPr>
          <a:lstStyle/>
          <a:p>
            <a:r>
              <a:rPr lang="en-US" sz="2000" dirty="0"/>
              <a:t>The woman is pregnant before age 20 </a:t>
            </a:r>
            <a:r>
              <a:rPr lang="en-US" sz="2000" dirty="0" smtClean="0"/>
              <a:t>or </a:t>
            </a:r>
            <a:r>
              <a:rPr lang="en-US" sz="2000" dirty="0"/>
              <a:t>after age </a:t>
            </a:r>
            <a:r>
              <a:rPr lang="en-US" sz="2000" dirty="0" smtClean="0"/>
              <a:t>40.</a:t>
            </a:r>
            <a:endParaRPr lang="en-IN" sz="2000" dirty="0"/>
          </a:p>
        </p:txBody>
      </p:sp>
    </p:spTree>
    <p:extLst>
      <p:ext uri="{BB962C8B-B14F-4D97-AF65-F5344CB8AC3E}">
        <p14:creationId xmlns:p14="http://schemas.microsoft.com/office/powerpoint/2010/main" val="1195664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r>
              <a:rPr lang="en-US" dirty="0"/>
              <a:t>Source: DLHS-3 (2007-08), </a:t>
            </a:r>
            <a:r>
              <a:rPr lang="en-US" dirty="0" smtClean="0"/>
              <a:t>IIPS Mumbai</a:t>
            </a:r>
            <a:endParaRPr lang="en-IN" dirty="0"/>
          </a:p>
        </p:txBody>
      </p:sp>
      <p:sp>
        <p:nvSpPr>
          <p:cNvPr id="4" name="Title 3"/>
          <p:cNvSpPr>
            <a:spLocks noGrp="1"/>
          </p:cNvSpPr>
          <p:nvPr>
            <p:ph type="title"/>
          </p:nvPr>
        </p:nvSpPr>
        <p:spPr/>
        <p:txBody>
          <a:bodyPr/>
          <a:lstStyle/>
          <a:p>
            <a:r>
              <a:rPr lang="en-US" sz="3200" dirty="0"/>
              <a:t>Higher chance of children dying when</a:t>
            </a:r>
            <a:r>
              <a:rPr lang="en-US" sz="3200" dirty="0" smtClean="0"/>
              <a:t>:</a:t>
            </a:r>
            <a:endParaRPr lang="en-US" sz="3200" dirty="0"/>
          </a:p>
        </p:txBody>
      </p:sp>
      <p:sp>
        <p:nvSpPr>
          <p:cNvPr id="3" name="TextBox 2"/>
          <p:cNvSpPr txBox="1"/>
          <p:nvPr/>
        </p:nvSpPr>
        <p:spPr>
          <a:xfrm>
            <a:off x="762000" y="1709854"/>
            <a:ext cx="6477000" cy="400110"/>
          </a:xfrm>
          <a:prstGeom prst="rect">
            <a:avLst/>
          </a:prstGeom>
          <a:noFill/>
        </p:spPr>
        <p:txBody>
          <a:bodyPr wrap="square" rtlCol="0">
            <a:spAutoFit/>
          </a:bodyPr>
          <a:lstStyle/>
          <a:p>
            <a:r>
              <a:rPr lang="en-US" sz="2000" dirty="0"/>
              <a:t>The baby is the first child or </a:t>
            </a:r>
            <a:r>
              <a:rPr lang="en-US" sz="2000" dirty="0" smtClean="0"/>
              <a:t>fourth </a:t>
            </a:r>
            <a:r>
              <a:rPr lang="en-US" sz="2000" dirty="0"/>
              <a:t>and then </a:t>
            </a:r>
            <a:r>
              <a:rPr lang="en-US" sz="2000" dirty="0" smtClean="0"/>
              <a:t>on.</a:t>
            </a:r>
            <a:endParaRPr lang="en-IN" sz="2000" dirty="0"/>
          </a:p>
        </p:txBody>
      </p:sp>
      <p:graphicFrame>
        <p:nvGraphicFramePr>
          <p:cNvPr id="6" name="Chart 5"/>
          <p:cNvGraphicFramePr>
            <a:graphicFrameLocks/>
          </p:cNvGraphicFramePr>
          <p:nvPr>
            <p:extLst>
              <p:ext uri="{D42A27DB-BD31-4B8C-83A1-F6EECF244321}">
                <p14:modId xmlns:p14="http://schemas.microsoft.com/office/powerpoint/2010/main" val="1193141601"/>
              </p:ext>
            </p:extLst>
          </p:nvPr>
        </p:nvGraphicFramePr>
        <p:xfrm>
          <a:off x="914400" y="2362200"/>
          <a:ext cx="6705600" cy="402336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575052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r>
              <a:rPr lang="en-US" dirty="0"/>
              <a:t>Source: DLHS-3 (2007-08), </a:t>
            </a:r>
            <a:r>
              <a:rPr lang="en-US" dirty="0" smtClean="0"/>
              <a:t>IIPS Mumbai</a:t>
            </a:r>
            <a:endParaRPr lang="en-IN" dirty="0"/>
          </a:p>
        </p:txBody>
      </p:sp>
      <p:sp>
        <p:nvSpPr>
          <p:cNvPr id="4" name="Title 3"/>
          <p:cNvSpPr>
            <a:spLocks noGrp="1"/>
          </p:cNvSpPr>
          <p:nvPr>
            <p:ph type="title"/>
          </p:nvPr>
        </p:nvSpPr>
        <p:spPr/>
        <p:txBody>
          <a:bodyPr/>
          <a:lstStyle/>
          <a:p>
            <a:r>
              <a:rPr lang="en-US" sz="3200" dirty="0"/>
              <a:t>Higher chance of children dying when</a:t>
            </a:r>
            <a:r>
              <a:rPr lang="en-US" sz="3200" dirty="0" smtClean="0"/>
              <a:t>:</a:t>
            </a:r>
            <a:endParaRPr lang="en-US" sz="3200" dirty="0"/>
          </a:p>
        </p:txBody>
      </p:sp>
      <p:sp>
        <p:nvSpPr>
          <p:cNvPr id="3" name="TextBox 2"/>
          <p:cNvSpPr txBox="1"/>
          <p:nvPr/>
        </p:nvSpPr>
        <p:spPr>
          <a:xfrm>
            <a:off x="762000" y="1709854"/>
            <a:ext cx="6477000" cy="400110"/>
          </a:xfrm>
          <a:prstGeom prst="rect">
            <a:avLst/>
          </a:prstGeom>
          <a:noFill/>
        </p:spPr>
        <p:txBody>
          <a:bodyPr wrap="square" rtlCol="0">
            <a:spAutoFit/>
          </a:bodyPr>
          <a:lstStyle/>
          <a:p>
            <a:r>
              <a:rPr lang="en-US" sz="2000" dirty="0"/>
              <a:t>Gap between two births is less than 2 </a:t>
            </a:r>
            <a:r>
              <a:rPr lang="en-US" sz="2000" dirty="0" smtClean="0"/>
              <a:t>years.</a:t>
            </a:r>
            <a:endParaRPr lang="en-IN" sz="2000" dirty="0"/>
          </a:p>
        </p:txBody>
      </p:sp>
      <p:graphicFrame>
        <p:nvGraphicFramePr>
          <p:cNvPr id="7" name="Chart 6"/>
          <p:cNvGraphicFramePr>
            <a:graphicFrameLocks/>
          </p:cNvGraphicFramePr>
          <p:nvPr>
            <p:extLst>
              <p:ext uri="{D42A27DB-BD31-4B8C-83A1-F6EECF244321}">
                <p14:modId xmlns:p14="http://schemas.microsoft.com/office/powerpoint/2010/main" val="1494346461"/>
              </p:ext>
            </p:extLst>
          </p:nvPr>
        </p:nvGraphicFramePr>
        <p:xfrm>
          <a:off x="838200" y="2209800"/>
          <a:ext cx="7010400" cy="420624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53131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p:txBody>
          <a:bodyPr/>
          <a:lstStyle/>
          <a:p>
            <a:r>
              <a:rPr lang="en-US" dirty="0"/>
              <a:t>The </a:t>
            </a:r>
            <a:r>
              <a:rPr lang="en-US" dirty="0" smtClean="0"/>
              <a:t>Story </a:t>
            </a:r>
            <a:r>
              <a:rPr lang="en-US" dirty="0"/>
              <a:t>of </a:t>
            </a:r>
            <a:r>
              <a:rPr lang="en-US" dirty="0" smtClean="0"/>
              <a:t>Our Population</a:t>
            </a:r>
            <a:endParaRPr lang="en-IN" dirty="0"/>
          </a:p>
        </p:txBody>
      </p:sp>
    </p:spTree>
    <p:extLst>
      <p:ext uri="{BB962C8B-B14F-4D97-AF65-F5344CB8AC3E}">
        <p14:creationId xmlns:p14="http://schemas.microsoft.com/office/powerpoint/2010/main" val="1712247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a:xfrm>
            <a:off x="838200" y="1981200"/>
            <a:ext cx="7391400" cy="4084320"/>
          </a:xfrm>
        </p:spPr>
        <p:txBody>
          <a:bodyPr/>
          <a:lstStyle/>
          <a:p>
            <a:r>
              <a:rPr lang="en-US" dirty="0"/>
              <a:t>Reposition family planning</a:t>
            </a:r>
          </a:p>
          <a:p>
            <a:r>
              <a:rPr lang="en-US" dirty="0"/>
              <a:t>Reduce infant and (neonatal) mortality</a:t>
            </a:r>
          </a:p>
          <a:p>
            <a:r>
              <a:rPr lang="en-US" dirty="0"/>
              <a:t>Increase age at marriage and delay the first child</a:t>
            </a:r>
          </a:p>
          <a:p>
            <a:r>
              <a:rPr lang="en-US" dirty="0"/>
              <a:t>Promote better spacing</a:t>
            </a:r>
          </a:p>
          <a:p>
            <a:r>
              <a:rPr lang="en-US" dirty="0"/>
              <a:t>Improve access </a:t>
            </a:r>
            <a:r>
              <a:rPr lang="en-US" dirty="0" smtClean="0"/>
              <a:t>to and </a:t>
            </a:r>
            <a:r>
              <a:rPr lang="en-US" dirty="0"/>
              <a:t>quality of </a:t>
            </a:r>
            <a:r>
              <a:rPr lang="en-US" dirty="0" smtClean="0"/>
              <a:t>the </a:t>
            </a:r>
            <a:r>
              <a:rPr lang="en-US" dirty="0"/>
              <a:t>basket of </a:t>
            </a:r>
            <a:r>
              <a:rPr lang="en-US" dirty="0" smtClean="0"/>
              <a:t>contraceptives and reproductive </a:t>
            </a:r>
            <a:r>
              <a:rPr lang="en-US" dirty="0"/>
              <a:t>health services</a:t>
            </a:r>
          </a:p>
          <a:p>
            <a:r>
              <a:rPr lang="en-US" dirty="0"/>
              <a:t>End discrimination against the girl child</a:t>
            </a:r>
          </a:p>
          <a:p>
            <a:pPr marL="0" indent="0">
              <a:buNone/>
            </a:pPr>
            <a:endParaRPr lang="en-US" dirty="0"/>
          </a:p>
        </p:txBody>
      </p:sp>
      <p:sp>
        <p:nvSpPr>
          <p:cNvPr id="4" name="Title 3"/>
          <p:cNvSpPr>
            <a:spLocks noGrp="1"/>
          </p:cNvSpPr>
          <p:nvPr>
            <p:ph type="title"/>
          </p:nvPr>
        </p:nvSpPr>
        <p:spPr>
          <a:xfrm>
            <a:off x="838200" y="411480"/>
            <a:ext cx="7620000" cy="1341120"/>
          </a:xfrm>
        </p:spPr>
        <p:txBody>
          <a:bodyPr/>
          <a:lstStyle/>
          <a:p>
            <a:r>
              <a:rPr lang="en-US" sz="3600" dirty="0" smtClean="0"/>
              <a:t>Reproductive Rights are Central to Population</a:t>
            </a:r>
            <a:endParaRPr lang="en-US" sz="3600" dirty="0"/>
          </a:p>
        </p:txBody>
      </p:sp>
    </p:spTree>
    <p:extLst>
      <p:ext uri="{BB962C8B-B14F-4D97-AF65-F5344CB8AC3E}">
        <p14:creationId xmlns:p14="http://schemas.microsoft.com/office/powerpoint/2010/main" val="3510489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r>
              <a:rPr lang="en-US" dirty="0">
                <a:latin typeface="Calibri" pitchFamily="34" charset="0"/>
                <a:ea typeface="MS PGothic" pitchFamily="34" charset="-128"/>
              </a:rPr>
              <a:t>Source: Sample Registration System, Registrar General of India, MDG analysis provided by </a:t>
            </a:r>
            <a:r>
              <a:rPr lang="en-US" dirty="0" err="1">
                <a:latin typeface="Calibri" pitchFamily="34" charset="0"/>
                <a:ea typeface="MS PGothic" pitchFamily="34" charset="-128"/>
              </a:rPr>
              <a:t>USAID|Health</a:t>
            </a:r>
            <a:r>
              <a:rPr lang="en-US" dirty="0">
                <a:latin typeface="Calibri" pitchFamily="34" charset="0"/>
                <a:ea typeface="MS PGothic" pitchFamily="34" charset="-128"/>
              </a:rPr>
              <a:t> Policy </a:t>
            </a:r>
            <a:r>
              <a:rPr lang="en-US" dirty="0" smtClean="0">
                <a:latin typeface="Calibri" pitchFamily="34" charset="0"/>
                <a:ea typeface="MS PGothic" pitchFamily="34" charset="-128"/>
              </a:rPr>
              <a:t>Initiative</a:t>
            </a:r>
            <a:endParaRPr lang="en-US" dirty="0">
              <a:latin typeface="Calibri" pitchFamily="34" charset="0"/>
              <a:ea typeface="MS PGothic" pitchFamily="34" charset="-128"/>
            </a:endParaRPr>
          </a:p>
        </p:txBody>
      </p:sp>
      <p:sp>
        <p:nvSpPr>
          <p:cNvPr id="4" name="Title 3"/>
          <p:cNvSpPr>
            <a:spLocks noGrp="1"/>
          </p:cNvSpPr>
          <p:nvPr>
            <p:ph type="title"/>
          </p:nvPr>
        </p:nvSpPr>
        <p:spPr>
          <a:xfrm>
            <a:off x="838200" y="304800"/>
            <a:ext cx="7620000" cy="1066801"/>
          </a:xfrm>
        </p:spPr>
        <p:txBody>
          <a:bodyPr/>
          <a:lstStyle/>
          <a:p>
            <a:r>
              <a:rPr lang="en-US" sz="3600" dirty="0"/>
              <a:t>Social </a:t>
            </a:r>
            <a:r>
              <a:rPr lang="en-US" sz="3600" dirty="0" smtClean="0"/>
              <a:t>Sector Cost Savings Outweigh Family Planning Costs</a:t>
            </a:r>
            <a:endParaRPr lang="en-US" sz="3600" dirty="0"/>
          </a:p>
        </p:txBody>
      </p:sp>
      <p:graphicFrame>
        <p:nvGraphicFramePr>
          <p:cNvPr id="8" name="Chart 7"/>
          <p:cNvGraphicFramePr/>
          <p:nvPr>
            <p:extLst>
              <p:ext uri="{D42A27DB-BD31-4B8C-83A1-F6EECF244321}">
                <p14:modId xmlns:p14="http://schemas.microsoft.com/office/powerpoint/2010/main" val="1254103777"/>
              </p:ext>
            </p:extLst>
          </p:nvPr>
        </p:nvGraphicFramePr>
        <p:xfrm>
          <a:off x="609600" y="1600200"/>
          <a:ext cx="5867400" cy="4722377"/>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 Placeholder 4"/>
          <p:cNvSpPr>
            <a:spLocks noGrp="1"/>
          </p:cNvSpPr>
          <p:nvPr>
            <p:ph type="body" sz="quarter" idx="16"/>
          </p:nvPr>
        </p:nvSpPr>
        <p:spPr>
          <a:xfrm>
            <a:off x="6096000" y="1905000"/>
            <a:ext cx="2426677" cy="2057400"/>
          </a:xfrm>
          <a:solidFill>
            <a:srgbClr val="8B1524"/>
          </a:solidFill>
        </p:spPr>
        <p:txBody>
          <a:bodyPr lIns="274320" tIns="274320" rIns="274320" bIns="274320"/>
          <a:lstStyle/>
          <a:p>
            <a:r>
              <a:rPr lang="en-US" sz="2000" dirty="0">
                <a:solidFill>
                  <a:schemeClr val="bg1"/>
                </a:solidFill>
              </a:rPr>
              <a:t>Rs.1/– invested in FP results in Saving of Rs.7/–</a:t>
            </a:r>
          </a:p>
        </p:txBody>
      </p:sp>
    </p:spTree>
    <p:extLst>
      <p:ext uri="{BB962C8B-B14F-4D97-AF65-F5344CB8AC3E}">
        <p14:creationId xmlns:p14="http://schemas.microsoft.com/office/powerpoint/2010/main" val="1866708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6858000" y="2209800"/>
            <a:ext cx="1981200" cy="2273232"/>
          </a:xfrm>
          <a:solidFill>
            <a:schemeClr val="accent4"/>
          </a:solidFill>
        </p:spPr>
        <p:txBody>
          <a:bodyPr lIns="274320" tIns="274320" rIns="274320" bIns="274320"/>
          <a:lstStyle/>
          <a:p>
            <a:r>
              <a:rPr lang="en-US" dirty="0" smtClean="0">
                <a:solidFill>
                  <a:schemeClr val="bg1"/>
                </a:solidFill>
                <a:cs typeface="Arial" pitchFamily="34" charset="0"/>
              </a:rPr>
              <a:t>As contraceptive use rises, maternal </a:t>
            </a:r>
            <a:r>
              <a:rPr lang="en-US" dirty="0">
                <a:solidFill>
                  <a:schemeClr val="bg1"/>
                </a:solidFill>
                <a:cs typeface="Arial" pitchFamily="34" charset="0"/>
              </a:rPr>
              <a:t>and </a:t>
            </a:r>
            <a:r>
              <a:rPr lang="en-US" dirty="0" smtClean="0">
                <a:solidFill>
                  <a:schemeClr val="bg1"/>
                </a:solidFill>
                <a:cs typeface="Arial" pitchFamily="34" charset="0"/>
              </a:rPr>
              <a:t>infant deaths decline.</a:t>
            </a:r>
            <a:endParaRPr lang="en-US" dirty="0">
              <a:solidFill>
                <a:schemeClr val="bg1"/>
              </a:solidFill>
            </a:endParaRPr>
          </a:p>
        </p:txBody>
      </p:sp>
      <p:sp>
        <p:nvSpPr>
          <p:cNvPr id="3" name="Text Placeholder 2"/>
          <p:cNvSpPr>
            <a:spLocks noGrp="1"/>
          </p:cNvSpPr>
          <p:nvPr>
            <p:ph type="body" sz="quarter" idx="17"/>
          </p:nvPr>
        </p:nvSpPr>
        <p:spPr/>
        <p:txBody>
          <a:bodyPr/>
          <a:lstStyle/>
          <a:p>
            <a:r>
              <a:rPr lang="en-IN" dirty="0">
                <a:solidFill>
                  <a:schemeClr val="tx2"/>
                </a:solidFill>
              </a:rPr>
              <a:t>Sources: CPR from </a:t>
            </a:r>
            <a:r>
              <a:rPr lang="en-IN" dirty="0" smtClean="0">
                <a:solidFill>
                  <a:schemeClr val="tx2"/>
                </a:solidFill>
              </a:rPr>
              <a:t>DLHS–3</a:t>
            </a:r>
            <a:r>
              <a:rPr lang="en-IN" dirty="0">
                <a:solidFill>
                  <a:schemeClr val="tx2"/>
                </a:solidFill>
              </a:rPr>
              <a:t>, IMR and MMR from </a:t>
            </a:r>
            <a:r>
              <a:rPr lang="en-IN" dirty="0" smtClean="0">
                <a:solidFill>
                  <a:schemeClr val="tx2"/>
                </a:solidFill>
              </a:rPr>
              <a:t>SRS</a:t>
            </a:r>
            <a:endParaRPr lang="en-IN" dirty="0">
              <a:solidFill>
                <a:schemeClr val="tx2"/>
              </a:solidFill>
            </a:endParaRPr>
          </a:p>
        </p:txBody>
      </p:sp>
      <p:sp>
        <p:nvSpPr>
          <p:cNvPr id="5" name="Title 4"/>
          <p:cNvSpPr>
            <a:spLocks noGrp="1"/>
          </p:cNvSpPr>
          <p:nvPr>
            <p:ph type="title"/>
          </p:nvPr>
        </p:nvSpPr>
        <p:spPr>
          <a:xfrm>
            <a:off x="838200" y="411481"/>
            <a:ext cx="7620000" cy="883920"/>
          </a:xfrm>
        </p:spPr>
        <p:txBody>
          <a:bodyPr/>
          <a:lstStyle/>
          <a:p>
            <a:r>
              <a:rPr lang="en-US" sz="3600" dirty="0">
                <a:cs typeface="Arial" pitchFamily="34" charset="0"/>
              </a:rPr>
              <a:t>Family Planning Saves Lives</a:t>
            </a:r>
            <a:endParaRPr lang="en-US" sz="3600" dirty="0"/>
          </a:p>
        </p:txBody>
      </p:sp>
      <p:graphicFrame>
        <p:nvGraphicFramePr>
          <p:cNvPr id="6" name="Chart 5"/>
          <p:cNvGraphicFramePr>
            <a:graphicFrameLocks noGrp="1"/>
          </p:cNvGraphicFramePr>
          <p:nvPr>
            <p:extLst>
              <p:ext uri="{D42A27DB-BD31-4B8C-83A1-F6EECF244321}">
                <p14:modId xmlns:p14="http://schemas.microsoft.com/office/powerpoint/2010/main" val="1224610480"/>
              </p:ext>
            </p:extLst>
          </p:nvPr>
        </p:nvGraphicFramePr>
        <p:xfrm>
          <a:off x="381000" y="1447800"/>
          <a:ext cx="6395190" cy="48768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42953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graphicEl>
                                              <a:chart seriesIdx="-3" categoryIdx="-3" bldStep="gridLegend"/>
                                            </p:graphicEl>
                                          </p:spTgt>
                                        </p:tgtEl>
                                        <p:attrNameLst>
                                          <p:attrName>style.visibility</p:attrName>
                                        </p:attrNameLst>
                                      </p:cBhvr>
                                      <p:to>
                                        <p:strVal val="visible"/>
                                      </p:to>
                                    </p:set>
                                    <p:animEffect transition="in" filter="fade">
                                      <p:cBhvr>
                                        <p:cTn id="7" dur="500"/>
                                        <p:tgtEl>
                                          <p:spTgt spid="6">
                                            <p:graphicEl>
                                              <a:chart seriesIdx="-3" categoryIdx="-3" bldStep="gridLegend"/>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graphicEl>
                                              <a:chart seriesIdx="0" categoryIdx="-4" bldStep="series"/>
                                            </p:graphicEl>
                                          </p:spTgt>
                                        </p:tgtEl>
                                        <p:attrNameLst>
                                          <p:attrName>style.visibility</p:attrName>
                                        </p:attrNameLst>
                                      </p:cBhvr>
                                      <p:to>
                                        <p:strVal val="visible"/>
                                      </p:to>
                                    </p:set>
                                    <p:animEffect transition="in" filter="fade">
                                      <p:cBhvr>
                                        <p:cTn id="12" dur="500"/>
                                        <p:tgtEl>
                                          <p:spTgt spid="6">
                                            <p:graphicEl>
                                              <a:chart seriesIdx="0" categoryIdx="-4" bldStep="series"/>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graphicEl>
                                              <a:chart seriesIdx="1" categoryIdx="-4" bldStep="series"/>
                                            </p:graphicEl>
                                          </p:spTgt>
                                        </p:tgtEl>
                                        <p:attrNameLst>
                                          <p:attrName>style.visibility</p:attrName>
                                        </p:attrNameLst>
                                      </p:cBhvr>
                                      <p:to>
                                        <p:strVal val="visible"/>
                                      </p:to>
                                    </p:set>
                                    <p:animEffect transition="in" filter="fade">
                                      <p:cBhvr>
                                        <p:cTn id="17" dur="500"/>
                                        <p:tgtEl>
                                          <p:spTgt spid="6">
                                            <p:graphicEl>
                                              <a:chart seriesIdx="1" categoryIdx="-4" bldStep="series"/>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graphicEl>
                                              <a:chart seriesIdx="2" categoryIdx="-4" bldStep="series"/>
                                            </p:graphicEl>
                                          </p:spTgt>
                                        </p:tgtEl>
                                        <p:attrNameLst>
                                          <p:attrName>style.visibility</p:attrName>
                                        </p:attrNameLst>
                                      </p:cBhvr>
                                      <p:to>
                                        <p:strVal val="visible"/>
                                      </p:to>
                                    </p:set>
                                    <p:animEffect transition="in" filter="fade">
                                      <p:cBhvr>
                                        <p:cTn id="22" dur="500"/>
                                        <p:tgtEl>
                                          <p:spTgt spid="6">
                                            <p:graphicEl>
                                              <a:chart seriesIdx="2"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Chart bld="series"/>
        </p:bldSub>
      </p:bldGraphic>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2"/>
          <p:cNvSpPr>
            <a:spLocks noGrp="1"/>
          </p:cNvSpPr>
          <p:nvPr>
            <p:ph type="body" sz="quarter" idx="20"/>
          </p:nvPr>
        </p:nvSpPr>
        <p:spPr>
          <a:xfrm rot="16200000">
            <a:off x="103616" y="4450797"/>
            <a:ext cx="4589587" cy="224819"/>
          </a:xfrm>
        </p:spPr>
        <p:txBody>
          <a:bodyPr/>
          <a:lstStyle/>
          <a:p>
            <a:r>
              <a:rPr lang="en-US" dirty="0">
                <a:solidFill>
                  <a:srgbClr val="7F7F7F"/>
                </a:solidFill>
                <a:ea typeface="Lucida Grande"/>
                <a:cs typeface="Lucida Grande"/>
              </a:rPr>
              <a:t>Photo by </a:t>
            </a:r>
            <a:r>
              <a:rPr lang="en-US" dirty="0" err="1">
                <a:solidFill>
                  <a:srgbClr val="7F7F7F"/>
                </a:solidFill>
                <a:ea typeface="Lucida Grande"/>
                <a:cs typeface="Lucida Grande"/>
              </a:rPr>
              <a:t>Satvir</a:t>
            </a:r>
            <a:r>
              <a:rPr lang="en-US" dirty="0">
                <a:solidFill>
                  <a:srgbClr val="7F7F7F"/>
                </a:solidFill>
                <a:ea typeface="Lucida Grande"/>
                <a:cs typeface="Lucida Grande"/>
              </a:rPr>
              <a:t> </a:t>
            </a:r>
            <a:r>
              <a:rPr lang="en-US" dirty="0" smtClean="0">
                <a:solidFill>
                  <a:srgbClr val="7F7F7F"/>
                </a:solidFill>
                <a:ea typeface="Lucida Grande"/>
                <a:cs typeface="Lucida Grande"/>
              </a:rPr>
              <a:t>Malhotra</a:t>
            </a:r>
            <a:endParaRPr lang="en-US" dirty="0">
              <a:solidFill>
                <a:srgbClr val="7F7F7F"/>
              </a:solidFill>
              <a:ea typeface="Lucida Grande"/>
              <a:cs typeface="Lucida Grande"/>
            </a:endParaRPr>
          </a:p>
        </p:txBody>
      </p:sp>
      <p:sp>
        <p:nvSpPr>
          <p:cNvPr id="11" name="Text Placeholder 10"/>
          <p:cNvSpPr>
            <a:spLocks noGrp="1"/>
          </p:cNvSpPr>
          <p:nvPr>
            <p:ph type="body" sz="quarter" idx="18"/>
          </p:nvPr>
        </p:nvSpPr>
        <p:spPr>
          <a:xfrm>
            <a:off x="0" y="1676400"/>
            <a:ext cx="2286000" cy="2971800"/>
          </a:xfrm>
          <a:solidFill>
            <a:schemeClr val="accent4"/>
          </a:solidFill>
        </p:spPr>
        <p:txBody>
          <a:bodyPr lIns="274320" tIns="274320" rIns="274320" bIns="274320"/>
          <a:lstStyle/>
          <a:p>
            <a:pPr marL="0" indent="0">
              <a:buNone/>
            </a:pPr>
            <a:r>
              <a:rPr lang="en-US" dirty="0">
                <a:solidFill>
                  <a:schemeClr val="bg1"/>
                </a:solidFill>
              </a:rPr>
              <a:t>By simply supplying the unmet need for contraceptives, states can achieve replacement-level </a:t>
            </a:r>
            <a:r>
              <a:rPr lang="en-US" dirty="0" smtClean="0">
                <a:solidFill>
                  <a:schemeClr val="bg1"/>
                </a:solidFill>
              </a:rPr>
              <a:t>fertility.</a:t>
            </a:r>
            <a:endParaRPr lang="en-US" dirty="0">
              <a:solidFill>
                <a:schemeClr val="bg1"/>
              </a:solidFill>
            </a:endParaRPr>
          </a:p>
          <a:p>
            <a:endParaRPr lang="en-US" dirty="0"/>
          </a:p>
        </p:txBody>
      </p:sp>
      <p:pic>
        <p:nvPicPr>
          <p:cNvPr id="6" name="Picture Placeholder 5"/>
          <p:cNvPicPr>
            <a:picLocks noGrp="1" noChangeAspect="1"/>
          </p:cNvPicPr>
          <p:nvPr>
            <p:ph type="pic" sz="quarter" idx="19"/>
          </p:nvPr>
        </p:nvPicPr>
        <p:blipFill>
          <a:blip r:embed="rId2">
            <a:extLst>
              <a:ext uri="{28A0092B-C50C-407E-A947-70E740481C1C}">
                <a14:useLocalDpi xmlns:a14="http://schemas.microsoft.com/office/drawing/2010/main" val="0"/>
              </a:ext>
            </a:extLst>
          </a:blip>
          <a:srcRect l="14161" r="14161"/>
          <a:stretch>
            <a:fillRect/>
          </a:stretch>
        </p:blipFill>
        <p:spPr>
          <a:xfrm>
            <a:off x="2514600" y="0"/>
            <a:ext cx="6629400" cy="6858000"/>
          </a:xfrm>
        </p:spPr>
      </p:pic>
    </p:spTree>
    <p:extLst>
      <p:ext uri="{BB962C8B-B14F-4D97-AF65-F5344CB8AC3E}">
        <p14:creationId xmlns:p14="http://schemas.microsoft.com/office/powerpoint/2010/main" val="11478250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20"/>
          </p:nvPr>
        </p:nvSpPr>
        <p:spPr/>
        <p:txBody>
          <a:bodyPr/>
          <a:lstStyle/>
          <a:p>
            <a:r>
              <a:rPr lang="en-US" dirty="0"/>
              <a:t>Source: </a:t>
            </a:r>
            <a:r>
              <a:rPr lang="en-US" dirty="0" smtClean="0"/>
              <a:t>NFHS, 2005-2006</a:t>
            </a:r>
            <a:endParaRPr lang="en-US" dirty="0"/>
          </a:p>
        </p:txBody>
      </p:sp>
      <p:graphicFrame>
        <p:nvGraphicFramePr>
          <p:cNvPr id="11" name="Content Placeholder 3"/>
          <p:cNvGraphicFramePr>
            <a:graphicFrameLocks/>
          </p:cNvGraphicFramePr>
          <p:nvPr>
            <p:extLst>
              <p:ext uri="{D42A27DB-BD31-4B8C-83A1-F6EECF244321}">
                <p14:modId xmlns:p14="http://schemas.microsoft.com/office/powerpoint/2010/main" val="3671643639"/>
              </p:ext>
            </p:extLst>
          </p:nvPr>
        </p:nvGraphicFramePr>
        <p:xfrm>
          <a:off x="381000" y="304800"/>
          <a:ext cx="3794760" cy="59436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3" name="Content Placeholder 3"/>
          <p:cNvGraphicFramePr>
            <a:graphicFrameLocks/>
          </p:cNvGraphicFramePr>
          <p:nvPr>
            <p:extLst>
              <p:ext uri="{D42A27DB-BD31-4B8C-83A1-F6EECF244321}">
                <p14:modId xmlns:p14="http://schemas.microsoft.com/office/powerpoint/2010/main" val="936037304"/>
              </p:ext>
            </p:extLst>
          </p:nvPr>
        </p:nvGraphicFramePr>
        <p:xfrm>
          <a:off x="4267200" y="304800"/>
          <a:ext cx="4800600" cy="576134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167544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AsOne/>
      </p:bldGraphic>
      <p:bldGraphic spid="13" grpId="0">
        <p:bldAsOne/>
      </p:bldGraphic>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p:txBody>
          <a:bodyPr/>
          <a:lstStyle/>
          <a:p>
            <a:r>
              <a:rPr lang="en-US" dirty="0"/>
              <a:t>Jharkhand </a:t>
            </a:r>
            <a:r>
              <a:rPr lang="en-US" dirty="0" smtClean="0"/>
              <a:t>Status</a:t>
            </a:r>
            <a:endParaRPr lang="en-IN" dirty="0"/>
          </a:p>
        </p:txBody>
      </p:sp>
    </p:spTree>
    <p:extLst>
      <p:ext uri="{BB962C8B-B14F-4D97-AF65-F5344CB8AC3E}">
        <p14:creationId xmlns:p14="http://schemas.microsoft.com/office/powerpoint/2010/main" val="3046792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r>
              <a:rPr lang="en-US" dirty="0" smtClean="0"/>
              <a:t>Sources: Census of India, 2011; NFHS-3, 2005-06</a:t>
            </a:r>
            <a:endParaRPr lang="en-US" dirty="0"/>
          </a:p>
        </p:txBody>
      </p:sp>
      <p:sp>
        <p:nvSpPr>
          <p:cNvPr id="3" name="Text Placeholder 2"/>
          <p:cNvSpPr>
            <a:spLocks noGrp="1"/>
          </p:cNvSpPr>
          <p:nvPr>
            <p:ph type="body" sz="quarter" idx="18"/>
          </p:nvPr>
        </p:nvSpPr>
        <p:spPr/>
        <p:txBody>
          <a:bodyPr/>
          <a:lstStyle/>
          <a:p>
            <a:r>
              <a:rPr lang="en-IN" dirty="0"/>
              <a:t>Total population of the state is about 3.3 crore </a:t>
            </a:r>
            <a:endParaRPr lang="en-IN" dirty="0" smtClean="0"/>
          </a:p>
          <a:p>
            <a:pPr lvl="1"/>
            <a:r>
              <a:rPr lang="en-IN" dirty="0" smtClean="0"/>
              <a:t>(</a:t>
            </a:r>
            <a:r>
              <a:rPr lang="en-IN" dirty="0"/>
              <a:t>Total: </a:t>
            </a:r>
            <a:r>
              <a:rPr lang="en-IN" dirty="0" smtClean="0"/>
              <a:t>3,296,623</a:t>
            </a:r>
            <a:r>
              <a:rPr lang="en-IN" dirty="0"/>
              <a:t>; Males:1,69,31,688; Females:1,60,34,550) </a:t>
            </a:r>
            <a:endParaRPr lang="en-IN" dirty="0" smtClean="0"/>
          </a:p>
          <a:p>
            <a:r>
              <a:rPr lang="en-IN" dirty="0" smtClean="0"/>
              <a:t>According to the NFHS-3, 2005–2006</a:t>
            </a:r>
          </a:p>
          <a:p>
            <a:pPr lvl="1"/>
            <a:r>
              <a:rPr lang="en-IN" dirty="0" smtClean="0"/>
              <a:t>Mean </a:t>
            </a:r>
            <a:r>
              <a:rPr lang="en-IN" dirty="0"/>
              <a:t>age at marriage in Jharkhand is </a:t>
            </a:r>
            <a:r>
              <a:rPr lang="en-IN" dirty="0" smtClean="0"/>
              <a:t>16.3 years</a:t>
            </a:r>
            <a:endParaRPr lang="en-IN" dirty="0"/>
          </a:p>
          <a:p>
            <a:pPr lvl="1"/>
            <a:r>
              <a:rPr lang="en-IN" dirty="0"/>
              <a:t>Desired fertility rate in the state is 2.1</a:t>
            </a:r>
          </a:p>
          <a:p>
            <a:pPr marL="0" indent="0">
              <a:buNone/>
            </a:pPr>
            <a:endParaRPr lang="en-US" dirty="0"/>
          </a:p>
        </p:txBody>
      </p:sp>
      <p:sp>
        <p:nvSpPr>
          <p:cNvPr id="4" name="Title 3"/>
          <p:cNvSpPr>
            <a:spLocks noGrp="1"/>
          </p:cNvSpPr>
          <p:nvPr>
            <p:ph type="title"/>
          </p:nvPr>
        </p:nvSpPr>
        <p:spPr/>
        <p:txBody>
          <a:bodyPr/>
          <a:lstStyle/>
          <a:p>
            <a:r>
              <a:rPr lang="en-GB" dirty="0"/>
              <a:t>Current </a:t>
            </a:r>
            <a:r>
              <a:rPr lang="en-GB" dirty="0" smtClean="0"/>
              <a:t>Status—FP </a:t>
            </a:r>
            <a:r>
              <a:rPr lang="en-GB" dirty="0"/>
              <a:t>in Jharkhand</a:t>
            </a:r>
            <a:endParaRPr lang="en-US" dirty="0"/>
          </a:p>
        </p:txBody>
      </p:sp>
    </p:spTree>
    <p:extLst>
      <p:ext uri="{BB962C8B-B14F-4D97-AF65-F5344CB8AC3E}">
        <p14:creationId xmlns:p14="http://schemas.microsoft.com/office/powerpoint/2010/main" val="3778850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r>
              <a:rPr lang="en-GB" dirty="0" smtClean="0"/>
              <a:t>Source: Annual </a:t>
            </a:r>
            <a:r>
              <a:rPr lang="en-GB" dirty="0"/>
              <a:t>Health Survey 2010–2011</a:t>
            </a:r>
            <a:endParaRPr lang="en-US" dirty="0"/>
          </a:p>
        </p:txBody>
      </p:sp>
      <p:sp>
        <p:nvSpPr>
          <p:cNvPr id="3" name="Text Placeholder 2"/>
          <p:cNvSpPr>
            <a:spLocks noGrp="1"/>
          </p:cNvSpPr>
          <p:nvPr>
            <p:ph type="body" sz="quarter" idx="18"/>
          </p:nvPr>
        </p:nvSpPr>
        <p:spPr>
          <a:xfrm>
            <a:off x="838200" y="1524000"/>
            <a:ext cx="7696200" cy="4541520"/>
          </a:xfrm>
        </p:spPr>
        <p:txBody>
          <a:bodyPr/>
          <a:lstStyle/>
          <a:p>
            <a:r>
              <a:rPr lang="en-GB" sz="1800" dirty="0" smtClean="0"/>
              <a:t>Jharkhand’s </a:t>
            </a:r>
            <a:r>
              <a:rPr lang="en-GB" sz="1800" dirty="0"/>
              <a:t>TFR is 3.1, which varies from 2.4 in urban areas to 3.3 in rural areas </a:t>
            </a:r>
            <a:endParaRPr lang="en-IN" sz="1800" dirty="0"/>
          </a:p>
          <a:p>
            <a:r>
              <a:rPr lang="en-GB" sz="1800" dirty="0"/>
              <a:t>40% of births are of higher birth order (child #3 and higher); 30% in urban Jharkhand, 43% in rural </a:t>
            </a:r>
            <a:r>
              <a:rPr lang="en-GB" sz="1800" dirty="0" smtClean="0"/>
              <a:t>Jharkhand</a:t>
            </a:r>
          </a:p>
          <a:p>
            <a:pPr lvl="1"/>
            <a:r>
              <a:rPr lang="en-GB" dirty="0" smtClean="0"/>
              <a:t>61% of women </a:t>
            </a:r>
            <a:r>
              <a:rPr lang="en-GB" dirty="0"/>
              <a:t>reported wanting no more </a:t>
            </a:r>
            <a:r>
              <a:rPr lang="en-GB" dirty="0" smtClean="0"/>
              <a:t>children</a:t>
            </a:r>
          </a:p>
          <a:p>
            <a:pPr lvl="1"/>
            <a:r>
              <a:rPr lang="en-GB" dirty="0" smtClean="0"/>
              <a:t>Median </a:t>
            </a:r>
            <a:r>
              <a:rPr lang="en-GB" dirty="0"/>
              <a:t>age at first live birth is 21.6 years</a:t>
            </a:r>
            <a:endParaRPr lang="en-IN" dirty="0"/>
          </a:p>
          <a:p>
            <a:r>
              <a:rPr lang="en-GB" sz="1800" dirty="0"/>
              <a:t>Modern contraceptive use is only 38%—35% in rural areas and 47% in urban areas; </a:t>
            </a:r>
            <a:r>
              <a:rPr lang="en-GB" sz="1800" dirty="0" smtClean="0"/>
              <a:t>modern </a:t>
            </a:r>
            <a:r>
              <a:rPr lang="en-GB" sz="1800" dirty="0"/>
              <a:t>spacing method use is low—8.3%</a:t>
            </a:r>
            <a:endParaRPr lang="en-IN" sz="1800" dirty="0"/>
          </a:p>
          <a:p>
            <a:r>
              <a:rPr lang="en-GB" sz="1800" dirty="0"/>
              <a:t>U</a:t>
            </a:r>
            <a:r>
              <a:rPr lang="en-GB" sz="1800" dirty="0" smtClean="0"/>
              <a:t>nmet </a:t>
            </a:r>
            <a:r>
              <a:rPr lang="en-GB" sz="1800" dirty="0"/>
              <a:t>need for contraception is </a:t>
            </a:r>
            <a:r>
              <a:rPr lang="en-GB" sz="1800" dirty="0" smtClean="0"/>
              <a:t>31</a:t>
            </a:r>
            <a:r>
              <a:rPr lang="en-GB" sz="1800" dirty="0"/>
              <a:t>%, unmet need for spacing </a:t>
            </a:r>
            <a:r>
              <a:rPr lang="en-GB" sz="1800" dirty="0" smtClean="0"/>
              <a:t>is 16.2%, and for </a:t>
            </a:r>
            <a:r>
              <a:rPr lang="en-GB" sz="1800" dirty="0"/>
              <a:t>limiting is 143%</a:t>
            </a:r>
          </a:p>
          <a:p>
            <a:r>
              <a:rPr lang="en-GB" sz="1800" dirty="0"/>
              <a:t>Maternal mortality ratio (MMR) is high—278</a:t>
            </a:r>
            <a:endParaRPr lang="en-IN" sz="1800" dirty="0"/>
          </a:p>
          <a:p>
            <a:r>
              <a:rPr lang="en-GB" sz="1800" dirty="0"/>
              <a:t>Infant Mortality Rate (IMR) is </a:t>
            </a:r>
            <a:r>
              <a:rPr lang="en-GB" sz="1800" dirty="0" smtClean="0"/>
              <a:t>41/1,000 </a:t>
            </a:r>
            <a:r>
              <a:rPr lang="en-GB" sz="1800" dirty="0"/>
              <a:t>live </a:t>
            </a:r>
            <a:r>
              <a:rPr lang="en-GB" sz="1800" dirty="0" smtClean="0"/>
              <a:t>births;</a:t>
            </a:r>
            <a:r>
              <a:rPr lang="en-GB" sz="1800" dirty="0"/>
              <a:t> </a:t>
            </a:r>
            <a:r>
              <a:rPr lang="en-GB" sz="1800" dirty="0" smtClean="0"/>
              <a:t>45/1,000 </a:t>
            </a:r>
            <a:r>
              <a:rPr lang="en-GB" sz="1800" dirty="0"/>
              <a:t>rural and </a:t>
            </a:r>
            <a:r>
              <a:rPr lang="en-GB" sz="1800" dirty="0" smtClean="0"/>
              <a:t>26/1,000 urban</a:t>
            </a:r>
            <a:endParaRPr lang="en-IN" sz="1800" dirty="0"/>
          </a:p>
        </p:txBody>
      </p:sp>
      <p:sp>
        <p:nvSpPr>
          <p:cNvPr id="4" name="Title 3"/>
          <p:cNvSpPr>
            <a:spLocks noGrp="1"/>
          </p:cNvSpPr>
          <p:nvPr>
            <p:ph type="title"/>
          </p:nvPr>
        </p:nvSpPr>
        <p:spPr/>
        <p:txBody>
          <a:bodyPr/>
          <a:lstStyle/>
          <a:p>
            <a:r>
              <a:rPr lang="en-GB" dirty="0"/>
              <a:t>Current </a:t>
            </a:r>
            <a:r>
              <a:rPr lang="en-GB" dirty="0" smtClean="0"/>
              <a:t>Status—FP </a:t>
            </a:r>
            <a:r>
              <a:rPr lang="en-GB" dirty="0"/>
              <a:t>in Jharkhand</a:t>
            </a:r>
            <a:endParaRPr lang="en-US" dirty="0"/>
          </a:p>
        </p:txBody>
      </p:sp>
    </p:spTree>
    <p:extLst>
      <p:ext uri="{BB962C8B-B14F-4D97-AF65-F5344CB8AC3E}">
        <p14:creationId xmlns:p14="http://schemas.microsoft.com/office/powerpoint/2010/main" val="3729360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US" dirty="0"/>
              <a:t>West </a:t>
            </a:r>
            <a:r>
              <a:rPr lang="en-US" dirty="0" err="1"/>
              <a:t>Singhbhum</a:t>
            </a:r>
            <a:r>
              <a:rPr lang="en-US" dirty="0"/>
              <a:t> </a:t>
            </a:r>
          </a:p>
          <a:p>
            <a:r>
              <a:rPr lang="en-US" dirty="0" err="1"/>
              <a:t>Giridih</a:t>
            </a:r>
            <a:r>
              <a:rPr lang="en-US" dirty="0"/>
              <a:t> </a:t>
            </a:r>
          </a:p>
          <a:p>
            <a:r>
              <a:rPr lang="en-US" dirty="0" err="1"/>
              <a:t>Simdega</a:t>
            </a:r>
            <a:endParaRPr lang="en-US" dirty="0"/>
          </a:p>
          <a:p>
            <a:pPr marL="0" indent="0">
              <a:buNone/>
            </a:pPr>
            <a:endParaRPr lang="en-US" dirty="0"/>
          </a:p>
        </p:txBody>
      </p:sp>
      <p:sp>
        <p:nvSpPr>
          <p:cNvPr id="4" name="Title 3"/>
          <p:cNvSpPr>
            <a:spLocks noGrp="1"/>
          </p:cNvSpPr>
          <p:nvPr>
            <p:ph type="title"/>
          </p:nvPr>
        </p:nvSpPr>
        <p:spPr/>
        <p:txBody>
          <a:bodyPr/>
          <a:lstStyle/>
          <a:p>
            <a:r>
              <a:rPr lang="en-US" dirty="0"/>
              <a:t>Focus </a:t>
            </a:r>
            <a:r>
              <a:rPr lang="en-US" dirty="0" smtClean="0"/>
              <a:t>Districts </a:t>
            </a:r>
            <a:r>
              <a:rPr lang="en-US" dirty="0"/>
              <a:t>in Jharkhand</a:t>
            </a:r>
          </a:p>
        </p:txBody>
      </p:sp>
    </p:spTree>
    <p:extLst>
      <p:ext uri="{BB962C8B-B14F-4D97-AF65-F5344CB8AC3E}">
        <p14:creationId xmlns:p14="http://schemas.microsoft.com/office/powerpoint/2010/main" val="38609454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879470" y="6348046"/>
            <a:ext cx="6359529" cy="334351"/>
          </a:xfrm>
        </p:spPr>
        <p:txBody>
          <a:bodyPr/>
          <a:lstStyle/>
          <a:p>
            <a:r>
              <a:rPr lang="en-IN" dirty="0" smtClean="0"/>
              <a:t>Source: AHS 2010–2011</a:t>
            </a:r>
            <a:endParaRPr lang="en-IN" dirty="0"/>
          </a:p>
        </p:txBody>
      </p:sp>
      <p:sp>
        <p:nvSpPr>
          <p:cNvPr id="4" name="Title 3"/>
          <p:cNvSpPr>
            <a:spLocks noGrp="1"/>
          </p:cNvSpPr>
          <p:nvPr>
            <p:ph type="title"/>
          </p:nvPr>
        </p:nvSpPr>
        <p:spPr/>
        <p:txBody>
          <a:bodyPr/>
          <a:lstStyle/>
          <a:p>
            <a:r>
              <a:rPr lang="en-US" sz="3600" dirty="0"/>
              <a:t>Total Fertility </a:t>
            </a:r>
            <a:r>
              <a:rPr lang="en-US" sz="3600" dirty="0" smtClean="0"/>
              <a:t>Rate in Focus Districts</a:t>
            </a:r>
            <a:endParaRPr lang="en-US" sz="3600" dirty="0"/>
          </a:p>
        </p:txBody>
      </p:sp>
      <p:graphicFrame>
        <p:nvGraphicFramePr>
          <p:cNvPr id="5" name="Content Placeholder 6"/>
          <p:cNvGraphicFramePr>
            <a:graphicFrameLocks/>
          </p:cNvGraphicFramePr>
          <p:nvPr>
            <p:extLst>
              <p:ext uri="{D42A27DB-BD31-4B8C-83A1-F6EECF244321}">
                <p14:modId xmlns:p14="http://schemas.microsoft.com/office/powerpoint/2010/main" val="259822539"/>
              </p:ext>
            </p:extLst>
          </p:nvPr>
        </p:nvGraphicFramePr>
        <p:xfrm>
          <a:off x="838200" y="1676400"/>
          <a:ext cx="6197600" cy="44069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636129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6"/>
          </p:nvPr>
        </p:nvSpPr>
        <p:spPr>
          <a:xfrm>
            <a:off x="6629400" y="2514600"/>
            <a:ext cx="2127739" cy="2971800"/>
          </a:xfrm>
          <a:solidFill>
            <a:srgbClr val="8B1524"/>
          </a:solidFill>
        </p:spPr>
        <p:txBody>
          <a:bodyPr/>
          <a:lstStyle/>
          <a:p>
            <a:r>
              <a:rPr lang="en-IN" dirty="0">
                <a:solidFill>
                  <a:schemeClr val="bg1"/>
                </a:solidFill>
              </a:rPr>
              <a:t>India covers only </a:t>
            </a:r>
            <a:r>
              <a:rPr lang="en-IN" sz="2800" b="1" dirty="0">
                <a:solidFill>
                  <a:schemeClr val="bg1"/>
                </a:solidFill>
              </a:rPr>
              <a:t>2.4% </a:t>
            </a:r>
            <a:r>
              <a:rPr lang="en-IN" dirty="0">
                <a:solidFill>
                  <a:schemeClr val="bg1"/>
                </a:solidFill>
              </a:rPr>
              <a:t>of the world’s land mass (area) </a:t>
            </a:r>
            <a:r>
              <a:rPr lang="en-IN" dirty="0" smtClean="0">
                <a:solidFill>
                  <a:schemeClr val="bg1"/>
                </a:solidFill>
              </a:rPr>
              <a:t>but </a:t>
            </a:r>
            <a:r>
              <a:rPr lang="en-IN" dirty="0">
                <a:solidFill>
                  <a:schemeClr val="bg1"/>
                </a:solidFill>
              </a:rPr>
              <a:t>has </a:t>
            </a:r>
          </a:p>
          <a:p>
            <a:r>
              <a:rPr lang="en-IN" sz="2800" b="1" dirty="0">
                <a:solidFill>
                  <a:schemeClr val="bg1"/>
                </a:solidFill>
              </a:rPr>
              <a:t>18% </a:t>
            </a:r>
            <a:r>
              <a:rPr lang="en-IN" dirty="0">
                <a:solidFill>
                  <a:schemeClr val="bg1"/>
                </a:solidFill>
              </a:rPr>
              <a:t>of world’s population </a:t>
            </a:r>
            <a:r>
              <a:rPr lang="en-IN" dirty="0" smtClean="0">
                <a:solidFill>
                  <a:schemeClr val="bg1"/>
                </a:solidFill>
              </a:rPr>
              <a:t>(second most </a:t>
            </a:r>
            <a:r>
              <a:rPr lang="en-IN" dirty="0">
                <a:solidFill>
                  <a:schemeClr val="bg1"/>
                </a:solidFill>
              </a:rPr>
              <a:t>populous</a:t>
            </a:r>
            <a:r>
              <a:rPr lang="en-IN" dirty="0" smtClean="0">
                <a:solidFill>
                  <a:schemeClr val="bg1"/>
                </a:solidFill>
              </a:rPr>
              <a:t>)</a:t>
            </a:r>
            <a:endParaRPr lang="en-IN" dirty="0">
              <a:solidFill>
                <a:schemeClr val="bg1"/>
              </a:solidFill>
            </a:endParaRPr>
          </a:p>
        </p:txBody>
      </p:sp>
      <p:sp>
        <p:nvSpPr>
          <p:cNvPr id="4" name="Text Placeholder 3"/>
          <p:cNvSpPr>
            <a:spLocks noGrp="1"/>
          </p:cNvSpPr>
          <p:nvPr>
            <p:ph type="body" sz="quarter" idx="17"/>
          </p:nvPr>
        </p:nvSpPr>
        <p:spPr/>
        <p:txBody>
          <a:bodyPr/>
          <a:lstStyle/>
          <a:p>
            <a:r>
              <a:rPr lang="en-IN" dirty="0" smtClean="0"/>
              <a:t>Source: Registrar </a:t>
            </a:r>
            <a:r>
              <a:rPr lang="en-IN" dirty="0"/>
              <a:t>General of India, Provisional Census, </a:t>
            </a:r>
            <a:r>
              <a:rPr lang="en-IN" dirty="0" smtClean="0"/>
              <a:t>2011</a:t>
            </a:r>
            <a:endParaRPr lang="en-IN" dirty="0"/>
          </a:p>
        </p:txBody>
      </p:sp>
      <p:sp>
        <p:nvSpPr>
          <p:cNvPr id="2" name="Title 1"/>
          <p:cNvSpPr>
            <a:spLocks noGrp="1"/>
          </p:cNvSpPr>
          <p:nvPr>
            <p:ph type="title"/>
          </p:nvPr>
        </p:nvSpPr>
        <p:spPr/>
        <p:txBody>
          <a:bodyPr/>
          <a:lstStyle/>
          <a:p>
            <a:r>
              <a:rPr lang="en-IN" sz="2800" dirty="0"/>
              <a:t>Every </a:t>
            </a:r>
            <a:r>
              <a:rPr lang="en-IN" sz="2800" dirty="0" smtClean="0"/>
              <a:t>sixth </a:t>
            </a:r>
            <a:r>
              <a:rPr lang="en-IN" sz="2800" dirty="0"/>
              <a:t>person in the world is from </a:t>
            </a:r>
            <a:r>
              <a:rPr lang="en-IN" sz="2800" dirty="0" smtClean="0"/>
              <a:t>India.</a:t>
            </a:r>
            <a:endParaRPr lang="en-US" sz="2800" dirty="0"/>
          </a:p>
        </p:txBody>
      </p:sp>
      <p:graphicFrame>
        <p:nvGraphicFramePr>
          <p:cNvPr id="9" name="Content Placeholder 6"/>
          <p:cNvGraphicFramePr>
            <a:graphicFrameLocks/>
          </p:cNvGraphicFramePr>
          <p:nvPr>
            <p:extLst>
              <p:ext uri="{D42A27DB-BD31-4B8C-83A1-F6EECF244321}">
                <p14:modId xmlns:p14="http://schemas.microsoft.com/office/powerpoint/2010/main" val="658270437"/>
              </p:ext>
            </p:extLst>
          </p:nvPr>
        </p:nvGraphicFramePr>
        <p:xfrm>
          <a:off x="304800" y="1676400"/>
          <a:ext cx="6227762" cy="442753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6752045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7"/>
          </p:nvPr>
        </p:nvSpPr>
        <p:spPr>
          <a:xfrm>
            <a:off x="879470" y="6348046"/>
            <a:ext cx="5826129" cy="334351"/>
          </a:xfrm>
        </p:spPr>
        <p:txBody>
          <a:bodyPr/>
          <a:lstStyle/>
          <a:p>
            <a:r>
              <a:rPr lang="en-IN" dirty="0"/>
              <a:t>Sources: For Jharkhand, </a:t>
            </a:r>
            <a:r>
              <a:rPr lang="en-IN" dirty="0" smtClean="0"/>
              <a:t>W. </a:t>
            </a:r>
            <a:r>
              <a:rPr lang="en-IN" dirty="0" err="1"/>
              <a:t>Singbhum</a:t>
            </a:r>
            <a:r>
              <a:rPr lang="en-IN" dirty="0"/>
              <a:t>, and </a:t>
            </a:r>
            <a:r>
              <a:rPr lang="en-IN" dirty="0" err="1"/>
              <a:t>Giridih</a:t>
            </a:r>
            <a:r>
              <a:rPr lang="en-IN" dirty="0"/>
              <a:t>, AHS 2010–2011; for </a:t>
            </a:r>
            <a:r>
              <a:rPr lang="en-IN" dirty="0" err="1"/>
              <a:t>Simdega</a:t>
            </a:r>
            <a:r>
              <a:rPr lang="en-IN" dirty="0"/>
              <a:t>, DLHS 2007–2008</a:t>
            </a:r>
          </a:p>
          <a:p>
            <a:endParaRPr lang="en-US" dirty="0"/>
          </a:p>
        </p:txBody>
      </p:sp>
      <p:sp>
        <p:nvSpPr>
          <p:cNvPr id="5" name="Title 4"/>
          <p:cNvSpPr>
            <a:spLocks noGrp="1"/>
          </p:cNvSpPr>
          <p:nvPr>
            <p:ph type="title"/>
          </p:nvPr>
        </p:nvSpPr>
        <p:spPr/>
        <p:txBody>
          <a:bodyPr/>
          <a:lstStyle/>
          <a:p>
            <a:r>
              <a:rPr lang="en-US" sz="3600" dirty="0" smtClean="0"/>
              <a:t>Contraceptive Use in Focus Districts</a:t>
            </a:r>
            <a:endParaRPr lang="en-US" sz="3600" dirty="0"/>
          </a:p>
        </p:txBody>
      </p:sp>
      <p:graphicFrame>
        <p:nvGraphicFramePr>
          <p:cNvPr id="9" name="Content Placeholder 6"/>
          <p:cNvGraphicFramePr>
            <a:graphicFrameLocks/>
          </p:cNvGraphicFramePr>
          <p:nvPr>
            <p:extLst>
              <p:ext uri="{D42A27DB-BD31-4B8C-83A1-F6EECF244321}">
                <p14:modId xmlns:p14="http://schemas.microsoft.com/office/powerpoint/2010/main" val="533739693"/>
              </p:ext>
            </p:extLst>
          </p:nvPr>
        </p:nvGraphicFramePr>
        <p:xfrm>
          <a:off x="381000" y="1676400"/>
          <a:ext cx="7850138" cy="4419600"/>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 Placeholder 5"/>
          <p:cNvSpPr>
            <a:spLocks noGrp="1"/>
          </p:cNvSpPr>
          <p:nvPr>
            <p:ph type="body" sz="quarter" idx="16"/>
          </p:nvPr>
        </p:nvSpPr>
        <p:spPr>
          <a:xfrm>
            <a:off x="6781800" y="2743200"/>
            <a:ext cx="2198077" cy="2057400"/>
          </a:xfrm>
          <a:solidFill>
            <a:srgbClr val="8B1524"/>
          </a:solidFill>
        </p:spPr>
        <p:txBody>
          <a:bodyPr lIns="274320" tIns="274320" rIns="274320" bIns="274320"/>
          <a:lstStyle/>
          <a:p>
            <a:r>
              <a:rPr lang="en-US" dirty="0">
                <a:solidFill>
                  <a:schemeClr val="bg1"/>
                </a:solidFill>
              </a:rPr>
              <a:t>Contraceptive </a:t>
            </a:r>
            <a:r>
              <a:rPr lang="en-US" dirty="0" smtClean="0">
                <a:solidFill>
                  <a:schemeClr val="bg1"/>
                </a:solidFill>
              </a:rPr>
              <a:t>use </a:t>
            </a:r>
            <a:r>
              <a:rPr lang="en-US" dirty="0">
                <a:solidFill>
                  <a:schemeClr val="bg1"/>
                </a:solidFill>
              </a:rPr>
              <a:t>in focus districts is much lower than in the </a:t>
            </a:r>
            <a:r>
              <a:rPr lang="en-US" dirty="0" smtClean="0">
                <a:solidFill>
                  <a:schemeClr val="bg1"/>
                </a:solidFill>
              </a:rPr>
              <a:t>state.</a:t>
            </a:r>
            <a:endParaRPr lang="en-US" dirty="0">
              <a:solidFill>
                <a:schemeClr val="bg1"/>
              </a:solidFill>
            </a:endParaRPr>
          </a:p>
        </p:txBody>
      </p:sp>
    </p:spTree>
    <p:extLst>
      <p:ext uri="{BB962C8B-B14F-4D97-AF65-F5344CB8AC3E}">
        <p14:creationId xmlns:p14="http://schemas.microsoft.com/office/powerpoint/2010/main" val="3951452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7"/>
          </p:nvPr>
        </p:nvSpPr>
        <p:spPr>
          <a:xfrm>
            <a:off x="879470" y="6348046"/>
            <a:ext cx="6130929" cy="334351"/>
          </a:xfrm>
        </p:spPr>
        <p:txBody>
          <a:bodyPr/>
          <a:lstStyle/>
          <a:p>
            <a:r>
              <a:rPr lang="en-IN" dirty="0"/>
              <a:t>Sources: For Jharkhand, </a:t>
            </a:r>
            <a:r>
              <a:rPr lang="en-IN" dirty="0" smtClean="0"/>
              <a:t>W. </a:t>
            </a:r>
            <a:r>
              <a:rPr lang="en-IN" dirty="0" err="1"/>
              <a:t>Singbhum</a:t>
            </a:r>
            <a:r>
              <a:rPr lang="en-IN" dirty="0"/>
              <a:t>, and </a:t>
            </a:r>
            <a:r>
              <a:rPr lang="en-IN" dirty="0" err="1"/>
              <a:t>Giridih</a:t>
            </a:r>
            <a:r>
              <a:rPr lang="en-IN" dirty="0"/>
              <a:t>, AHS 2010–2011; for </a:t>
            </a:r>
            <a:r>
              <a:rPr lang="en-IN" dirty="0" err="1"/>
              <a:t>Simdega</a:t>
            </a:r>
            <a:r>
              <a:rPr lang="en-IN" dirty="0"/>
              <a:t>, DLHS 2007–2008</a:t>
            </a:r>
          </a:p>
        </p:txBody>
      </p:sp>
      <p:sp>
        <p:nvSpPr>
          <p:cNvPr id="6" name="Title 5"/>
          <p:cNvSpPr>
            <a:spLocks noGrp="1"/>
          </p:cNvSpPr>
          <p:nvPr>
            <p:ph type="title"/>
          </p:nvPr>
        </p:nvSpPr>
        <p:spPr/>
        <p:txBody>
          <a:bodyPr/>
          <a:lstStyle/>
          <a:p>
            <a:r>
              <a:rPr lang="en-US" dirty="0" smtClean="0"/>
              <a:t>Unmet Need for Family Planning</a:t>
            </a:r>
            <a:endParaRPr lang="en-US" dirty="0"/>
          </a:p>
        </p:txBody>
      </p:sp>
      <p:graphicFrame>
        <p:nvGraphicFramePr>
          <p:cNvPr id="12" name="Content Placeholder 5"/>
          <p:cNvGraphicFramePr>
            <a:graphicFrameLocks/>
          </p:cNvGraphicFramePr>
          <p:nvPr>
            <p:extLst>
              <p:ext uri="{D42A27DB-BD31-4B8C-83A1-F6EECF244321}">
                <p14:modId xmlns:p14="http://schemas.microsoft.com/office/powerpoint/2010/main" val="1064416474"/>
              </p:ext>
            </p:extLst>
          </p:nvPr>
        </p:nvGraphicFramePr>
        <p:xfrm>
          <a:off x="457200" y="1719262"/>
          <a:ext cx="8219256" cy="4590057"/>
        </p:xfrm>
        <a:graphic>
          <a:graphicData uri="http://schemas.openxmlformats.org/drawingml/2006/chart">
            <c:chart xmlns:c="http://schemas.openxmlformats.org/drawingml/2006/chart" xmlns:r="http://schemas.openxmlformats.org/officeDocument/2006/relationships" r:id="rId2"/>
          </a:graphicData>
        </a:graphic>
      </p:graphicFrame>
      <p:sp>
        <p:nvSpPr>
          <p:cNvPr id="9" name="Text Placeholder 8"/>
          <p:cNvSpPr>
            <a:spLocks noGrp="1"/>
          </p:cNvSpPr>
          <p:nvPr>
            <p:ph type="body" sz="quarter" idx="16"/>
          </p:nvPr>
        </p:nvSpPr>
        <p:spPr>
          <a:xfrm>
            <a:off x="7086600" y="2895600"/>
            <a:ext cx="1746739" cy="1905000"/>
          </a:xfrm>
          <a:solidFill>
            <a:srgbClr val="8B1524"/>
          </a:solidFill>
        </p:spPr>
        <p:txBody>
          <a:bodyPr lIns="274320" tIns="274320" rIns="274320" bIns="274320"/>
          <a:lstStyle/>
          <a:p>
            <a:r>
              <a:rPr lang="en-US" dirty="0" smtClean="0">
                <a:solidFill>
                  <a:schemeClr val="bg1"/>
                </a:solidFill>
              </a:rPr>
              <a:t>The number </a:t>
            </a:r>
            <a:r>
              <a:rPr lang="en-US" dirty="0">
                <a:solidFill>
                  <a:schemeClr val="bg1"/>
                </a:solidFill>
              </a:rPr>
              <a:t>of couples requiring FP services is still </a:t>
            </a:r>
            <a:r>
              <a:rPr lang="en-US" dirty="0" smtClean="0">
                <a:solidFill>
                  <a:schemeClr val="bg1"/>
                </a:solidFill>
              </a:rPr>
              <a:t>high. </a:t>
            </a:r>
            <a:endParaRPr lang="en-US" dirty="0">
              <a:solidFill>
                <a:schemeClr val="bg1"/>
              </a:solidFill>
            </a:endParaRPr>
          </a:p>
        </p:txBody>
      </p:sp>
    </p:spTree>
    <p:extLst>
      <p:ext uri="{BB962C8B-B14F-4D97-AF65-F5344CB8AC3E}">
        <p14:creationId xmlns:p14="http://schemas.microsoft.com/office/powerpoint/2010/main" val="1286579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a:xfrm>
            <a:off x="879470" y="6348046"/>
            <a:ext cx="6054729" cy="334351"/>
          </a:xfrm>
        </p:spPr>
        <p:txBody>
          <a:bodyPr/>
          <a:lstStyle/>
          <a:p>
            <a:r>
              <a:rPr lang="en-IN" dirty="0"/>
              <a:t>Sources: For Jharkhand, W </a:t>
            </a:r>
            <a:r>
              <a:rPr lang="en-IN" dirty="0" err="1"/>
              <a:t>Singbhum</a:t>
            </a:r>
            <a:r>
              <a:rPr lang="en-IN" dirty="0"/>
              <a:t>, and </a:t>
            </a:r>
            <a:r>
              <a:rPr lang="en-IN" dirty="0" err="1"/>
              <a:t>Giridih</a:t>
            </a:r>
            <a:r>
              <a:rPr lang="en-IN" dirty="0"/>
              <a:t>, AHS 2010–2011; for </a:t>
            </a:r>
            <a:r>
              <a:rPr lang="en-IN" dirty="0" err="1"/>
              <a:t>Simdega</a:t>
            </a:r>
            <a:r>
              <a:rPr lang="en-IN" dirty="0"/>
              <a:t>, DLHS 2007–2008</a:t>
            </a:r>
          </a:p>
          <a:p>
            <a:endParaRPr lang="en-US" dirty="0"/>
          </a:p>
        </p:txBody>
      </p:sp>
      <p:sp>
        <p:nvSpPr>
          <p:cNvPr id="5" name="Title 4"/>
          <p:cNvSpPr>
            <a:spLocks noGrp="1"/>
          </p:cNvSpPr>
          <p:nvPr>
            <p:ph type="title"/>
          </p:nvPr>
        </p:nvSpPr>
        <p:spPr/>
        <p:txBody>
          <a:bodyPr/>
          <a:lstStyle/>
          <a:p>
            <a:r>
              <a:rPr lang="en-US" dirty="0"/>
              <a:t>Unmet </a:t>
            </a:r>
            <a:r>
              <a:rPr lang="en-US" dirty="0" smtClean="0"/>
              <a:t>Need </a:t>
            </a:r>
            <a:r>
              <a:rPr lang="en-US" dirty="0"/>
              <a:t>for </a:t>
            </a:r>
            <a:r>
              <a:rPr lang="en-US" dirty="0" smtClean="0"/>
              <a:t>FP: </a:t>
            </a:r>
            <a:br>
              <a:rPr lang="en-US" dirty="0" smtClean="0"/>
            </a:br>
            <a:r>
              <a:rPr lang="en-US" sz="3200" dirty="0" smtClean="0"/>
              <a:t>Spacing Method</a:t>
            </a:r>
            <a:endParaRPr lang="en-US" sz="3200" dirty="0"/>
          </a:p>
        </p:txBody>
      </p:sp>
      <p:graphicFrame>
        <p:nvGraphicFramePr>
          <p:cNvPr id="8" name="Chart 7"/>
          <p:cNvGraphicFramePr>
            <a:graphicFrameLocks/>
          </p:cNvGraphicFramePr>
          <p:nvPr>
            <p:extLst>
              <p:ext uri="{D42A27DB-BD31-4B8C-83A1-F6EECF244321}">
                <p14:modId xmlns:p14="http://schemas.microsoft.com/office/powerpoint/2010/main" val="2297667441"/>
              </p:ext>
            </p:extLst>
          </p:nvPr>
        </p:nvGraphicFramePr>
        <p:xfrm>
          <a:off x="838200" y="1828800"/>
          <a:ext cx="7772400" cy="433328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8384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r>
              <a:rPr lang="en-GB" dirty="0" smtClean="0"/>
              <a:t>Source: </a:t>
            </a:r>
            <a:r>
              <a:rPr lang="en-GB" dirty="0"/>
              <a:t>AHS, </a:t>
            </a:r>
            <a:r>
              <a:rPr lang="en-GB" dirty="0" smtClean="0"/>
              <a:t>2010–2011</a:t>
            </a:r>
            <a:endParaRPr lang="en-US" dirty="0"/>
          </a:p>
        </p:txBody>
      </p:sp>
      <p:sp>
        <p:nvSpPr>
          <p:cNvPr id="4" name="Title 3"/>
          <p:cNvSpPr>
            <a:spLocks noGrp="1"/>
          </p:cNvSpPr>
          <p:nvPr>
            <p:ph type="title"/>
          </p:nvPr>
        </p:nvSpPr>
        <p:spPr/>
        <p:txBody>
          <a:bodyPr/>
          <a:lstStyle/>
          <a:p>
            <a:r>
              <a:rPr lang="en-US" dirty="0"/>
              <a:t>Method Mix—Jharkhand</a:t>
            </a:r>
          </a:p>
        </p:txBody>
      </p:sp>
      <p:graphicFrame>
        <p:nvGraphicFramePr>
          <p:cNvPr id="5" name="Content Placeholder 8"/>
          <p:cNvGraphicFramePr>
            <a:graphicFrameLocks/>
          </p:cNvGraphicFramePr>
          <p:nvPr>
            <p:extLst>
              <p:ext uri="{D42A27DB-BD31-4B8C-83A1-F6EECF244321}">
                <p14:modId xmlns:p14="http://schemas.microsoft.com/office/powerpoint/2010/main" val="846613157"/>
              </p:ext>
            </p:extLst>
          </p:nvPr>
        </p:nvGraphicFramePr>
        <p:xfrm>
          <a:off x="0" y="1719262"/>
          <a:ext cx="9144000" cy="475773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173032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US" dirty="0" smtClean="0"/>
              <a:t>Challenges and Barriers</a:t>
            </a:r>
            <a:endParaRPr lang="en-US" dirty="0"/>
          </a:p>
        </p:txBody>
      </p:sp>
    </p:spTree>
    <p:extLst>
      <p:ext uri="{BB962C8B-B14F-4D97-AF65-F5344CB8AC3E}">
        <p14:creationId xmlns:p14="http://schemas.microsoft.com/office/powerpoint/2010/main" val="1574237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r>
              <a:rPr lang="en-US" dirty="0">
                <a:latin typeface="Calibri" pitchFamily="34" charset="0"/>
              </a:rPr>
              <a:t>Source: </a:t>
            </a:r>
            <a:r>
              <a:rPr lang="en-US" dirty="0" smtClean="0">
                <a:latin typeface="Calibri" pitchFamily="34" charset="0"/>
              </a:rPr>
              <a:t>NFHS–3</a:t>
            </a:r>
            <a:r>
              <a:rPr lang="en-US" dirty="0">
                <a:latin typeface="Calibri" pitchFamily="34" charset="0"/>
              </a:rPr>
              <a:t>, </a:t>
            </a:r>
            <a:r>
              <a:rPr lang="en-US" dirty="0" smtClean="0">
                <a:latin typeface="Calibri" pitchFamily="34" charset="0"/>
              </a:rPr>
              <a:t>2005-06</a:t>
            </a:r>
            <a:endParaRPr lang="en-IN" dirty="0">
              <a:latin typeface="Calibri" pitchFamily="34" charset="0"/>
            </a:endParaRPr>
          </a:p>
        </p:txBody>
      </p:sp>
      <p:sp>
        <p:nvSpPr>
          <p:cNvPr id="4" name="Title 3"/>
          <p:cNvSpPr>
            <a:spLocks noGrp="1"/>
          </p:cNvSpPr>
          <p:nvPr>
            <p:ph type="title"/>
          </p:nvPr>
        </p:nvSpPr>
        <p:spPr/>
        <p:txBody>
          <a:bodyPr/>
          <a:lstStyle/>
          <a:p>
            <a:r>
              <a:rPr lang="en-US" dirty="0"/>
              <a:t>Mean </a:t>
            </a:r>
            <a:r>
              <a:rPr lang="en-US" dirty="0" smtClean="0"/>
              <a:t>Age </a:t>
            </a:r>
            <a:r>
              <a:rPr lang="en-US" dirty="0"/>
              <a:t>at </a:t>
            </a:r>
            <a:r>
              <a:rPr lang="en-US" dirty="0" smtClean="0"/>
              <a:t>Marriage </a:t>
            </a:r>
            <a:r>
              <a:rPr lang="en-US" dirty="0"/>
              <a:t>in Jharkhand is </a:t>
            </a:r>
            <a:r>
              <a:rPr lang="en-US" dirty="0" smtClean="0"/>
              <a:t>16.3 Years</a:t>
            </a:r>
            <a:endParaRPr lang="en-US" dirty="0"/>
          </a:p>
        </p:txBody>
      </p:sp>
      <p:graphicFrame>
        <p:nvGraphicFramePr>
          <p:cNvPr id="5" name="Chart 4"/>
          <p:cNvGraphicFramePr>
            <a:graphicFrameLocks/>
          </p:cNvGraphicFramePr>
          <p:nvPr>
            <p:extLst>
              <p:ext uri="{D42A27DB-BD31-4B8C-83A1-F6EECF244321}">
                <p14:modId xmlns:p14="http://schemas.microsoft.com/office/powerpoint/2010/main" val="635330261"/>
              </p:ext>
            </p:extLst>
          </p:nvPr>
        </p:nvGraphicFramePr>
        <p:xfrm>
          <a:off x="990600" y="1828800"/>
          <a:ext cx="6604000" cy="39624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465866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r>
              <a:rPr lang="en-US" dirty="0">
                <a:latin typeface="Calibri" pitchFamily="34" charset="0"/>
              </a:rPr>
              <a:t>Source: </a:t>
            </a:r>
            <a:r>
              <a:rPr lang="en-US" dirty="0" smtClean="0">
                <a:latin typeface="Calibri" pitchFamily="34" charset="0"/>
              </a:rPr>
              <a:t>NFHS–3</a:t>
            </a:r>
            <a:r>
              <a:rPr lang="en-US" dirty="0">
                <a:latin typeface="Calibri" pitchFamily="34" charset="0"/>
              </a:rPr>
              <a:t>, </a:t>
            </a:r>
            <a:r>
              <a:rPr lang="en-US" dirty="0" smtClean="0">
                <a:latin typeface="Calibri" pitchFamily="34" charset="0"/>
              </a:rPr>
              <a:t>2005-06</a:t>
            </a:r>
            <a:endParaRPr lang="en-IN" dirty="0">
              <a:latin typeface="Calibri" pitchFamily="34" charset="0"/>
            </a:endParaRPr>
          </a:p>
        </p:txBody>
      </p:sp>
      <p:sp>
        <p:nvSpPr>
          <p:cNvPr id="4" name="Title 3"/>
          <p:cNvSpPr>
            <a:spLocks noGrp="1"/>
          </p:cNvSpPr>
          <p:nvPr>
            <p:ph type="title"/>
          </p:nvPr>
        </p:nvSpPr>
        <p:spPr/>
        <p:txBody>
          <a:bodyPr/>
          <a:lstStyle/>
          <a:p>
            <a:r>
              <a:rPr lang="en-US" dirty="0"/>
              <a:t>Strong </a:t>
            </a:r>
            <a:r>
              <a:rPr lang="en-US" dirty="0" smtClean="0"/>
              <a:t>Preference </a:t>
            </a:r>
            <a:r>
              <a:rPr lang="en-US" dirty="0"/>
              <a:t>for </a:t>
            </a:r>
            <a:r>
              <a:rPr lang="en-US" dirty="0" smtClean="0"/>
              <a:t>Sons</a:t>
            </a:r>
            <a:endParaRPr lang="en-US" dirty="0"/>
          </a:p>
        </p:txBody>
      </p:sp>
      <p:graphicFrame>
        <p:nvGraphicFramePr>
          <p:cNvPr id="6" name="Chart 5"/>
          <p:cNvGraphicFramePr>
            <a:graphicFrameLocks/>
          </p:cNvGraphicFramePr>
          <p:nvPr>
            <p:extLst>
              <p:ext uri="{D42A27DB-BD31-4B8C-83A1-F6EECF244321}">
                <p14:modId xmlns:p14="http://schemas.microsoft.com/office/powerpoint/2010/main" val="3623142494"/>
              </p:ext>
            </p:extLst>
          </p:nvPr>
        </p:nvGraphicFramePr>
        <p:xfrm>
          <a:off x="304800" y="1676400"/>
          <a:ext cx="8392771" cy="475297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80214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US" dirty="0" smtClean="0"/>
              <a:t>Opportunities</a:t>
            </a:r>
            <a:endParaRPr lang="en-US" dirty="0"/>
          </a:p>
        </p:txBody>
      </p:sp>
    </p:spTree>
    <p:extLst>
      <p:ext uri="{BB962C8B-B14F-4D97-AF65-F5344CB8AC3E}">
        <p14:creationId xmlns:p14="http://schemas.microsoft.com/office/powerpoint/2010/main" val="100066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r>
              <a:rPr lang="en-US" dirty="0"/>
              <a:t>Source: </a:t>
            </a:r>
            <a:r>
              <a:rPr lang="en-US" dirty="0" smtClean="0"/>
              <a:t>NFHS–3</a:t>
            </a:r>
            <a:r>
              <a:rPr lang="en-US" dirty="0"/>
              <a:t>, </a:t>
            </a:r>
            <a:r>
              <a:rPr lang="en-US" dirty="0" smtClean="0"/>
              <a:t>2005-06</a:t>
            </a:r>
            <a:endParaRPr lang="en-IN" dirty="0"/>
          </a:p>
        </p:txBody>
      </p:sp>
      <p:sp>
        <p:nvSpPr>
          <p:cNvPr id="4" name="Title 3"/>
          <p:cNvSpPr>
            <a:spLocks noGrp="1"/>
          </p:cNvSpPr>
          <p:nvPr>
            <p:ph type="title"/>
          </p:nvPr>
        </p:nvSpPr>
        <p:spPr/>
        <p:txBody>
          <a:bodyPr/>
          <a:lstStyle/>
          <a:p>
            <a:r>
              <a:rPr lang="en-US" dirty="0"/>
              <a:t>Couples </a:t>
            </a:r>
            <a:r>
              <a:rPr lang="en-US" dirty="0" smtClean="0"/>
              <a:t>Want Fewer </a:t>
            </a:r>
            <a:r>
              <a:rPr lang="en-US" dirty="0"/>
              <a:t>C</a:t>
            </a:r>
            <a:r>
              <a:rPr lang="en-US" dirty="0" smtClean="0"/>
              <a:t>hildren</a:t>
            </a:r>
            <a:endParaRPr lang="en-US" dirty="0"/>
          </a:p>
        </p:txBody>
      </p:sp>
      <p:graphicFrame>
        <p:nvGraphicFramePr>
          <p:cNvPr id="5" name="Chart 4"/>
          <p:cNvGraphicFramePr>
            <a:graphicFrameLocks/>
          </p:cNvGraphicFramePr>
          <p:nvPr>
            <p:extLst>
              <p:ext uri="{D42A27DB-BD31-4B8C-83A1-F6EECF244321}">
                <p14:modId xmlns:p14="http://schemas.microsoft.com/office/powerpoint/2010/main" val="1633801632"/>
              </p:ext>
            </p:extLst>
          </p:nvPr>
        </p:nvGraphicFramePr>
        <p:xfrm>
          <a:off x="611560" y="1700808"/>
          <a:ext cx="8030096" cy="4700324"/>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5"/>
          <p:cNvSpPr txBox="1"/>
          <p:nvPr/>
        </p:nvSpPr>
        <p:spPr>
          <a:xfrm>
            <a:off x="6477000" y="1828800"/>
            <a:ext cx="2362200" cy="1384995"/>
          </a:xfrm>
          <a:prstGeom prst="rect">
            <a:avLst/>
          </a:prstGeom>
          <a:solidFill>
            <a:srgbClr val="8B1524"/>
          </a:solidFill>
        </p:spPr>
        <p:txBody>
          <a:bodyPr wrap="square" lIns="274320" tIns="274320" rIns="274320" bIns="274320" rtlCol="0">
            <a:spAutoFit/>
          </a:bodyPr>
          <a:lstStyle/>
          <a:p>
            <a:r>
              <a:rPr lang="en-US" dirty="0">
                <a:solidFill>
                  <a:schemeClr val="bg1"/>
                </a:solidFill>
              </a:rPr>
              <a:t>D</a:t>
            </a:r>
            <a:r>
              <a:rPr lang="en-US" dirty="0" smtClean="0">
                <a:solidFill>
                  <a:schemeClr val="bg1"/>
                </a:solidFill>
              </a:rPr>
              <a:t>esired </a:t>
            </a:r>
            <a:r>
              <a:rPr lang="en-US" dirty="0">
                <a:solidFill>
                  <a:schemeClr val="bg1"/>
                </a:solidFill>
              </a:rPr>
              <a:t>fertility of couples in Jharkhand is </a:t>
            </a:r>
            <a:r>
              <a:rPr lang="en-US" dirty="0" smtClean="0">
                <a:solidFill>
                  <a:schemeClr val="bg1"/>
                </a:solidFill>
              </a:rPr>
              <a:t>2.1.</a:t>
            </a:r>
            <a:endParaRPr lang="en-US" dirty="0">
              <a:solidFill>
                <a:schemeClr val="bg1"/>
              </a:solidFill>
            </a:endParaRPr>
          </a:p>
        </p:txBody>
      </p:sp>
    </p:spTree>
    <p:extLst>
      <p:ext uri="{BB962C8B-B14F-4D97-AF65-F5344CB8AC3E}">
        <p14:creationId xmlns:p14="http://schemas.microsoft.com/office/powerpoint/2010/main" val="2425551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r>
              <a:rPr lang="en-US" dirty="0" smtClean="0"/>
              <a:t>Sources: </a:t>
            </a:r>
            <a:r>
              <a:rPr lang="en-US" dirty="0"/>
              <a:t>AHS, 2010-11</a:t>
            </a:r>
            <a:r>
              <a:rPr lang="en-US" dirty="0" smtClean="0"/>
              <a:t>; </a:t>
            </a:r>
            <a:r>
              <a:rPr lang="en-US" dirty="0"/>
              <a:t>India DLHS-2007-08</a:t>
            </a:r>
          </a:p>
        </p:txBody>
      </p:sp>
      <p:sp>
        <p:nvSpPr>
          <p:cNvPr id="4" name="Title 3"/>
          <p:cNvSpPr>
            <a:spLocks noGrp="1"/>
          </p:cNvSpPr>
          <p:nvPr>
            <p:ph type="title"/>
          </p:nvPr>
        </p:nvSpPr>
        <p:spPr/>
        <p:txBody>
          <a:bodyPr/>
          <a:lstStyle/>
          <a:p>
            <a:r>
              <a:rPr lang="en-US" dirty="0" smtClean="0"/>
              <a:t>Unmet Need Remains High</a:t>
            </a:r>
            <a:endParaRPr lang="en-US" dirty="0"/>
          </a:p>
        </p:txBody>
      </p:sp>
      <p:graphicFrame>
        <p:nvGraphicFramePr>
          <p:cNvPr id="5" name="Group 4"/>
          <p:cNvGraphicFramePr>
            <a:graphicFrameLocks noGrp="1"/>
          </p:cNvGraphicFramePr>
          <p:nvPr>
            <p:extLst>
              <p:ext uri="{D42A27DB-BD31-4B8C-83A1-F6EECF244321}">
                <p14:modId xmlns:p14="http://schemas.microsoft.com/office/powerpoint/2010/main" val="2363991692"/>
              </p:ext>
            </p:extLst>
          </p:nvPr>
        </p:nvGraphicFramePr>
        <p:xfrm>
          <a:off x="381000" y="1828800"/>
          <a:ext cx="8339167" cy="4128901"/>
        </p:xfrm>
        <a:graphic>
          <a:graphicData uri="http://schemas.openxmlformats.org/drawingml/2006/table">
            <a:tbl>
              <a:tblPr/>
              <a:tblGrid>
                <a:gridCol w="1667833"/>
                <a:gridCol w="1667834"/>
                <a:gridCol w="1667833"/>
                <a:gridCol w="1667834"/>
                <a:gridCol w="1667833"/>
              </a:tblGrid>
              <a:tr h="144780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FFFFFF"/>
                          </a:solidFill>
                          <a:effectLst/>
                          <a:latin typeface="Century Gothic" panose="020B0502020202020204" pitchFamily="34" charset="0"/>
                        </a:rPr>
                        <a:t>States/ INDIA</a:t>
                      </a:r>
                      <a:endParaRPr kumimoji="0" lang="en-IN" sz="1800" b="1" i="0" u="none" strike="noStrike" cap="none" normalizeH="0" baseline="0" dirty="0" smtClean="0">
                        <a:ln>
                          <a:noFill/>
                        </a:ln>
                        <a:solidFill>
                          <a:srgbClr val="FFFFFF"/>
                        </a:solidFill>
                        <a:effectLst/>
                        <a:latin typeface="Century Gothic" panose="020B0502020202020204" pitchFamily="34" charset="0"/>
                      </a:endParaRPr>
                    </a:p>
                  </a:txBody>
                  <a:tcPr anchor="ctr" horzOverflow="overflow">
                    <a:lnL w="12700" cap="flat" cmpd="sng" algn="ctr">
                      <a:solidFill>
                        <a:srgbClr val="084572"/>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8457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8457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FFFFFF"/>
                          </a:solidFill>
                          <a:effectLst/>
                          <a:latin typeface="Century Gothic" panose="020B0502020202020204" pitchFamily="34" charset="0"/>
                        </a:rPr>
                        <a:t>Not using any modern FP method</a:t>
                      </a:r>
                      <a:endParaRPr kumimoji="0" lang="en-IN" sz="1800" b="1" i="0" u="none" strike="noStrike" cap="none" normalizeH="0" baseline="0" dirty="0" smtClean="0">
                        <a:ln>
                          <a:noFill/>
                        </a:ln>
                        <a:solidFill>
                          <a:srgbClr val="FFFFFF"/>
                        </a:solidFill>
                        <a:effectLst/>
                        <a:latin typeface="Century Gothic" panose="020B0502020202020204" pitchFamily="34"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8457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8457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FFFFFF"/>
                          </a:solidFill>
                          <a:effectLst/>
                          <a:latin typeface="Century Gothic" panose="020B0502020202020204" pitchFamily="34" charset="0"/>
                        </a:rPr>
                        <a:t>Unmet need for limiting methods</a:t>
                      </a:r>
                      <a:endParaRPr kumimoji="0" lang="en-IN" sz="1800" b="1" i="0" u="none" strike="noStrike" cap="none" normalizeH="0" baseline="0" dirty="0" smtClean="0">
                        <a:ln>
                          <a:noFill/>
                        </a:ln>
                        <a:solidFill>
                          <a:srgbClr val="FFFFFF"/>
                        </a:solidFill>
                        <a:effectLst/>
                        <a:latin typeface="Century Gothic" panose="020B0502020202020204" pitchFamily="34"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8457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8457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FFFFFF"/>
                          </a:solidFill>
                          <a:effectLst/>
                          <a:latin typeface="Century Gothic" panose="020B0502020202020204" pitchFamily="34" charset="0"/>
                        </a:rPr>
                        <a:t>Unmet need for spacing methods</a:t>
                      </a:r>
                      <a:endParaRPr kumimoji="0" lang="en-IN" sz="1800" b="1" i="0" u="none" strike="noStrike" cap="none" normalizeH="0" baseline="0" dirty="0" smtClean="0">
                        <a:ln>
                          <a:noFill/>
                        </a:ln>
                        <a:solidFill>
                          <a:srgbClr val="FFFFFF"/>
                        </a:solidFill>
                        <a:effectLst/>
                        <a:latin typeface="Century Gothic" panose="020B0502020202020204" pitchFamily="34"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8457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8457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FFFFFF"/>
                          </a:solidFill>
                          <a:effectLst/>
                          <a:latin typeface="Century Gothic" panose="020B0502020202020204" pitchFamily="34" charset="0"/>
                        </a:rPr>
                        <a:t>Total unmet need for FP</a:t>
                      </a:r>
                      <a:endParaRPr kumimoji="0" lang="en-IN" sz="1800" b="1" i="0" u="none" strike="noStrike" cap="none" normalizeH="0" baseline="0" dirty="0" smtClean="0">
                        <a:ln>
                          <a:noFill/>
                        </a:ln>
                        <a:solidFill>
                          <a:srgbClr val="FFFFFF"/>
                        </a:solidFill>
                        <a:effectLst/>
                        <a:latin typeface="Century Gothic" panose="020B0502020202020204" pitchFamily="34"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rgbClr val="084572"/>
                      </a:solidFill>
                      <a:prstDash val="solid"/>
                      <a:round/>
                      <a:headEnd type="none" w="med" len="med"/>
                      <a:tailEnd type="none" w="med" len="med"/>
                    </a:lnR>
                    <a:lnT w="12700" cap="flat" cmpd="sng" algn="ctr">
                      <a:solidFill>
                        <a:srgbClr val="08457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84572"/>
                    </a:solidFill>
                  </a:tcPr>
                </a:tc>
              </a:tr>
              <a:tr h="420396">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IN" sz="1600" b="0" i="0" u="none" strike="noStrike" cap="none" normalizeH="0" baseline="0" dirty="0" smtClean="0">
                          <a:ln>
                            <a:noFill/>
                          </a:ln>
                          <a:solidFill>
                            <a:srgbClr val="000000"/>
                          </a:solidFill>
                          <a:effectLst/>
                          <a:latin typeface="Century Gothic" panose="020B0502020202020204" pitchFamily="34" charset="0"/>
                        </a:rPr>
                        <a:t>Jharkhand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Century Gothic" panose="020B0502020202020204" pitchFamily="34" charset="0"/>
                        </a:rPr>
                        <a:t>62.0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Century Gothic" panose="020B0502020202020204" pitchFamily="34" charset="0"/>
                        </a:rPr>
                        <a:t>14.3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Century Gothic" panose="020B0502020202020204" pitchFamily="34" charset="0"/>
                        </a:rPr>
                        <a:t>16.2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Century Gothic" panose="020B0502020202020204" pitchFamily="34" charset="0"/>
                        </a:rPr>
                        <a:t>30.5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20396">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IN" sz="1600" b="0" i="0" u="none" strike="noStrike" cap="none" normalizeH="0" baseline="0" dirty="0" smtClean="0">
                          <a:ln>
                            <a:noFill/>
                          </a:ln>
                          <a:solidFill>
                            <a:srgbClr val="000000"/>
                          </a:solidFill>
                          <a:effectLst/>
                          <a:latin typeface="Century Gothic" panose="020B0502020202020204" pitchFamily="34" charset="0"/>
                        </a:rPr>
                        <a:t>Bihar</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Century Gothic" panose="020B0502020202020204" pitchFamily="34" charset="0"/>
                        </a:rPr>
                        <a:t>66.1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Century Gothic" panose="020B0502020202020204" pitchFamily="34" charset="0"/>
                        </a:rPr>
                        <a:t>17.9</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Century Gothic" panose="020B0502020202020204" pitchFamily="34" charset="0"/>
                        </a:rPr>
                        <a:t>21.3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Century Gothic" panose="020B0502020202020204" pitchFamily="34" charset="0"/>
                        </a:rPr>
                        <a:t>39.2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20396">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IN" sz="1600" b="0" i="0" u="none" strike="noStrike" cap="none" normalizeH="0" baseline="0" smtClean="0">
                          <a:ln>
                            <a:noFill/>
                          </a:ln>
                          <a:solidFill>
                            <a:srgbClr val="000000"/>
                          </a:solidFill>
                          <a:effectLst/>
                          <a:latin typeface="Century Gothic" panose="020B0502020202020204" pitchFamily="34" charset="0"/>
                        </a:rPr>
                        <a:t>Orissa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Century Gothic" panose="020B0502020202020204" pitchFamily="34" charset="0"/>
                        </a:rPr>
                        <a:t>56.0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Century Gothic" panose="020B0502020202020204" pitchFamily="34" charset="0"/>
                        </a:rPr>
                        <a:t>12.4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Century Gothic" panose="020B0502020202020204" pitchFamily="34" charset="0"/>
                        </a:rPr>
                        <a:t>10.8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Century Gothic" panose="020B0502020202020204" pitchFamily="34" charset="0"/>
                        </a:rPr>
                        <a:t>23.2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20396">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IN" sz="1600" b="0" i="0" u="none" strike="noStrike" cap="none" normalizeH="0" baseline="0" dirty="0" smtClean="0">
                          <a:ln>
                            <a:noFill/>
                          </a:ln>
                          <a:solidFill>
                            <a:srgbClr val="000000"/>
                          </a:solidFill>
                          <a:effectLst/>
                          <a:latin typeface="Century Gothic" panose="020B0502020202020204" pitchFamily="34" charset="0"/>
                        </a:rPr>
                        <a:t>Madhya Pradesh</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Century Gothic" panose="020B0502020202020204" pitchFamily="34" charset="0"/>
                        </a:rPr>
                        <a:t>43.0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Century Gothic" panose="020B0502020202020204" pitchFamily="34" charset="0"/>
                        </a:rPr>
                        <a:t>8.6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Century Gothic" panose="020B0502020202020204" pitchFamily="34" charset="0"/>
                        </a:rPr>
                        <a:t>13.8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Century Gothic" panose="020B0502020202020204" pitchFamily="34" charset="0"/>
                        </a:rPr>
                        <a:t>22.4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20396">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IN" sz="1600" b="0" i="0" u="none" strike="noStrike" cap="none" normalizeH="0" baseline="0" dirty="0" smtClean="0">
                          <a:ln>
                            <a:noFill/>
                          </a:ln>
                          <a:solidFill>
                            <a:srgbClr val="000000"/>
                          </a:solidFill>
                          <a:effectLst/>
                          <a:latin typeface="Century Gothic" panose="020B0502020202020204" pitchFamily="34" charset="0"/>
                        </a:rPr>
                        <a:t>Chhattisgarh</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Century Gothic" panose="020B0502020202020204" pitchFamily="34" charset="0"/>
                        </a:rPr>
                        <a:t>50.5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Century Gothic" panose="020B0502020202020204" pitchFamily="34" charset="0"/>
                        </a:rPr>
                        <a:t>10.9</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Century Gothic" panose="020B0502020202020204" pitchFamily="34" charset="0"/>
                        </a:rPr>
                        <a:t>15.5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Century Gothic" panose="020B0502020202020204" pitchFamily="34" charset="0"/>
                        </a:rPr>
                        <a:t>26.4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20396">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chemeClr val="tx1"/>
                          </a:solidFill>
                          <a:effectLst/>
                          <a:latin typeface="Century Gothic" panose="020B0502020202020204" pitchFamily="34" charset="0"/>
                        </a:rPr>
                        <a:t>INDIA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882C"/>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Century Gothic" panose="020B0502020202020204" pitchFamily="34" charset="0"/>
                        </a:rPr>
                        <a:t>52.7</a:t>
                      </a:r>
                      <a:endParaRPr kumimoji="0" lang="en-IN" sz="1800" b="0" i="0" u="none" strike="noStrike" cap="none" normalizeH="0" baseline="0" dirty="0" smtClean="0">
                        <a:ln>
                          <a:noFill/>
                        </a:ln>
                        <a:solidFill>
                          <a:schemeClr val="tx1"/>
                        </a:solidFill>
                        <a:effectLst/>
                        <a:latin typeface="Century Gothic" panose="020B0502020202020204"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882C"/>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chemeClr val="tx1"/>
                          </a:solidFill>
                          <a:effectLst/>
                          <a:latin typeface="Century Gothic" panose="020B0502020202020204" pitchFamily="34" charset="0"/>
                        </a:rPr>
                        <a:t>9.3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882C"/>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chemeClr val="tx1"/>
                          </a:solidFill>
                          <a:effectLst/>
                          <a:latin typeface="Century Gothic" panose="020B0502020202020204" pitchFamily="34" charset="0"/>
                        </a:rPr>
                        <a:t>5.3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882C"/>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Century Gothic" panose="020B0502020202020204" pitchFamily="34" charset="0"/>
                        </a:rPr>
                        <a:t>14.6</a:t>
                      </a:r>
                      <a:endParaRPr kumimoji="0" lang="en-IN" sz="1800" b="0" i="0" u="none" strike="noStrike" cap="none" normalizeH="0" baseline="0" dirty="0" smtClean="0">
                        <a:ln>
                          <a:noFill/>
                        </a:ln>
                        <a:solidFill>
                          <a:schemeClr val="tx1"/>
                        </a:solidFill>
                        <a:effectLst/>
                        <a:latin typeface="Century Gothic" panose="020B0502020202020204"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882C"/>
                    </a:solidFill>
                  </a:tcPr>
                </a:tc>
              </a:tr>
            </a:tbl>
          </a:graphicData>
        </a:graphic>
      </p:graphicFrame>
    </p:spTree>
    <p:extLst>
      <p:ext uri="{BB962C8B-B14F-4D97-AF65-F5344CB8AC3E}">
        <p14:creationId xmlns:p14="http://schemas.microsoft.com/office/powerpoint/2010/main" val="1231688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838200" y="533400"/>
            <a:ext cx="7467600" cy="1371600"/>
          </a:xfrm>
        </p:spPr>
        <p:txBody>
          <a:bodyPr/>
          <a:lstStyle/>
          <a:p>
            <a:r>
              <a:rPr lang="en-IN" sz="2800" dirty="0">
                <a:latin typeface="+mj-lt"/>
              </a:rPr>
              <a:t>During each of the past two decades, India’s population grew by about </a:t>
            </a:r>
            <a:r>
              <a:rPr lang="en-IN" sz="2800" dirty="0" smtClean="0">
                <a:latin typeface="+mj-lt"/>
              </a:rPr>
              <a:t>eight </a:t>
            </a:r>
            <a:r>
              <a:rPr lang="en-IN" sz="2800" dirty="0">
                <a:latin typeface="+mj-lt"/>
              </a:rPr>
              <a:t>times Australia’s population </a:t>
            </a:r>
            <a:r>
              <a:rPr lang="en-IN" sz="2800" dirty="0" smtClean="0">
                <a:latin typeface="+mj-lt"/>
              </a:rPr>
              <a:t>size.</a:t>
            </a:r>
            <a:endParaRPr lang="en-US" sz="2800" dirty="0">
              <a:latin typeface="+mj-lt"/>
            </a:endParaRPr>
          </a:p>
        </p:txBody>
      </p:sp>
      <p:sp>
        <p:nvSpPr>
          <p:cNvPr id="3" name="Text Placeholder 2"/>
          <p:cNvSpPr>
            <a:spLocks noGrp="1"/>
          </p:cNvSpPr>
          <p:nvPr>
            <p:ph type="body" sz="quarter" idx="17"/>
          </p:nvPr>
        </p:nvSpPr>
        <p:spPr/>
        <p:txBody>
          <a:bodyPr/>
          <a:lstStyle/>
          <a:p>
            <a:r>
              <a:rPr lang="en-IN" dirty="0"/>
              <a:t>Registrar General of India, Provisional Census, </a:t>
            </a:r>
            <a:r>
              <a:rPr lang="en-IN" dirty="0" smtClean="0"/>
              <a:t>2011</a:t>
            </a:r>
            <a:endParaRPr lang="en-IN" dirty="0"/>
          </a:p>
        </p:txBody>
      </p:sp>
      <p:graphicFrame>
        <p:nvGraphicFramePr>
          <p:cNvPr id="6" name="Content Placeholder 7"/>
          <p:cNvGraphicFramePr>
            <a:graphicFrameLocks/>
          </p:cNvGraphicFramePr>
          <p:nvPr>
            <p:extLst>
              <p:ext uri="{D42A27DB-BD31-4B8C-83A1-F6EECF244321}">
                <p14:modId xmlns:p14="http://schemas.microsoft.com/office/powerpoint/2010/main" val="3080871608"/>
              </p:ext>
            </p:extLst>
          </p:nvPr>
        </p:nvGraphicFramePr>
        <p:xfrm>
          <a:off x="685800" y="1981200"/>
          <a:ext cx="7470508" cy="415910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47501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graphicEl>
                                              <a:chart seriesIdx="-3" categoryIdx="-3" bldStep="gridLegend"/>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graphicEl>
                                              <a:chart seriesIdx="-4" categoryIdx="0" bldStep="category"/>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graphicEl>
                                              <a:chart seriesIdx="-4" categoryIdx="1" bldStep="category"/>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graphicEl>
                                              <a:chart seriesIdx="-4" categoryIdx="2" bldStep="category"/>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graphicEl>
                                              <a:chart seriesIdx="-4" categoryIdx="3" bldStep="category"/>
                                            </p:graphic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graphicEl>
                                              <a:chart seriesIdx="-4" categoryIdx="4" bldStep="category"/>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graphicEl>
                                              <a:chart seriesIdx="-4" categoryIdx="5" bldStep="category"/>
                                            </p:graphic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graphicEl>
                                              <a:chart seriesIdx="-4" categoryIdx="6" bldStep="category"/>
                                            </p:graphic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
                                            <p:graphicEl>
                                              <a:chart seriesIdx="-4" categoryIdx="7" bldStep="category"/>
                                            </p:graphic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6">
                                            <p:graphicEl>
                                              <a:chart seriesIdx="-4" categoryIdx="8" bldStep="category"/>
                                            </p:graphic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6">
                                            <p:graphicEl>
                                              <a:chart seriesIdx="-4" categoryIdx="9" bldStep="category"/>
                                            </p:graphic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6">
                                            <p:graphicEl>
                                              <a:chart seriesIdx="-4" categoryIdx="10" bldStep="category"/>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Chart bld="category"/>
        </p:bldSub>
      </p:bldGraphic>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US" dirty="0"/>
              <a:t>What is required</a:t>
            </a:r>
            <a:r>
              <a:rPr lang="en-US" dirty="0" smtClean="0"/>
              <a:t>?</a:t>
            </a:r>
            <a:endParaRPr lang="en-IN" dirty="0"/>
          </a:p>
        </p:txBody>
      </p:sp>
    </p:spTree>
    <p:extLst>
      <p:ext uri="{BB962C8B-B14F-4D97-AF65-F5344CB8AC3E}">
        <p14:creationId xmlns:p14="http://schemas.microsoft.com/office/powerpoint/2010/main" val="248649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9"/>
          </p:nvPr>
        </p:nvPicPr>
        <p:blipFill>
          <a:blip r:embed="rId3">
            <a:extLst>
              <a:ext uri="{28A0092B-C50C-407E-A947-70E740481C1C}">
                <a14:useLocalDpi xmlns:a14="http://schemas.microsoft.com/office/drawing/2010/main" val="0"/>
              </a:ext>
            </a:extLst>
          </a:blip>
          <a:srcRect l="14920" r="14920"/>
          <a:stretch>
            <a:fillRect/>
          </a:stretch>
        </p:blipFill>
        <p:spPr/>
      </p:pic>
      <p:sp>
        <p:nvSpPr>
          <p:cNvPr id="4" name="Text Placeholder 3"/>
          <p:cNvSpPr>
            <a:spLocks noGrp="1"/>
          </p:cNvSpPr>
          <p:nvPr>
            <p:ph type="body" sz="quarter" idx="20"/>
          </p:nvPr>
        </p:nvSpPr>
        <p:spPr>
          <a:xfrm rot="16200000">
            <a:off x="3496407" y="4410805"/>
            <a:ext cx="4589587" cy="304802"/>
          </a:xfrm>
        </p:spPr>
        <p:txBody>
          <a:bodyPr/>
          <a:lstStyle/>
          <a:p>
            <a:r>
              <a:rPr lang="en-US" dirty="0">
                <a:solidFill>
                  <a:srgbClr val="7F7F7F"/>
                </a:solidFill>
                <a:ea typeface="Lucida Grande"/>
                <a:cs typeface="Lucida Grande"/>
              </a:rPr>
              <a:t>Photo by </a:t>
            </a:r>
            <a:r>
              <a:rPr lang="en-US" dirty="0" err="1">
                <a:solidFill>
                  <a:srgbClr val="7F7F7F"/>
                </a:solidFill>
                <a:ea typeface="Lucida Grande"/>
                <a:cs typeface="Lucida Grande"/>
              </a:rPr>
              <a:t>Satvir</a:t>
            </a:r>
            <a:r>
              <a:rPr lang="en-US" dirty="0">
                <a:solidFill>
                  <a:srgbClr val="7F7F7F"/>
                </a:solidFill>
                <a:ea typeface="Lucida Grande"/>
                <a:cs typeface="Lucida Grande"/>
              </a:rPr>
              <a:t> </a:t>
            </a:r>
            <a:r>
              <a:rPr lang="en-US" dirty="0" smtClean="0">
                <a:solidFill>
                  <a:srgbClr val="7F7F7F"/>
                </a:solidFill>
                <a:ea typeface="Lucida Grande"/>
                <a:cs typeface="Lucida Grande"/>
              </a:rPr>
              <a:t>Malhotra</a:t>
            </a:r>
            <a:endParaRPr lang="en-US" dirty="0">
              <a:solidFill>
                <a:srgbClr val="7F7F7F"/>
              </a:solidFill>
              <a:ea typeface="Lucida Grande"/>
              <a:cs typeface="Lucida Grande"/>
            </a:endParaRPr>
          </a:p>
        </p:txBody>
      </p:sp>
      <p:sp>
        <p:nvSpPr>
          <p:cNvPr id="12" name="Text Placeholder 11"/>
          <p:cNvSpPr>
            <a:spLocks noGrp="1"/>
          </p:cNvSpPr>
          <p:nvPr>
            <p:ph type="body" sz="quarter" idx="17"/>
          </p:nvPr>
        </p:nvSpPr>
        <p:spPr/>
        <p:txBody>
          <a:bodyPr/>
          <a:lstStyle/>
          <a:p>
            <a:pPr marL="0" indent="0">
              <a:buNone/>
            </a:pPr>
            <a:endParaRPr lang="en-US" dirty="0"/>
          </a:p>
        </p:txBody>
      </p:sp>
      <p:sp>
        <p:nvSpPr>
          <p:cNvPr id="14" name="Text Placeholder 13"/>
          <p:cNvSpPr>
            <a:spLocks noGrp="1"/>
          </p:cNvSpPr>
          <p:nvPr>
            <p:ph type="body" sz="quarter" idx="18"/>
          </p:nvPr>
        </p:nvSpPr>
        <p:spPr/>
        <p:txBody>
          <a:bodyPr/>
          <a:lstStyle/>
          <a:p>
            <a:pPr>
              <a:defRPr/>
            </a:pPr>
            <a:r>
              <a:rPr lang="en-US" dirty="0">
                <a:ea typeface="Lucida Grande"/>
                <a:cs typeface="Lucida Grande"/>
              </a:rPr>
              <a:t>Marriage while still a child denies a girl health and education</a:t>
            </a:r>
          </a:p>
          <a:p>
            <a:pPr>
              <a:defRPr/>
            </a:pPr>
            <a:r>
              <a:rPr lang="en-US" dirty="0">
                <a:ea typeface="Lucida Grande"/>
                <a:cs typeface="Lucida Grande"/>
              </a:rPr>
              <a:t>Pregnant teenage girls are at high risk of death or disability</a:t>
            </a:r>
          </a:p>
          <a:p>
            <a:pPr>
              <a:defRPr/>
            </a:pPr>
            <a:r>
              <a:rPr lang="en-US" dirty="0">
                <a:ea typeface="Lucida Grande"/>
                <a:cs typeface="Lucida Grande"/>
              </a:rPr>
              <a:t>Lack of education is more pronounced in rural areas </a:t>
            </a:r>
          </a:p>
          <a:p>
            <a:pPr>
              <a:defRPr/>
            </a:pPr>
            <a:endParaRPr lang="en-US" dirty="0">
              <a:solidFill>
                <a:srgbClr val="7F7F7F"/>
              </a:solidFill>
              <a:ea typeface="Lucida Grande"/>
              <a:cs typeface="Lucida Grande"/>
            </a:endParaRPr>
          </a:p>
        </p:txBody>
      </p:sp>
      <p:sp>
        <p:nvSpPr>
          <p:cNvPr id="10" name="Title 9"/>
          <p:cNvSpPr>
            <a:spLocks noGrp="1"/>
          </p:cNvSpPr>
          <p:nvPr>
            <p:ph type="title"/>
          </p:nvPr>
        </p:nvSpPr>
        <p:spPr/>
        <p:txBody>
          <a:bodyPr/>
          <a:lstStyle/>
          <a:p>
            <a:r>
              <a:rPr lang="en-US" sz="3600" dirty="0"/>
              <a:t>Age of marriage not before 18 </a:t>
            </a:r>
            <a:r>
              <a:rPr lang="en-US" sz="3600" dirty="0" smtClean="0"/>
              <a:t>years</a:t>
            </a:r>
            <a:endParaRPr lang="en-US" sz="3600" dirty="0"/>
          </a:p>
        </p:txBody>
      </p:sp>
    </p:spTree>
    <p:extLst>
      <p:ext uri="{BB962C8B-B14F-4D97-AF65-F5344CB8AC3E}">
        <p14:creationId xmlns:p14="http://schemas.microsoft.com/office/powerpoint/2010/main" val="1508120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9"/>
          </p:nvPr>
        </p:nvPicPr>
        <p:blipFill>
          <a:blip r:embed="rId3">
            <a:extLst>
              <a:ext uri="{28A0092B-C50C-407E-A947-70E740481C1C}">
                <a14:useLocalDpi xmlns:a14="http://schemas.microsoft.com/office/drawing/2010/main" val="0"/>
              </a:ext>
            </a:extLst>
          </a:blip>
          <a:srcRect l="14896" r="14896"/>
          <a:stretch>
            <a:fillRect/>
          </a:stretch>
        </p:blipFill>
        <p:spPr/>
      </p:pic>
      <p:sp>
        <p:nvSpPr>
          <p:cNvPr id="2" name="Text Placeholder 1"/>
          <p:cNvSpPr>
            <a:spLocks noGrp="1"/>
          </p:cNvSpPr>
          <p:nvPr>
            <p:ph type="body" sz="quarter" idx="20"/>
          </p:nvPr>
        </p:nvSpPr>
        <p:spPr/>
        <p:txBody>
          <a:bodyPr/>
          <a:lstStyle/>
          <a:p>
            <a:r>
              <a:rPr lang="en-US" dirty="0">
                <a:solidFill>
                  <a:srgbClr val="7F7F7F"/>
                </a:solidFill>
                <a:ea typeface="Lucida Grande"/>
                <a:cs typeface="Lucida Grande"/>
              </a:rPr>
              <a:t>Photo by </a:t>
            </a:r>
            <a:r>
              <a:rPr lang="en-US" dirty="0" err="1">
                <a:solidFill>
                  <a:srgbClr val="7F7F7F"/>
                </a:solidFill>
                <a:ea typeface="Lucida Grande"/>
                <a:cs typeface="Lucida Grande"/>
              </a:rPr>
              <a:t>Satvir</a:t>
            </a:r>
            <a:r>
              <a:rPr lang="en-US" dirty="0">
                <a:solidFill>
                  <a:srgbClr val="7F7F7F"/>
                </a:solidFill>
                <a:ea typeface="Lucida Grande"/>
                <a:cs typeface="Lucida Grande"/>
              </a:rPr>
              <a:t> </a:t>
            </a:r>
            <a:r>
              <a:rPr lang="en-US" dirty="0" smtClean="0">
                <a:solidFill>
                  <a:srgbClr val="7F7F7F"/>
                </a:solidFill>
                <a:ea typeface="Lucida Grande"/>
                <a:cs typeface="Lucida Grande"/>
              </a:rPr>
              <a:t>Malhotra</a:t>
            </a:r>
            <a:endParaRPr lang="en-US" dirty="0">
              <a:solidFill>
                <a:srgbClr val="7F7F7F"/>
              </a:solidFill>
              <a:ea typeface="Lucida Grande"/>
              <a:cs typeface="Lucida Grande"/>
            </a:endParaRPr>
          </a:p>
        </p:txBody>
      </p:sp>
      <p:sp>
        <p:nvSpPr>
          <p:cNvPr id="5" name="Text Placeholder 4"/>
          <p:cNvSpPr>
            <a:spLocks noGrp="1"/>
          </p:cNvSpPr>
          <p:nvPr>
            <p:ph type="body" sz="quarter" idx="17"/>
          </p:nvPr>
        </p:nvSpPr>
        <p:spPr/>
        <p:txBody>
          <a:bodyPr/>
          <a:lstStyle/>
          <a:p>
            <a:pPr marL="0" indent="0">
              <a:buNone/>
            </a:pPr>
            <a:endParaRPr lang="en-US" dirty="0"/>
          </a:p>
        </p:txBody>
      </p:sp>
      <p:sp>
        <p:nvSpPr>
          <p:cNvPr id="3" name="Text Placeholder 2"/>
          <p:cNvSpPr>
            <a:spLocks noGrp="1"/>
          </p:cNvSpPr>
          <p:nvPr>
            <p:ph type="body" sz="quarter" idx="18"/>
          </p:nvPr>
        </p:nvSpPr>
        <p:spPr>
          <a:xfrm>
            <a:off x="762000" y="2438400"/>
            <a:ext cx="4724400" cy="3733800"/>
          </a:xfrm>
        </p:spPr>
        <p:txBody>
          <a:bodyPr/>
          <a:lstStyle/>
          <a:p>
            <a:pPr>
              <a:defRPr/>
            </a:pPr>
            <a:r>
              <a:rPr lang="en-US" dirty="0" smtClean="0">
                <a:ea typeface="Lucida Grande"/>
                <a:cs typeface="Lucida Grande"/>
              </a:rPr>
              <a:t>Promote </a:t>
            </a:r>
            <a:r>
              <a:rPr lang="en-US" dirty="0">
                <a:ea typeface="Lucida Grande"/>
                <a:cs typeface="Lucida Grande"/>
              </a:rPr>
              <a:t>delaying first child </a:t>
            </a:r>
          </a:p>
          <a:p>
            <a:pPr>
              <a:defRPr/>
            </a:pPr>
            <a:r>
              <a:rPr lang="en-US" dirty="0">
                <a:ea typeface="Lucida Grande"/>
                <a:cs typeface="Lucida Grande"/>
              </a:rPr>
              <a:t>Promote spacing and postpartum contraception</a:t>
            </a:r>
          </a:p>
          <a:p>
            <a:pPr>
              <a:defRPr/>
            </a:pPr>
            <a:r>
              <a:rPr lang="en-US" dirty="0">
                <a:ea typeface="Lucida Grande"/>
                <a:cs typeface="Lucida Grande"/>
              </a:rPr>
              <a:t>Motivate men to participate in family planning</a:t>
            </a:r>
          </a:p>
          <a:p>
            <a:pPr>
              <a:defRPr/>
            </a:pPr>
            <a:r>
              <a:rPr lang="en-US" dirty="0">
                <a:ea typeface="Lucida Grande"/>
                <a:cs typeface="Lucida Grande"/>
              </a:rPr>
              <a:t>Reduce the unmet need for contraception</a:t>
            </a:r>
          </a:p>
          <a:p>
            <a:pPr>
              <a:defRPr/>
            </a:pPr>
            <a:r>
              <a:rPr lang="en-US" dirty="0">
                <a:ea typeface="Lucida Grande"/>
                <a:cs typeface="Lucida Grande"/>
              </a:rPr>
              <a:t>Increase the basket of contraceptives </a:t>
            </a:r>
          </a:p>
        </p:txBody>
      </p:sp>
      <p:sp>
        <p:nvSpPr>
          <p:cNvPr id="6" name="Title 5"/>
          <p:cNvSpPr>
            <a:spLocks noGrp="1"/>
          </p:cNvSpPr>
          <p:nvPr>
            <p:ph type="title"/>
          </p:nvPr>
        </p:nvSpPr>
        <p:spPr>
          <a:xfrm>
            <a:off x="838200" y="838200"/>
            <a:ext cx="4870515" cy="1371600"/>
          </a:xfrm>
        </p:spPr>
        <p:txBody>
          <a:bodyPr/>
          <a:lstStyle/>
          <a:p>
            <a:pPr eaLnBrk="0" hangingPunct="0">
              <a:spcBef>
                <a:spcPts val="0"/>
              </a:spcBef>
              <a:defRPr/>
            </a:pPr>
            <a:r>
              <a:rPr lang="en-US" sz="3600" dirty="0"/>
              <a:t>Too </a:t>
            </a:r>
            <a:r>
              <a:rPr lang="en-US" sz="3600" dirty="0" smtClean="0"/>
              <a:t>Soon,</a:t>
            </a:r>
            <a:r>
              <a:rPr lang="en-US" sz="3600" dirty="0"/>
              <a:t/>
            </a:r>
            <a:br>
              <a:rPr lang="en-US" sz="3600" dirty="0"/>
            </a:br>
            <a:r>
              <a:rPr lang="en-US" sz="3600" dirty="0"/>
              <a:t>Too </a:t>
            </a:r>
            <a:r>
              <a:rPr lang="en-US" sz="3600" dirty="0" smtClean="0"/>
              <a:t>Frequent,</a:t>
            </a:r>
            <a:r>
              <a:rPr lang="en-US" sz="3600" dirty="0"/>
              <a:t/>
            </a:r>
            <a:br>
              <a:rPr lang="en-US" sz="3600" dirty="0"/>
            </a:br>
            <a:r>
              <a:rPr lang="en-US" sz="3600" dirty="0"/>
              <a:t>Too Many . . </a:t>
            </a:r>
            <a:r>
              <a:rPr lang="en-US" sz="3600" dirty="0" smtClean="0"/>
              <a:t>.</a:t>
            </a:r>
            <a:endParaRPr lang="en-US" sz="3600" dirty="0"/>
          </a:p>
        </p:txBody>
      </p:sp>
    </p:spTree>
    <p:extLst>
      <p:ext uri="{BB962C8B-B14F-4D97-AF65-F5344CB8AC3E}">
        <p14:creationId xmlns:p14="http://schemas.microsoft.com/office/powerpoint/2010/main" val="2034090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20"/>
          </p:nvPr>
        </p:nvSpPr>
        <p:spPr/>
        <p:txBody>
          <a:bodyPr/>
          <a:lstStyle/>
          <a:p>
            <a:endParaRPr lang="en-US"/>
          </a:p>
        </p:txBody>
      </p:sp>
      <p:sp>
        <p:nvSpPr>
          <p:cNvPr id="8" name="Text Placeholder 7"/>
          <p:cNvSpPr>
            <a:spLocks noGrp="1"/>
          </p:cNvSpPr>
          <p:nvPr>
            <p:ph type="body" sz="quarter" idx="18"/>
          </p:nvPr>
        </p:nvSpPr>
        <p:spPr/>
        <p:txBody>
          <a:bodyPr/>
          <a:lstStyle/>
          <a:p>
            <a:r>
              <a:rPr lang="en-US" dirty="0" smtClean="0"/>
              <a:t>Temporary methods</a:t>
            </a:r>
          </a:p>
          <a:p>
            <a:pPr lvl="1"/>
            <a:r>
              <a:rPr lang="en-US" dirty="0" smtClean="0"/>
              <a:t>Pills</a:t>
            </a:r>
          </a:p>
          <a:p>
            <a:pPr lvl="1"/>
            <a:r>
              <a:rPr lang="en-US" dirty="0" err="1" smtClean="0"/>
              <a:t>Injectables</a:t>
            </a:r>
            <a:endParaRPr lang="en-US" dirty="0" smtClean="0"/>
          </a:p>
          <a:p>
            <a:pPr lvl="1"/>
            <a:r>
              <a:rPr lang="en-US" dirty="0" smtClean="0"/>
              <a:t>IUCD</a:t>
            </a:r>
          </a:p>
          <a:p>
            <a:pPr lvl="1"/>
            <a:r>
              <a:rPr lang="en-US" dirty="0" smtClean="0"/>
              <a:t>Other methods like condoms, ECPs, and natural methods</a:t>
            </a:r>
            <a:endParaRPr lang="en-US" dirty="0"/>
          </a:p>
        </p:txBody>
      </p:sp>
      <p:sp>
        <p:nvSpPr>
          <p:cNvPr id="7" name="Title 6"/>
          <p:cNvSpPr>
            <a:spLocks noGrp="1"/>
          </p:cNvSpPr>
          <p:nvPr>
            <p:ph type="title"/>
          </p:nvPr>
        </p:nvSpPr>
        <p:spPr/>
        <p:txBody>
          <a:bodyPr/>
          <a:lstStyle/>
          <a:p>
            <a:r>
              <a:rPr lang="en-US" dirty="0" smtClean="0"/>
              <a:t>Increase Contraceptive Use</a:t>
            </a:r>
            <a:endParaRPr lang="en-US" dirty="0"/>
          </a:p>
        </p:txBody>
      </p:sp>
      <p:sp>
        <p:nvSpPr>
          <p:cNvPr id="10" name="Text Placeholder 9"/>
          <p:cNvSpPr>
            <a:spLocks noGrp="1"/>
          </p:cNvSpPr>
          <p:nvPr>
            <p:ph type="body" sz="quarter" idx="21"/>
          </p:nvPr>
        </p:nvSpPr>
        <p:spPr/>
        <p:txBody>
          <a:bodyPr/>
          <a:lstStyle/>
          <a:p>
            <a:r>
              <a:rPr lang="en-US" dirty="0" smtClean="0"/>
              <a:t>Permanent methods</a:t>
            </a:r>
          </a:p>
          <a:p>
            <a:pPr lvl="1"/>
            <a:r>
              <a:rPr lang="en-US" dirty="0" smtClean="0"/>
              <a:t>Female </a:t>
            </a:r>
            <a:r>
              <a:rPr lang="en-US" dirty="0" err="1" smtClean="0"/>
              <a:t>sterilisation</a:t>
            </a:r>
            <a:endParaRPr lang="en-US" dirty="0" smtClean="0"/>
          </a:p>
          <a:p>
            <a:pPr lvl="1"/>
            <a:r>
              <a:rPr lang="en-US" dirty="0" smtClean="0"/>
              <a:t>Male </a:t>
            </a:r>
            <a:r>
              <a:rPr lang="en-US" dirty="0" err="1" smtClean="0"/>
              <a:t>sterilisation</a:t>
            </a:r>
            <a:endParaRPr lang="en-US" dirty="0"/>
          </a:p>
        </p:txBody>
      </p:sp>
    </p:spTree>
    <p:extLst>
      <p:ext uri="{BB962C8B-B14F-4D97-AF65-F5344CB8AC3E}">
        <p14:creationId xmlns:p14="http://schemas.microsoft.com/office/powerpoint/2010/main" val="2591467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p:txBody>
          <a:bodyPr/>
          <a:lstStyle/>
          <a:p>
            <a:r>
              <a:rPr lang="en-US" dirty="0"/>
              <a:t>Do we have policies and strategies in place</a:t>
            </a:r>
            <a:r>
              <a:rPr lang="en-US" dirty="0" smtClean="0"/>
              <a:t>?</a:t>
            </a:r>
            <a:endParaRPr lang="en-IN" dirty="0"/>
          </a:p>
        </p:txBody>
      </p:sp>
    </p:spTree>
    <p:extLst>
      <p:ext uri="{BB962C8B-B14F-4D97-AF65-F5344CB8AC3E}">
        <p14:creationId xmlns:p14="http://schemas.microsoft.com/office/powerpoint/2010/main" val="2315554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a:xfrm>
            <a:off x="838200" y="1828800"/>
            <a:ext cx="7391400" cy="4236720"/>
          </a:xfrm>
        </p:spPr>
        <p:txBody>
          <a:bodyPr/>
          <a:lstStyle/>
          <a:p>
            <a:r>
              <a:rPr lang="en-US" dirty="0"/>
              <a:t>Prepare a 10-minute presentation on the policy and strategies that your group is reviewing.</a:t>
            </a:r>
          </a:p>
          <a:p>
            <a:r>
              <a:rPr lang="en-US" dirty="0"/>
              <a:t>Suggested </a:t>
            </a:r>
            <a:r>
              <a:rPr lang="en-US" dirty="0" smtClean="0"/>
              <a:t>presentation </a:t>
            </a:r>
            <a:r>
              <a:rPr lang="en-US" dirty="0"/>
              <a:t>parts:</a:t>
            </a:r>
          </a:p>
          <a:p>
            <a:pPr lvl="1"/>
            <a:r>
              <a:rPr lang="en-GB" dirty="0"/>
              <a:t>When was the policy or strategy launched?</a:t>
            </a:r>
            <a:endParaRPr lang="en-IN" dirty="0"/>
          </a:p>
          <a:p>
            <a:pPr lvl="1"/>
            <a:r>
              <a:rPr lang="en-GB" dirty="0"/>
              <a:t>What are the highlights of the policy/strategy?</a:t>
            </a:r>
            <a:endParaRPr lang="en-IN" dirty="0"/>
          </a:p>
          <a:p>
            <a:pPr lvl="1"/>
            <a:r>
              <a:rPr lang="en-GB" dirty="0"/>
              <a:t>What directions and activities are recommended to achieve the objectives?</a:t>
            </a:r>
            <a:endParaRPr lang="en-IN" dirty="0"/>
          </a:p>
          <a:p>
            <a:pPr lvl="1"/>
            <a:r>
              <a:rPr lang="en-GB" dirty="0"/>
              <a:t>Name the achievement </a:t>
            </a:r>
            <a:r>
              <a:rPr lang="en-GB" dirty="0" smtClean="0"/>
              <a:t>targets. </a:t>
            </a:r>
            <a:r>
              <a:rPr lang="en-GB" dirty="0"/>
              <a:t>W</a:t>
            </a:r>
            <a:r>
              <a:rPr lang="en-GB" dirty="0" smtClean="0"/>
              <a:t>hen </a:t>
            </a:r>
            <a:r>
              <a:rPr lang="en-GB" dirty="0"/>
              <a:t>they can be achieved? </a:t>
            </a:r>
          </a:p>
          <a:p>
            <a:r>
              <a:rPr lang="en-US" dirty="0"/>
              <a:t>Use no more than </a:t>
            </a:r>
            <a:r>
              <a:rPr lang="en-US" dirty="0" smtClean="0"/>
              <a:t>1</a:t>
            </a:r>
            <a:r>
              <a:rPr lang="en-US" dirty="0" smtClean="0">
                <a:latin typeface="Century Gothic"/>
              </a:rPr>
              <a:t>–</a:t>
            </a:r>
            <a:r>
              <a:rPr lang="en-US" dirty="0" smtClean="0"/>
              <a:t>2 </a:t>
            </a:r>
            <a:r>
              <a:rPr lang="en-US" dirty="0"/>
              <a:t>slides per </a:t>
            </a:r>
            <a:r>
              <a:rPr lang="en-US" dirty="0" smtClean="0"/>
              <a:t>section.</a:t>
            </a:r>
            <a:endParaRPr lang="en-US" dirty="0"/>
          </a:p>
        </p:txBody>
      </p:sp>
      <p:sp>
        <p:nvSpPr>
          <p:cNvPr id="4" name="Title 3"/>
          <p:cNvSpPr>
            <a:spLocks noGrp="1"/>
          </p:cNvSpPr>
          <p:nvPr>
            <p:ph type="title"/>
          </p:nvPr>
        </p:nvSpPr>
        <p:spPr/>
        <p:txBody>
          <a:bodyPr/>
          <a:lstStyle/>
          <a:p>
            <a:r>
              <a:rPr lang="en-US" dirty="0"/>
              <a:t>Let’s Review</a:t>
            </a:r>
          </a:p>
        </p:txBody>
      </p:sp>
    </p:spTree>
    <p:extLst>
      <p:ext uri="{BB962C8B-B14F-4D97-AF65-F5344CB8AC3E}">
        <p14:creationId xmlns:p14="http://schemas.microsoft.com/office/powerpoint/2010/main" val="1036494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4" name="Title 3"/>
          <p:cNvSpPr>
            <a:spLocks noGrp="1"/>
          </p:cNvSpPr>
          <p:nvPr>
            <p:ph type="title"/>
          </p:nvPr>
        </p:nvSpPr>
        <p:spPr/>
        <p:txBody>
          <a:bodyPr/>
          <a:lstStyle/>
          <a:p>
            <a:r>
              <a:rPr lang="en-US" sz="3200" dirty="0"/>
              <a:t>NATIONAL POPULATION POLICY—2000: INDIA</a:t>
            </a:r>
          </a:p>
        </p:txBody>
      </p:sp>
      <p:graphicFrame>
        <p:nvGraphicFramePr>
          <p:cNvPr id="5" name="Diagram 4"/>
          <p:cNvGraphicFramePr/>
          <p:nvPr>
            <p:extLst>
              <p:ext uri="{D42A27DB-BD31-4B8C-83A1-F6EECF244321}">
                <p14:modId xmlns:p14="http://schemas.microsoft.com/office/powerpoint/2010/main" val="286428266"/>
              </p:ext>
            </p:extLst>
          </p:nvPr>
        </p:nvGraphicFramePr>
        <p:xfrm>
          <a:off x="685800" y="533400"/>
          <a:ext cx="8001000" cy="533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90171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endParaRPr lang="en-US"/>
          </a:p>
        </p:txBody>
      </p:sp>
      <p:sp>
        <p:nvSpPr>
          <p:cNvPr id="7" name="Text Placeholder 6"/>
          <p:cNvSpPr>
            <a:spLocks noGrp="1"/>
          </p:cNvSpPr>
          <p:nvPr>
            <p:ph type="body" sz="quarter" idx="18"/>
          </p:nvPr>
        </p:nvSpPr>
        <p:spPr/>
        <p:txBody>
          <a:bodyPr/>
          <a:lstStyle/>
          <a:p>
            <a:pPr lvl="0"/>
            <a:r>
              <a:rPr lang="en-US" dirty="0"/>
              <a:t>National Commission on Population—meetings in 2005 and 2010</a:t>
            </a:r>
            <a:endParaRPr lang="en-IN" dirty="0"/>
          </a:p>
          <a:p>
            <a:pPr lvl="0"/>
            <a:r>
              <a:rPr lang="en-IN" dirty="0"/>
              <a:t>Meeting of union ministers on </a:t>
            </a:r>
            <a:r>
              <a:rPr lang="en-IN" dirty="0" err="1"/>
              <a:t>intersectoral</a:t>
            </a:r>
            <a:r>
              <a:rPr lang="en-IN" dirty="0"/>
              <a:t> concerns relating to population </a:t>
            </a:r>
            <a:r>
              <a:rPr lang="en-IN" dirty="0" smtClean="0"/>
              <a:t>stabilisation</a:t>
            </a:r>
            <a:endParaRPr lang="en-GB" dirty="0"/>
          </a:p>
          <a:p>
            <a:pPr lvl="0"/>
            <a:r>
              <a:rPr lang="en-GB" dirty="0"/>
              <a:t>RCH II Programme and NRHM launched in 2005</a:t>
            </a:r>
          </a:p>
          <a:p>
            <a:pPr lvl="0"/>
            <a:r>
              <a:rPr lang="en-US" dirty="0"/>
              <a:t>First debate in parliament on population </a:t>
            </a:r>
            <a:r>
              <a:rPr lang="en-US" dirty="0" err="1" smtClean="0"/>
              <a:t>stabilisation</a:t>
            </a:r>
            <a:r>
              <a:rPr lang="en-US" dirty="0" smtClean="0"/>
              <a:t> </a:t>
            </a:r>
            <a:r>
              <a:rPr lang="en-US" dirty="0"/>
              <a:t>after almost 33 years </a:t>
            </a:r>
            <a:r>
              <a:rPr lang="en-IN" dirty="0"/>
              <a:t>—</a:t>
            </a:r>
            <a:r>
              <a:rPr lang="en-US" dirty="0"/>
              <a:t>August 2010</a:t>
            </a:r>
          </a:p>
          <a:p>
            <a:pPr lvl="0"/>
            <a:r>
              <a:rPr lang="en-GB" dirty="0"/>
              <a:t>National consultation on repositioning family planning for maternal </a:t>
            </a:r>
            <a:r>
              <a:rPr lang="en-GB" dirty="0" smtClean="0"/>
              <a:t>and </a:t>
            </a:r>
            <a:r>
              <a:rPr lang="en-GB" dirty="0"/>
              <a:t>child health, and population </a:t>
            </a:r>
            <a:r>
              <a:rPr lang="en-GB" dirty="0" smtClean="0"/>
              <a:t>stabilisation</a:t>
            </a:r>
            <a:br>
              <a:rPr lang="en-GB" dirty="0" smtClean="0"/>
            </a:br>
            <a:r>
              <a:rPr lang="en-IN" dirty="0" smtClean="0"/>
              <a:t>—</a:t>
            </a:r>
            <a:r>
              <a:rPr lang="en-GB" dirty="0" smtClean="0"/>
              <a:t>May </a:t>
            </a:r>
            <a:r>
              <a:rPr lang="en-GB" dirty="0"/>
              <a:t>2010</a:t>
            </a:r>
          </a:p>
          <a:p>
            <a:endParaRPr lang="en-US" dirty="0"/>
          </a:p>
        </p:txBody>
      </p:sp>
      <p:sp>
        <p:nvSpPr>
          <p:cNvPr id="4" name="Title 3"/>
          <p:cNvSpPr>
            <a:spLocks noGrp="1"/>
          </p:cNvSpPr>
          <p:nvPr>
            <p:ph type="title"/>
          </p:nvPr>
        </p:nvSpPr>
        <p:spPr/>
        <p:txBody>
          <a:bodyPr/>
          <a:lstStyle/>
          <a:p>
            <a:r>
              <a:rPr lang="en-US" dirty="0" smtClean="0"/>
              <a:t>Critical Population Milestones</a:t>
            </a:r>
            <a:endParaRPr lang="en-US" dirty="0"/>
          </a:p>
        </p:txBody>
      </p:sp>
    </p:spTree>
    <p:extLst>
      <p:ext uri="{BB962C8B-B14F-4D97-AF65-F5344CB8AC3E}">
        <p14:creationId xmlns:p14="http://schemas.microsoft.com/office/powerpoint/2010/main" val="28827322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IN" b="1" dirty="0" smtClean="0"/>
              <a:t>Mission: </a:t>
            </a:r>
            <a:r>
              <a:rPr lang="en-IN" dirty="0" smtClean="0"/>
              <a:t>“</a:t>
            </a:r>
            <a:r>
              <a:rPr lang="en-IN" dirty="0"/>
              <a:t>The mission of the National Family Planning Programme is that all women and men (in the reproductive-age group) in India will have knowledge of and access to a comprehensive range of FP services, enabling families to plan and space their children to improve the health of women and children</a:t>
            </a:r>
            <a:r>
              <a:rPr lang="en-IN" dirty="0" smtClean="0"/>
              <a:t>.”</a:t>
            </a:r>
            <a:endParaRPr lang="en-IN" dirty="0"/>
          </a:p>
          <a:p>
            <a:r>
              <a:rPr lang="en-IN" b="1" dirty="0" smtClean="0"/>
              <a:t>Guiding principles: </a:t>
            </a:r>
            <a:r>
              <a:rPr lang="en-IN" dirty="0" smtClean="0"/>
              <a:t>Target-free </a:t>
            </a:r>
            <a:r>
              <a:rPr lang="en-IN" dirty="0"/>
              <a:t>approach based on unmet needs for contraception; equal emphasis on spacing and limiting methods; promoting ‘children by choice’ in the context of reproductive health.</a:t>
            </a:r>
          </a:p>
          <a:p>
            <a:pPr marL="0" indent="0">
              <a:buNone/>
            </a:pPr>
            <a:endParaRPr lang="en-US" dirty="0"/>
          </a:p>
        </p:txBody>
      </p:sp>
      <p:sp>
        <p:nvSpPr>
          <p:cNvPr id="4" name="Title 3"/>
          <p:cNvSpPr>
            <a:spLocks noGrp="1"/>
          </p:cNvSpPr>
          <p:nvPr>
            <p:ph type="title"/>
          </p:nvPr>
        </p:nvSpPr>
        <p:spPr/>
        <p:txBody>
          <a:bodyPr/>
          <a:lstStyle/>
          <a:p>
            <a:r>
              <a:rPr lang="en-IN" dirty="0"/>
              <a:t>National Family Planning Programme</a:t>
            </a:r>
            <a:endParaRPr lang="en-US" dirty="0"/>
          </a:p>
        </p:txBody>
      </p:sp>
    </p:spTree>
    <p:extLst>
      <p:ext uri="{BB962C8B-B14F-4D97-AF65-F5344CB8AC3E}">
        <p14:creationId xmlns:p14="http://schemas.microsoft.com/office/powerpoint/2010/main" val="2956920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a:xfrm>
            <a:off x="838200" y="1676400"/>
            <a:ext cx="7696200" cy="4389120"/>
          </a:xfrm>
        </p:spPr>
        <p:txBody>
          <a:bodyPr/>
          <a:lstStyle/>
          <a:p>
            <a:pPr>
              <a:spcBef>
                <a:spcPts val="600"/>
              </a:spcBef>
              <a:spcAft>
                <a:spcPts val="600"/>
              </a:spcAft>
            </a:pPr>
            <a:r>
              <a:rPr lang="en-GB" dirty="0" smtClean="0"/>
              <a:t>Take </a:t>
            </a:r>
            <a:r>
              <a:rPr lang="en-GB" dirty="0"/>
              <a:t>a differential approach between the seven high-fertility states, including </a:t>
            </a:r>
            <a:r>
              <a:rPr lang="en-GB" dirty="0" smtClean="0"/>
              <a:t>Jharkhand</a:t>
            </a:r>
            <a:endParaRPr lang="en-GB" dirty="0"/>
          </a:p>
          <a:p>
            <a:pPr>
              <a:spcBef>
                <a:spcPts val="600"/>
              </a:spcBef>
              <a:spcAft>
                <a:spcPts val="600"/>
              </a:spcAft>
            </a:pPr>
            <a:r>
              <a:rPr lang="en-GB" dirty="0"/>
              <a:t>F</a:t>
            </a:r>
            <a:r>
              <a:rPr lang="en-GB" dirty="0" smtClean="0"/>
              <a:t>ocus—promote </a:t>
            </a:r>
            <a:r>
              <a:rPr lang="en-GB" dirty="0"/>
              <a:t>spacing measures, without reducing the levels of achievement required for sterilisation</a:t>
            </a:r>
          </a:p>
          <a:p>
            <a:pPr>
              <a:spcBef>
                <a:spcPts val="600"/>
              </a:spcBef>
              <a:spcAft>
                <a:spcPts val="600"/>
              </a:spcAft>
            </a:pPr>
            <a:r>
              <a:rPr lang="en-GB" dirty="0" smtClean="0"/>
              <a:t>Intensify </a:t>
            </a:r>
            <a:r>
              <a:rPr lang="en-GB" dirty="0"/>
              <a:t>the skill-development strategy of government providers, and emphasise recruitment and use of private providers </a:t>
            </a:r>
          </a:p>
          <a:p>
            <a:pPr>
              <a:spcBef>
                <a:spcPts val="600"/>
              </a:spcBef>
              <a:spcAft>
                <a:spcPts val="600"/>
              </a:spcAft>
            </a:pPr>
            <a:r>
              <a:rPr lang="en-GB" dirty="0" smtClean="0"/>
              <a:t>Postpartum </a:t>
            </a:r>
            <a:r>
              <a:rPr lang="en-GB" dirty="0"/>
              <a:t>contraception </a:t>
            </a:r>
          </a:p>
          <a:p>
            <a:pPr>
              <a:spcBef>
                <a:spcPts val="600"/>
              </a:spcBef>
              <a:spcAft>
                <a:spcPts val="600"/>
              </a:spcAft>
            </a:pPr>
            <a:r>
              <a:rPr lang="en-GB" dirty="0" smtClean="0"/>
              <a:t>Introduce </a:t>
            </a:r>
            <a:r>
              <a:rPr lang="en-GB" dirty="0"/>
              <a:t>injectable contraceptives and social marketing of contraceptives through accredited social health activists </a:t>
            </a:r>
            <a:r>
              <a:rPr lang="en-GB" dirty="0" smtClean="0"/>
              <a:t>(ASHAs) </a:t>
            </a:r>
            <a:endParaRPr lang="en-GB" dirty="0"/>
          </a:p>
          <a:p>
            <a:pPr>
              <a:spcBef>
                <a:spcPts val="600"/>
              </a:spcBef>
              <a:spcAft>
                <a:spcPts val="600"/>
              </a:spcAft>
            </a:pPr>
            <a:r>
              <a:rPr lang="en-GB" dirty="0" smtClean="0"/>
              <a:t>Postpartum </a:t>
            </a:r>
            <a:r>
              <a:rPr lang="en-GB" dirty="0"/>
              <a:t>FP services made available to beneficiaries of </a:t>
            </a:r>
            <a:r>
              <a:rPr lang="en-GB" dirty="0" err="1"/>
              <a:t>Janani</a:t>
            </a:r>
            <a:r>
              <a:rPr lang="en-GB" dirty="0"/>
              <a:t> </a:t>
            </a:r>
            <a:r>
              <a:rPr lang="en-GB" dirty="0" err="1"/>
              <a:t>Suraksha</a:t>
            </a:r>
            <a:r>
              <a:rPr lang="en-GB" dirty="0"/>
              <a:t> </a:t>
            </a:r>
            <a:r>
              <a:rPr lang="en-GB" dirty="0" err="1"/>
              <a:t>Yojana</a:t>
            </a:r>
            <a:endParaRPr lang="en-GB" dirty="0"/>
          </a:p>
          <a:p>
            <a:pPr marL="0" indent="0">
              <a:buNone/>
            </a:pPr>
            <a:endParaRPr lang="en-US" dirty="0"/>
          </a:p>
        </p:txBody>
      </p:sp>
      <p:sp>
        <p:nvSpPr>
          <p:cNvPr id="4" name="Title 3"/>
          <p:cNvSpPr>
            <a:spLocks noGrp="1"/>
          </p:cNvSpPr>
          <p:nvPr>
            <p:ph type="title"/>
          </p:nvPr>
        </p:nvSpPr>
        <p:spPr/>
        <p:txBody>
          <a:bodyPr/>
          <a:lstStyle/>
          <a:p>
            <a:r>
              <a:rPr lang="en-IN" dirty="0"/>
              <a:t>Recommendations</a:t>
            </a:r>
            <a:r>
              <a:rPr lang="en-GB" dirty="0"/>
              <a:t>—</a:t>
            </a:r>
            <a:br>
              <a:rPr lang="en-GB" dirty="0"/>
            </a:br>
            <a:r>
              <a:rPr lang="en-IN" sz="3600" dirty="0"/>
              <a:t>12th Five-Year Plan (NRHM, 2011)</a:t>
            </a:r>
            <a:endParaRPr lang="en-US" sz="3600" dirty="0"/>
          </a:p>
        </p:txBody>
      </p:sp>
    </p:spTree>
    <p:extLst>
      <p:ext uri="{BB962C8B-B14F-4D97-AF65-F5344CB8AC3E}">
        <p14:creationId xmlns:p14="http://schemas.microsoft.com/office/powerpoint/2010/main" val="1731539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z="4800" dirty="0" smtClean="0"/>
              <a:t>A huge </a:t>
            </a:r>
            <a:r>
              <a:rPr lang="en-US" sz="4800" dirty="0"/>
              <a:t>impact on </a:t>
            </a:r>
            <a:r>
              <a:rPr lang="en-US" sz="4800" dirty="0" smtClean="0"/>
              <a:t>health</a:t>
            </a:r>
            <a:endParaRPr lang="en-US" sz="48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0549" y="1524000"/>
            <a:ext cx="7651750" cy="4760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 Placeholder 6"/>
          <p:cNvSpPr>
            <a:spLocks noGrp="1"/>
          </p:cNvSpPr>
          <p:nvPr>
            <p:ph type="body" sz="quarter" idx="17"/>
          </p:nvPr>
        </p:nvSpPr>
        <p:spPr>
          <a:xfrm>
            <a:off x="772144" y="6305357"/>
            <a:ext cx="5556498" cy="205397"/>
          </a:xfrm>
        </p:spPr>
        <p:txBody>
          <a:bodyPr/>
          <a:lstStyle/>
          <a:p>
            <a:r>
              <a:rPr lang="en-US" dirty="0" smtClean="0">
                <a:solidFill>
                  <a:schemeClr val="bg1">
                    <a:lumMod val="50000"/>
                  </a:schemeClr>
                </a:solidFill>
              </a:rPr>
              <a:t>Photo by Health Policy Project</a:t>
            </a:r>
            <a:endParaRPr lang="en-US" dirty="0">
              <a:solidFill>
                <a:schemeClr val="bg1">
                  <a:lumMod val="50000"/>
                </a:schemeClr>
              </a:solidFill>
            </a:endParaRPr>
          </a:p>
        </p:txBody>
      </p:sp>
    </p:spTree>
    <p:extLst>
      <p:ext uri="{BB962C8B-B14F-4D97-AF65-F5344CB8AC3E}">
        <p14:creationId xmlns:p14="http://schemas.microsoft.com/office/powerpoint/2010/main" val="3622626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p:cNvPicPr>
            <a:picLocks noGrp="1" noChangeAspect="1"/>
          </p:cNvPicPr>
          <p:nvPr>
            <p:ph type="pic" sz="quarter" idx="19"/>
          </p:nvPr>
        </p:nvPicPr>
        <p:blipFill rotWithShape="1">
          <a:blip r:embed="rId2">
            <a:extLst>
              <a:ext uri="{28A0092B-C50C-407E-A947-70E740481C1C}">
                <a14:useLocalDpi xmlns:a14="http://schemas.microsoft.com/office/drawing/2010/main" val="0"/>
              </a:ext>
            </a:extLst>
          </a:blip>
          <a:srcRect l="34989" r="2684"/>
          <a:stretch/>
        </p:blipFill>
        <p:spPr>
          <a:xfrm>
            <a:off x="6019800" y="0"/>
            <a:ext cx="3209192" cy="6858000"/>
          </a:xfrm>
        </p:spPr>
      </p:pic>
      <p:sp>
        <p:nvSpPr>
          <p:cNvPr id="8" name="Text Placeholder 7"/>
          <p:cNvSpPr>
            <a:spLocks noGrp="1"/>
          </p:cNvSpPr>
          <p:nvPr>
            <p:ph type="body" sz="quarter" idx="20"/>
          </p:nvPr>
        </p:nvSpPr>
        <p:spPr/>
        <p:txBody>
          <a:bodyPr/>
          <a:lstStyle/>
          <a:p>
            <a:r>
              <a:rPr lang="en-US" dirty="0" smtClean="0"/>
              <a:t>Photo by </a:t>
            </a:r>
            <a:r>
              <a:rPr lang="en-US" dirty="0" err="1" smtClean="0"/>
              <a:t>Meena</a:t>
            </a:r>
            <a:r>
              <a:rPr lang="en-US" dirty="0" smtClean="0"/>
              <a:t> </a:t>
            </a:r>
            <a:r>
              <a:rPr lang="en-US" dirty="0" err="1" smtClean="0"/>
              <a:t>Kadri</a:t>
            </a:r>
            <a:endParaRPr lang="en-US" dirty="0"/>
          </a:p>
        </p:txBody>
      </p:sp>
      <p:sp>
        <p:nvSpPr>
          <p:cNvPr id="5" name="Text Placeholder 4"/>
          <p:cNvSpPr>
            <a:spLocks noGrp="1"/>
          </p:cNvSpPr>
          <p:nvPr>
            <p:ph type="body" sz="quarter" idx="17"/>
          </p:nvPr>
        </p:nvSpPr>
        <p:spPr/>
        <p:txBody>
          <a:bodyPr/>
          <a:lstStyle/>
          <a:p>
            <a:endParaRPr lang="en-US"/>
          </a:p>
        </p:txBody>
      </p:sp>
      <p:sp>
        <p:nvSpPr>
          <p:cNvPr id="6" name="Text Placeholder 5"/>
          <p:cNvSpPr>
            <a:spLocks noGrp="1"/>
          </p:cNvSpPr>
          <p:nvPr>
            <p:ph type="body" sz="quarter" idx="18"/>
          </p:nvPr>
        </p:nvSpPr>
        <p:spPr/>
        <p:txBody>
          <a:bodyPr/>
          <a:lstStyle/>
          <a:p>
            <a:r>
              <a:rPr lang="en-IN" dirty="0"/>
              <a:t>As per the 12th Five-Year Plan (2012–2017) the goal is to achieve a TFR of 2.1 by 2017 nationally. </a:t>
            </a:r>
            <a:r>
              <a:rPr lang="en-IN" dirty="0" smtClean="0"/>
              <a:t>State-specific </a:t>
            </a:r>
            <a:r>
              <a:rPr lang="en-IN" dirty="0"/>
              <a:t>targets are set by states. </a:t>
            </a:r>
          </a:p>
          <a:p>
            <a:r>
              <a:rPr lang="en-IN" dirty="0"/>
              <a:t>The goal of Jharkhand is to achieve a TFR of 2.1 by 2020, as per the state programme implementation plans (PIPs).</a:t>
            </a:r>
          </a:p>
          <a:p>
            <a:pPr marL="0" indent="0">
              <a:buNone/>
            </a:pPr>
            <a:endParaRPr lang="en-US" dirty="0"/>
          </a:p>
        </p:txBody>
      </p:sp>
      <p:sp>
        <p:nvSpPr>
          <p:cNvPr id="4" name="Title 3"/>
          <p:cNvSpPr>
            <a:spLocks noGrp="1"/>
          </p:cNvSpPr>
          <p:nvPr>
            <p:ph type="title"/>
          </p:nvPr>
        </p:nvSpPr>
        <p:spPr/>
        <p:txBody>
          <a:bodyPr/>
          <a:lstStyle/>
          <a:p>
            <a:r>
              <a:rPr lang="en-IN" dirty="0"/>
              <a:t>Population Stabilisation Goals</a:t>
            </a:r>
            <a:endParaRPr lang="en-US" dirty="0"/>
          </a:p>
        </p:txBody>
      </p:sp>
    </p:spTree>
    <p:extLst>
      <p:ext uri="{BB962C8B-B14F-4D97-AF65-F5344CB8AC3E}">
        <p14:creationId xmlns:p14="http://schemas.microsoft.com/office/powerpoint/2010/main" val="13775758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7"/>
          </p:nvPr>
        </p:nvSpPr>
        <p:spPr/>
        <p:txBody>
          <a:bodyPr/>
          <a:lstStyle/>
          <a:p>
            <a:r>
              <a:rPr lang="en-US" dirty="0"/>
              <a:t>Source: </a:t>
            </a:r>
            <a:r>
              <a:rPr lang="en-IN" dirty="0"/>
              <a:t>FP Appraisal Form for State PIP 2013-14</a:t>
            </a:r>
            <a:endParaRPr lang="en-US" dirty="0"/>
          </a:p>
        </p:txBody>
      </p:sp>
      <p:sp>
        <p:nvSpPr>
          <p:cNvPr id="9" name="Text Placeholder 8"/>
          <p:cNvSpPr>
            <a:spLocks noGrp="1"/>
          </p:cNvSpPr>
          <p:nvPr>
            <p:ph type="body" sz="quarter" idx="18"/>
          </p:nvPr>
        </p:nvSpPr>
        <p:spPr/>
        <p:txBody>
          <a:bodyPr/>
          <a:lstStyle/>
          <a:p>
            <a:pPr lvl="0"/>
            <a:r>
              <a:rPr lang="en-GB" dirty="0"/>
              <a:t>Strengthen spacing </a:t>
            </a:r>
            <a:r>
              <a:rPr lang="en-GB" dirty="0" smtClean="0"/>
              <a:t>methods</a:t>
            </a:r>
            <a:endParaRPr lang="en-IN" dirty="0"/>
          </a:p>
          <a:p>
            <a:pPr lvl="1"/>
            <a:r>
              <a:rPr lang="en-GB" sz="1600" dirty="0"/>
              <a:t>Increase providers trained in intrauterine contraceptive device (IUCD) 380A</a:t>
            </a:r>
            <a:endParaRPr lang="en-IN" sz="1600" dirty="0"/>
          </a:p>
          <a:p>
            <a:pPr lvl="1"/>
            <a:r>
              <a:rPr lang="en-GB" sz="1600" dirty="0"/>
              <a:t>Strengthen fixed-day IUCD services at facilities</a:t>
            </a:r>
            <a:endParaRPr lang="en-IN" sz="1600" dirty="0"/>
          </a:p>
          <a:p>
            <a:pPr lvl="1"/>
            <a:r>
              <a:rPr lang="en-GB" sz="1600" dirty="0"/>
              <a:t>Introduce Cu IUCD 375</a:t>
            </a:r>
            <a:endParaRPr lang="en-IN" sz="1600" dirty="0"/>
          </a:p>
          <a:p>
            <a:pPr lvl="1"/>
            <a:r>
              <a:rPr lang="en-GB" sz="1600" dirty="0" smtClean="0"/>
              <a:t>Provide home </a:t>
            </a:r>
            <a:r>
              <a:rPr lang="en-GB" sz="1600" dirty="0"/>
              <a:t>delivery of contraceptives to beneficiaries in pilot states and districts</a:t>
            </a:r>
            <a:endParaRPr lang="en-IN" sz="1600" dirty="0"/>
          </a:p>
          <a:p>
            <a:pPr lvl="0"/>
            <a:r>
              <a:rPr lang="en-GB" dirty="0"/>
              <a:t>Emphasis on postpartum FP </a:t>
            </a:r>
            <a:r>
              <a:rPr lang="en-GB" dirty="0" smtClean="0"/>
              <a:t>services</a:t>
            </a:r>
            <a:endParaRPr lang="en-IN" dirty="0"/>
          </a:p>
          <a:p>
            <a:pPr lvl="1"/>
            <a:r>
              <a:rPr lang="en-GB" sz="1600" dirty="0"/>
              <a:t>Strengthen postpartum IUCD (PPIUCD) services at least at </a:t>
            </a:r>
            <a:r>
              <a:rPr lang="en-GB" sz="1600" dirty="0" smtClean="0"/>
              <a:t>district-hospital </a:t>
            </a:r>
            <a:r>
              <a:rPr lang="en-GB" sz="1600" dirty="0"/>
              <a:t>level</a:t>
            </a:r>
            <a:endParaRPr lang="en-IN" sz="1600" dirty="0"/>
          </a:p>
          <a:p>
            <a:pPr lvl="1"/>
            <a:r>
              <a:rPr lang="en-GB" sz="1600" dirty="0"/>
              <a:t>Promote postpartum sterilisation (PPS)</a:t>
            </a:r>
            <a:endParaRPr lang="en-IN" sz="1600" dirty="0"/>
          </a:p>
          <a:p>
            <a:pPr lvl="1"/>
            <a:r>
              <a:rPr lang="en-GB" sz="1600" dirty="0"/>
              <a:t>Establish postpartum centres at district woman and child hospitals</a:t>
            </a:r>
            <a:endParaRPr lang="en-IN" sz="1600" dirty="0"/>
          </a:p>
          <a:p>
            <a:pPr lvl="1"/>
            <a:r>
              <a:rPr lang="en-GB" sz="1600" dirty="0"/>
              <a:t>Appoint counsellors at </a:t>
            </a:r>
            <a:r>
              <a:rPr lang="en-GB" sz="1600" dirty="0" smtClean="0"/>
              <a:t>high-caseload </a:t>
            </a:r>
            <a:r>
              <a:rPr lang="en-GB" sz="1600" dirty="0"/>
              <a:t>facilities</a:t>
            </a:r>
            <a:endParaRPr lang="en-IN" sz="1600" dirty="0"/>
          </a:p>
          <a:p>
            <a:endParaRPr lang="en-US" dirty="0"/>
          </a:p>
        </p:txBody>
      </p:sp>
      <p:sp>
        <p:nvSpPr>
          <p:cNvPr id="7" name="Title 6"/>
          <p:cNvSpPr>
            <a:spLocks noGrp="1"/>
          </p:cNvSpPr>
          <p:nvPr>
            <p:ph type="title"/>
          </p:nvPr>
        </p:nvSpPr>
        <p:spPr/>
        <p:txBody>
          <a:bodyPr/>
          <a:lstStyle/>
          <a:p>
            <a:r>
              <a:rPr lang="en-IN" dirty="0" smtClean="0"/>
              <a:t>Strategies for States to Follow</a:t>
            </a:r>
            <a:endParaRPr lang="en-US" dirty="0"/>
          </a:p>
        </p:txBody>
      </p:sp>
    </p:spTree>
    <p:extLst>
      <p:ext uri="{BB962C8B-B14F-4D97-AF65-F5344CB8AC3E}">
        <p14:creationId xmlns:p14="http://schemas.microsoft.com/office/powerpoint/2010/main" val="346936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r>
              <a:rPr lang="en-US" dirty="0"/>
              <a:t>Source: </a:t>
            </a:r>
            <a:r>
              <a:rPr lang="en-IN" dirty="0"/>
              <a:t>FP Appraisal Form for State PIP 2013-14</a:t>
            </a:r>
            <a:endParaRPr lang="en-US" dirty="0"/>
          </a:p>
        </p:txBody>
      </p:sp>
      <p:sp>
        <p:nvSpPr>
          <p:cNvPr id="3" name="Text Placeholder 2"/>
          <p:cNvSpPr>
            <a:spLocks noGrp="1"/>
          </p:cNvSpPr>
          <p:nvPr>
            <p:ph type="body" sz="quarter" idx="18"/>
          </p:nvPr>
        </p:nvSpPr>
        <p:spPr/>
        <p:txBody>
          <a:bodyPr/>
          <a:lstStyle/>
          <a:p>
            <a:pPr lvl="0"/>
            <a:r>
              <a:rPr lang="en-GB" dirty="0"/>
              <a:t>Strengthen </a:t>
            </a:r>
            <a:r>
              <a:rPr lang="en-GB" dirty="0" smtClean="0"/>
              <a:t>sterilisation </a:t>
            </a:r>
            <a:r>
              <a:rPr lang="en-GB" dirty="0"/>
              <a:t>service delivery</a:t>
            </a:r>
            <a:endParaRPr lang="en-IN" dirty="0"/>
          </a:p>
          <a:p>
            <a:pPr lvl="1"/>
            <a:r>
              <a:rPr lang="en-GB" dirty="0"/>
              <a:t>Increase pool of trained service providers (</a:t>
            </a:r>
            <a:r>
              <a:rPr lang="en-GB" dirty="0" err="1"/>
              <a:t>minilap</a:t>
            </a:r>
            <a:r>
              <a:rPr lang="en-GB" dirty="0"/>
              <a:t>, lap, and </a:t>
            </a:r>
            <a:r>
              <a:rPr lang="en-GB" dirty="0" err="1"/>
              <a:t>nonscalpel</a:t>
            </a:r>
            <a:r>
              <a:rPr lang="en-GB" dirty="0"/>
              <a:t> vasectomy)</a:t>
            </a:r>
            <a:endParaRPr lang="en-IN" dirty="0"/>
          </a:p>
          <a:p>
            <a:pPr lvl="1"/>
            <a:r>
              <a:rPr lang="en-GB" dirty="0" smtClean="0"/>
              <a:t>Operationalise </a:t>
            </a:r>
            <a:r>
              <a:rPr lang="en-GB" dirty="0"/>
              <a:t>fixed-day </a:t>
            </a:r>
            <a:r>
              <a:rPr lang="en-GB" dirty="0" smtClean="0"/>
              <a:t>service </a:t>
            </a:r>
            <a:r>
              <a:rPr lang="en-GB" dirty="0"/>
              <a:t>centres for sterilisation</a:t>
            </a:r>
            <a:endParaRPr lang="en-IN" dirty="0"/>
          </a:p>
          <a:p>
            <a:pPr lvl="1"/>
            <a:r>
              <a:rPr lang="en-GB" dirty="0"/>
              <a:t>Hold camps to clear backlog</a:t>
            </a:r>
          </a:p>
          <a:p>
            <a:pPr lvl="0"/>
            <a:r>
              <a:rPr lang="en-GB" dirty="0"/>
              <a:t>Strengthen service-delivery </a:t>
            </a:r>
            <a:r>
              <a:rPr lang="en-GB" dirty="0" smtClean="0"/>
              <a:t>quality</a:t>
            </a:r>
            <a:endParaRPr lang="en-IN" dirty="0"/>
          </a:p>
          <a:p>
            <a:pPr lvl="1"/>
            <a:r>
              <a:rPr lang="en-GB" dirty="0"/>
              <a:t>Strengthen </a:t>
            </a:r>
            <a:r>
              <a:rPr lang="en-GB" dirty="0" smtClean="0"/>
              <a:t>quality assurance committees (QACs) </a:t>
            </a:r>
            <a:r>
              <a:rPr lang="en-GB" dirty="0"/>
              <a:t>for monitoring</a:t>
            </a:r>
            <a:endParaRPr lang="en-IN" dirty="0"/>
          </a:p>
          <a:p>
            <a:pPr lvl="1"/>
            <a:r>
              <a:rPr lang="en-GB" dirty="0"/>
              <a:t>Disseminate information following existing protocols/guidelines/ manuals</a:t>
            </a:r>
            <a:endParaRPr lang="en-IN" dirty="0"/>
          </a:p>
          <a:p>
            <a:pPr lvl="1"/>
            <a:r>
              <a:rPr lang="en-GB" dirty="0"/>
              <a:t>Monitor FP </a:t>
            </a:r>
            <a:r>
              <a:rPr lang="en-GB" dirty="0" smtClean="0"/>
              <a:t>insurance </a:t>
            </a:r>
            <a:endParaRPr lang="en-IN" dirty="0"/>
          </a:p>
          <a:p>
            <a:pPr lvl="0"/>
            <a:r>
              <a:rPr lang="en-GB" dirty="0"/>
              <a:t>Develop </a:t>
            </a:r>
            <a:r>
              <a:rPr lang="en-GB" dirty="0" smtClean="0"/>
              <a:t>behaviour change communication (BCC) and information, education, and communication (IEC) tools </a:t>
            </a:r>
            <a:r>
              <a:rPr lang="en-GB" dirty="0"/>
              <a:t>to show FP </a:t>
            </a:r>
            <a:r>
              <a:rPr lang="en-GB" dirty="0" smtClean="0"/>
              <a:t>benefits, </a:t>
            </a:r>
            <a:r>
              <a:rPr lang="en-GB" dirty="0"/>
              <a:t>with </a:t>
            </a:r>
            <a:r>
              <a:rPr lang="en-GB" dirty="0" smtClean="0"/>
              <a:t>an emphasis </a:t>
            </a:r>
            <a:r>
              <a:rPr lang="en-GB" dirty="0"/>
              <a:t>on spacing methods</a:t>
            </a:r>
            <a:endParaRPr lang="en-IN" dirty="0"/>
          </a:p>
          <a:p>
            <a:endParaRPr lang="en-US" dirty="0"/>
          </a:p>
        </p:txBody>
      </p:sp>
      <p:sp>
        <p:nvSpPr>
          <p:cNvPr id="4" name="Title 3"/>
          <p:cNvSpPr>
            <a:spLocks noGrp="1"/>
          </p:cNvSpPr>
          <p:nvPr>
            <p:ph type="title"/>
          </p:nvPr>
        </p:nvSpPr>
        <p:spPr/>
        <p:txBody>
          <a:bodyPr/>
          <a:lstStyle/>
          <a:p>
            <a:r>
              <a:rPr lang="en-IN" dirty="0" smtClean="0"/>
              <a:t>Strategies </a:t>
            </a:r>
            <a:r>
              <a:rPr lang="en-IN" dirty="0"/>
              <a:t>f</a:t>
            </a:r>
            <a:r>
              <a:rPr lang="en-IN" dirty="0" smtClean="0"/>
              <a:t>or States to Follow</a:t>
            </a:r>
            <a:endParaRPr lang="en-US" dirty="0"/>
          </a:p>
        </p:txBody>
      </p:sp>
    </p:spTree>
    <p:extLst>
      <p:ext uri="{BB962C8B-B14F-4D97-AF65-F5344CB8AC3E}">
        <p14:creationId xmlns:p14="http://schemas.microsoft.com/office/powerpoint/2010/main" val="2684324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r>
              <a:rPr lang="en-US" dirty="0"/>
              <a:t>Source: </a:t>
            </a:r>
            <a:r>
              <a:rPr lang="en-IN" dirty="0"/>
              <a:t>FP Appraisal Form for State </a:t>
            </a:r>
            <a:r>
              <a:rPr lang="en-IN" dirty="0" smtClean="0"/>
              <a:t>PIP, </a:t>
            </a:r>
            <a:r>
              <a:rPr lang="en-IN" dirty="0"/>
              <a:t>2013-14</a:t>
            </a:r>
            <a:endParaRPr lang="en-US" dirty="0"/>
          </a:p>
        </p:txBody>
      </p:sp>
      <p:sp>
        <p:nvSpPr>
          <p:cNvPr id="3" name="Text Placeholder 2"/>
          <p:cNvSpPr>
            <a:spLocks noGrp="1"/>
          </p:cNvSpPr>
          <p:nvPr>
            <p:ph type="body" sz="quarter" idx="18"/>
          </p:nvPr>
        </p:nvSpPr>
        <p:spPr/>
        <p:txBody>
          <a:bodyPr/>
          <a:lstStyle/>
          <a:p>
            <a:pPr lvl="0"/>
            <a:r>
              <a:rPr lang="en-GB" dirty="0"/>
              <a:t>Use private-sector capacity for service delivery and explore </a:t>
            </a:r>
            <a:r>
              <a:rPr lang="en-GB" dirty="0" smtClean="0"/>
              <a:t>the availability </a:t>
            </a:r>
            <a:r>
              <a:rPr lang="en-GB" dirty="0"/>
              <a:t>of </a:t>
            </a:r>
            <a:r>
              <a:rPr lang="en-GB" dirty="0" smtClean="0"/>
              <a:t>public-private </a:t>
            </a:r>
            <a:r>
              <a:rPr lang="en-GB" dirty="0"/>
              <a:t>partnerships</a:t>
            </a:r>
            <a:endParaRPr lang="en-IN" dirty="0"/>
          </a:p>
          <a:p>
            <a:pPr lvl="0"/>
            <a:r>
              <a:rPr lang="en-GB" dirty="0"/>
              <a:t>Strengthen programme management </a:t>
            </a:r>
            <a:r>
              <a:rPr lang="en-GB" dirty="0" smtClean="0"/>
              <a:t>structures</a:t>
            </a:r>
            <a:endParaRPr lang="en-IN" dirty="0"/>
          </a:p>
          <a:p>
            <a:pPr lvl="1"/>
            <a:r>
              <a:rPr lang="en-GB" dirty="0"/>
              <a:t>Establish new structures to monitor and support the programme</a:t>
            </a:r>
            <a:endParaRPr lang="en-IN" dirty="0"/>
          </a:p>
          <a:p>
            <a:pPr lvl="1"/>
            <a:r>
              <a:rPr lang="en-GB" dirty="0"/>
              <a:t>Strengthen programme management support to state and district levels</a:t>
            </a:r>
            <a:endParaRPr lang="en-IN" dirty="0"/>
          </a:p>
          <a:p>
            <a:pPr marL="0" indent="0">
              <a:buNone/>
            </a:pPr>
            <a:endParaRPr lang="en-US" dirty="0"/>
          </a:p>
        </p:txBody>
      </p:sp>
      <p:sp>
        <p:nvSpPr>
          <p:cNvPr id="4" name="Title 3"/>
          <p:cNvSpPr>
            <a:spLocks noGrp="1"/>
          </p:cNvSpPr>
          <p:nvPr>
            <p:ph type="title"/>
          </p:nvPr>
        </p:nvSpPr>
        <p:spPr/>
        <p:txBody>
          <a:bodyPr/>
          <a:lstStyle/>
          <a:p>
            <a:r>
              <a:rPr lang="en-IN" dirty="0" smtClean="0"/>
              <a:t>Strategies for States to Follow</a:t>
            </a:r>
            <a:endParaRPr lang="en-US" dirty="0"/>
          </a:p>
        </p:txBody>
      </p:sp>
    </p:spTree>
    <p:extLst>
      <p:ext uri="{BB962C8B-B14F-4D97-AF65-F5344CB8AC3E}">
        <p14:creationId xmlns:p14="http://schemas.microsoft.com/office/powerpoint/2010/main" val="5639532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US" dirty="0"/>
              <a:t>Jharkhand </a:t>
            </a:r>
            <a:r>
              <a:rPr lang="en-US" dirty="0" smtClean="0"/>
              <a:t>Policy</a:t>
            </a:r>
            <a:endParaRPr lang="en-IN" dirty="0"/>
          </a:p>
        </p:txBody>
      </p:sp>
    </p:spTree>
    <p:extLst>
      <p:ext uri="{BB962C8B-B14F-4D97-AF65-F5344CB8AC3E}">
        <p14:creationId xmlns:p14="http://schemas.microsoft.com/office/powerpoint/2010/main" val="216690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a:spcBef>
                <a:spcPts val="600"/>
              </a:spcBef>
            </a:pPr>
            <a:r>
              <a:rPr lang="en-US" dirty="0"/>
              <a:t>Formulated integrated population </a:t>
            </a:r>
            <a:r>
              <a:rPr lang="en-US" dirty="0" smtClean="0"/>
              <a:t>and </a:t>
            </a:r>
            <a:r>
              <a:rPr lang="en-US" dirty="0"/>
              <a:t>RCH policy in 2004</a:t>
            </a:r>
          </a:p>
          <a:p>
            <a:pPr>
              <a:spcBef>
                <a:spcPts val="600"/>
              </a:spcBef>
            </a:pPr>
            <a:r>
              <a:rPr lang="en-US" dirty="0"/>
              <a:t>Population </a:t>
            </a:r>
            <a:r>
              <a:rPr lang="en-US" dirty="0" err="1" smtClean="0"/>
              <a:t>stabilisation</a:t>
            </a:r>
            <a:r>
              <a:rPr lang="en-US" dirty="0" smtClean="0"/>
              <a:t> objectives</a:t>
            </a:r>
            <a:endParaRPr lang="en-US" dirty="0"/>
          </a:p>
          <a:p>
            <a:pPr lvl="1"/>
            <a:r>
              <a:rPr lang="en-US" dirty="0"/>
              <a:t>Replacement-level fertility by 2020</a:t>
            </a:r>
          </a:p>
          <a:p>
            <a:pPr lvl="1"/>
            <a:r>
              <a:rPr lang="en-US" dirty="0"/>
              <a:t>Improve knowledge of modern spacing methods above 90% by 2005</a:t>
            </a:r>
          </a:p>
          <a:p>
            <a:pPr lvl="1"/>
            <a:r>
              <a:rPr lang="en-US" dirty="0"/>
              <a:t>Increase modern contraception use from 25% (1996) to 60% in 2015</a:t>
            </a:r>
          </a:p>
          <a:p>
            <a:endParaRPr lang="en-US" dirty="0"/>
          </a:p>
        </p:txBody>
      </p:sp>
      <p:sp>
        <p:nvSpPr>
          <p:cNvPr id="4" name="Title 3"/>
          <p:cNvSpPr>
            <a:spLocks noGrp="1"/>
          </p:cNvSpPr>
          <p:nvPr>
            <p:ph type="title"/>
          </p:nvPr>
        </p:nvSpPr>
        <p:spPr/>
        <p:txBody>
          <a:bodyPr/>
          <a:lstStyle/>
          <a:p>
            <a:r>
              <a:rPr lang="en-US" dirty="0"/>
              <a:t>Jharkhand Population </a:t>
            </a:r>
            <a:r>
              <a:rPr lang="en-US" dirty="0" smtClean="0"/>
              <a:t>Policy</a:t>
            </a:r>
            <a:endParaRPr lang="en-US" dirty="0"/>
          </a:p>
        </p:txBody>
      </p:sp>
    </p:spTree>
    <p:extLst>
      <p:ext uri="{BB962C8B-B14F-4D97-AF65-F5344CB8AC3E}">
        <p14:creationId xmlns:p14="http://schemas.microsoft.com/office/powerpoint/2010/main" val="495357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a:xfrm>
            <a:off x="838200" y="2057400"/>
            <a:ext cx="7391400" cy="4008120"/>
          </a:xfrm>
        </p:spPr>
        <p:txBody>
          <a:bodyPr/>
          <a:lstStyle/>
          <a:p>
            <a:pPr>
              <a:spcBef>
                <a:spcPts val="600"/>
              </a:spcBef>
            </a:pPr>
            <a:r>
              <a:rPr lang="en-US" dirty="0"/>
              <a:t>Reproductive and Child Health Policy </a:t>
            </a:r>
            <a:r>
              <a:rPr lang="en-US" dirty="0" smtClean="0"/>
              <a:t>Objectives</a:t>
            </a:r>
            <a:endParaRPr lang="en-US" dirty="0"/>
          </a:p>
          <a:p>
            <a:pPr lvl="1"/>
            <a:r>
              <a:rPr lang="en-US" dirty="0"/>
              <a:t>ANC: 60% 2005, 70% 2010, and above 85% 2015</a:t>
            </a:r>
          </a:p>
          <a:p>
            <a:pPr lvl="1"/>
            <a:r>
              <a:rPr lang="en-US" dirty="0"/>
              <a:t>Safe deliveries: 35% 2005, 50% 2010, 75% 2015</a:t>
            </a:r>
          </a:p>
          <a:p>
            <a:pPr lvl="1"/>
            <a:r>
              <a:rPr lang="en-US" dirty="0"/>
              <a:t>RTIs: below </a:t>
            </a:r>
            <a:r>
              <a:rPr lang="en-US" dirty="0" smtClean="0"/>
              <a:t>10% </a:t>
            </a:r>
            <a:r>
              <a:rPr lang="en-US" dirty="0"/>
              <a:t>2010</a:t>
            </a:r>
          </a:p>
          <a:p>
            <a:pPr lvl="1"/>
            <a:r>
              <a:rPr lang="en-US" dirty="0" err="1" smtClean="0"/>
              <a:t>Immunisation</a:t>
            </a:r>
            <a:r>
              <a:rPr lang="en-US" dirty="0"/>
              <a:t>: 40% 2005, 70% 2010, 100% 2015</a:t>
            </a:r>
          </a:p>
          <a:p>
            <a:pPr lvl="1"/>
            <a:r>
              <a:rPr lang="en-US" dirty="0"/>
              <a:t>Eradicate polio: 2005</a:t>
            </a:r>
          </a:p>
          <a:p>
            <a:pPr lvl="1"/>
            <a:r>
              <a:rPr lang="en-US" dirty="0"/>
              <a:t>Breastfeeding (BF): exclusive BF 50% 2005; above 70% 2015</a:t>
            </a:r>
          </a:p>
          <a:p>
            <a:pPr lvl="1"/>
            <a:r>
              <a:rPr lang="en-US" dirty="0"/>
              <a:t>IMR: 50 by 2005, 40 by 2010, below </a:t>
            </a:r>
            <a:r>
              <a:rPr lang="en-US" dirty="0" smtClean="0"/>
              <a:t>25/1,000 </a:t>
            </a:r>
            <a:r>
              <a:rPr lang="en-US" dirty="0"/>
              <a:t>LB by 2015</a:t>
            </a:r>
          </a:p>
          <a:p>
            <a:endParaRPr lang="en-US" dirty="0"/>
          </a:p>
        </p:txBody>
      </p:sp>
      <p:sp>
        <p:nvSpPr>
          <p:cNvPr id="4" name="Title 3"/>
          <p:cNvSpPr>
            <a:spLocks noGrp="1"/>
          </p:cNvSpPr>
          <p:nvPr>
            <p:ph type="title"/>
          </p:nvPr>
        </p:nvSpPr>
        <p:spPr>
          <a:xfrm>
            <a:off x="838200" y="411480"/>
            <a:ext cx="7620000" cy="1417320"/>
          </a:xfrm>
        </p:spPr>
        <p:txBody>
          <a:bodyPr/>
          <a:lstStyle/>
          <a:p>
            <a:r>
              <a:rPr lang="en-US" dirty="0"/>
              <a:t>Jharkhand </a:t>
            </a:r>
            <a:r>
              <a:rPr lang="en-US" dirty="0" smtClean="0"/>
              <a:t>Reproductive </a:t>
            </a:r>
            <a:r>
              <a:rPr lang="en-US" dirty="0"/>
              <a:t>and Child </a:t>
            </a:r>
            <a:r>
              <a:rPr lang="en-US" dirty="0" smtClean="0"/>
              <a:t>Health </a:t>
            </a:r>
            <a:r>
              <a:rPr lang="en-US" dirty="0"/>
              <a:t>(RCH) Policy</a:t>
            </a:r>
          </a:p>
        </p:txBody>
      </p:sp>
    </p:spTree>
    <p:extLst>
      <p:ext uri="{BB962C8B-B14F-4D97-AF65-F5344CB8AC3E}">
        <p14:creationId xmlns:p14="http://schemas.microsoft.com/office/powerpoint/2010/main" val="2477767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US" dirty="0"/>
              <a:t>Special focus</a:t>
            </a:r>
            <a:r>
              <a:rPr lang="en-IN" dirty="0"/>
              <a:t>—</a:t>
            </a:r>
            <a:r>
              <a:rPr lang="en-US" dirty="0"/>
              <a:t>disadvantaged population in remote areas</a:t>
            </a:r>
          </a:p>
          <a:p>
            <a:r>
              <a:rPr lang="en-US" dirty="0"/>
              <a:t>Informed choice and male involvement</a:t>
            </a:r>
          </a:p>
          <a:p>
            <a:r>
              <a:rPr lang="en-US" dirty="0"/>
              <a:t>Increase modern spacing through BCC and improved quality of services</a:t>
            </a:r>
          </a:p>
          <a:p>
            <a:r>
              <a:rPr lang="en-US" dirty="0"/>
              <a:t>Women’s health</a:t>
            </a:r>
            <a:r>
              <a:rPr lang="en-IN" dirty="0"/>
              <a:t>—</a:t>
            </a:r>
            <a:r>
              <a:rPr lang="en-US" dirty="0"/>
              <a:t>quality services, safe motherhood, and </a:t>
            </a:r>
            <a:r>
              <a:rPr lang="en-US" dirty="0" err="1"/>
              <a:t>EmOC</a:t>
            </a:r>
            <a:endParaRPr lang="en-US" dirty="0"/>
          </a:p>
          <a:p>
            <a:r>
              <a:rPr lang="en-US" dirty="0"/>
              <a:t>Child health—improved services, child health rights, nutrition</a:t>
            </a:r>
          </a:p>
          <a:p>
            <a:r>
              <a:rPr lang="en-US" dirty="0"/>
              <a:t>Convergence and partnerships with stakeholders  </a:t>
            </a:r>
          </a:p>
          <a:p>
            <a:pPr marL="0" indent="0">
              <a:buNone/>
            </a:pPr>
            <a:endParaRPr lang="en-US" dirty="0"/>
          </a:p>
        </p:txBody>
      </p:sp>
      <p:sp>
        <p:nvSpPr>
          <p:cNvPr id="4" name="Title 3"/>
          <p:cNvSpPr>
            <a:spLocks noGrp="1"/>
          </p:cNvSpPr>
          <p:nvPr>
            <p:ph type="title"/>
          </p:nvPr>
        </p:nvSpPr>
        <p:spPr/>
        <p:txBody>
          <a:bodyPr/>
          <a:lstStyle/>
          <a:p>
            <a:r>
              <a:rPr lang="en-US" dirty="0"/>
              <a:t>Policy Directions</a:t>
            </a:r>
          </a:p>
        </p:txBody>
      </p:sp>
    </p:spTree>
    <p:extLst>
      <p:ext uri="{BB962C8B-B14F-4D97-AF65-F5344CB8AC3E}">
        <p14:creationId xmlns:p14="http://schemas.microsoft.com/office/powerpoint/2010/main" val="18006983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marL="387350"/>
            <a:r>
              <a:rPr lang="en-US" b="1" dirty="0"/>
              <a:t>Age at </a:t>
            </a:r>
            <a:r>
              <a:rPr lang="en-US" b="1" dirty="0" smtClean="0"/>
              <a:t>marriage</a:t>
            </a:r>
            <a:endParaRPr lang="en-US" b="1" dirty="0"/>
          </a:p>
          <a:p>
            <a:pPr lvl="1"/>
            <a:r>
              <a:rPr lang="en-US" dirty="0"/>
              <a:t>Increase awareness of legal age</a:t>
            </a:r>
            <a:r>
              <a:rPr lang="en-IN" dirty="0"/>
              <a:t>—</a:t>
            </a:r>
            <a:r>
              <a:rPr lang="en-US" dirty="0"/>
              <a:t>IEC by communities, </a:t>
            </a:r>
            <a:r>
              <a:rPr lang="en-US" dirty="0" err="1"/>
              <a:t>panchayati</a:t>
            </a:r>
            <a:r>
              <a:rPr lang="en-US" dirty="0"/>
              <a:t> raj system (PRIs), other</a:t>
            </a:r>
          </a:p>
          <a:p>
            <a:pPr lvl="1"/>
            <a:r>
              <a:rPr lang="en-US" dirty="0"/>
              <a:t>Reduce child marriages</a:t>
            </a:r>
            <a:r>
              <a:rPr lang="en-IN" dirty="0"/>
              <a:t>—</a:t>
            </a:r>
            <a:r>
              <a:rPr lang="en-US" dirty="0"/>
              <a:t>religious leaders, other influential persons in society</a:t>
            </a:r>
          </a:p>
          <a:p>
            <a:pPr lvl="1"/>
            <a:r>
              <a:rPr lang="en-US" dirty="0"/>
              <a:t>Compulsory marriage registration</a:t>
            </a:r>
          </a:p>
          <a:p>
            <a:pPr marL="387350"/>
            <a:r>
              <a:rPr lang="en-US" b="1" dirty="0"/>
              <a:t>Promotion of Spacing </a:t>
            </a:r>
            <a:r>
              <a:rPr lang="en-US" b="1" dirty="0" smtClean="0"/>
              <a:t>Methods</a:t>
            </a:r>
            <a:endParaRPr lang="en-US" b="1" dirty="0"/>
          </a:p>
          <a:p>
            <a:pPr lvl="1"/>
            <a:r>
              <a:rPr lang="en-US" dirty="0"/>
              <a:t>Improve logistics, equipment, training, informed choice, counselling</a:t>
            </a:r>
          </a:p>
          <a:p>
            <a:pPr lvl="1"/>
            <a:r>
              <a:rPr lang="en-US" dirty="0"/>
              <a:t>Use innovative social marketing</a:t>
            </a:r>
          </a:p>
          <a:p>
            <a:pPr lvl="1"/>
            <a:r>
              <a:rPr lang="en-US" dirty="0"/>
              <a:t>AWCs as depot holders for OCPs and condoms</a:t>
            </a:r>
          </a:p>
          <a:p>
            <a:pPr lvl="1"/>
            <a:r>
              <a:rPr lang="en-US" dirty="0"/>
              <a:t>Demand generation through </a:t>
            </a:r>
            <a:r>
              <a:rPr lang="en-US" dirty="0" smtClean="0"/>
              <a:t>multimedia </a:t>
            </a:r>
            <a:r>
              <a:rPr lang="en-US" dirty="0"/>
              <a:t>campaigns </a:t>
            </a:r>
          </a:p>
          <a:p>
            <a:pPr lvl="1"/>
            <a:r>
              <a:rPr lang="en-US" dirty="0"/>
              <a:t>Rural areas </a:t>
            </a:r>
          </a:p>
          <a:p>
            <a:endParaRPr lang="en-US" dirty="0"/>
          </a:p>
        </p:txBody>
      </p:sp>
      <p:sp>
        <p:nvSpPr>
          <p:cNvPr id="4" name="Title 3"/>
          <p:cNvSpPr>
            <a:spLocks noGrp="1"/>
          </p:cNvSpPr>
          <p:nvPr>
            <p:ph type="title"/>
          </p:nvPr>
        </p:nvSpPr>
        <p:spPr/>
        <p:txBody>
          <a:bodyPr/>
          <a:lstStyle/>
          <a:p>
            <a:r>
              <a:rPr lang="en-US" dirty="0"/>
              <a:t>Policy </a:t>
            </a:r>
            <a:r>
              <a:rPr lang="en-US" dirty="0" smtClean="0"/>
              <a:t>Interventions</a:t>
            </a:r>
            <a:r>
              <a:rPr lang="en-GB" dirty="0" smtClean="0"/>
              <a:t>—</a:t>
            </a:r>
            <a:r>
              <a:rPr lang="en-US" dirty="0" smtClean="0"/>
              <a:t>Population </a:t>
            </a:r>
            <a:r>
              <a:rPr lang="en-US" dirty="0" err="1" smtClean="0"/>
              <a:t>Stabilisation</a:t>
            </a:r>
            <a:r>
              <a:rPr lang="en-US" dirty="0" smtClean="0"/>
              <a:t> and </a:t>
            </a:r>
            <a:r>
              <a:rPr lang="en-US" dirty="0"/>
              <a:t>FP</a:t>
            </a:r>
          </a:p>
        </p:txBody>
      </p:sp>
    </p:spTree>
    <p:extLst>
      <p:ext uri="{BB962C8B-B14F-4D97-AF65-F5344CB8AC3E}">
        <p14:creationId xmlns:p14="http://schemas.microsoft.com/office/powerpoint/2010/main" val="2819620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a:xfrm>
            <a:off x="838200" y="1676400"/>
            <a:ext cx="7772400" cy="4389120"/>
          </a:xfrm>
        </p:spPr>
        <p:txBody>
          <a:bodyPr/>
          <a:lstStyle/>
          <a:p>
            <a:pPr marL="0" indent="0">
              <a:spcBef>
                <a:spcPts val="600"/>
              </a:spcBef>
              <a:buNone/>
            </a:pPr>
            <a:r>
              <a:rPr lang="en-US" dirty="0"/>
              <a:t>Launched in August 2010</a:t>
            </a:r>
          </a:p>
          <a:p>
            <a:pPr marL="387350">
              <a:spcBef>
                <a:spcPts val="600"/>
              </a:spcBef>
            </a:pPr>
            <a:r>
              <a:rPr lang="en-US" b="1" dirty="0" smtClean="0"/>
              <a:t>Objectives</a:t>
            </a:r>
            <a:endParaRPr lang="en-US" b="1" dirty="0"/>
          </a:p>
          <a:p>
            <a:pPr lvl="1"/>
            <a:r>
              <a:rPr lang="en-US" sz="1600" dirty="0"/>
              <a:t>Reduce TFR from 3.2 to 2.1 by 2020</a:t>
            </a:r>
          </a:p>
          <a:p>
            <a:pPr lvl="1"/>
            <a:r>
              <a:rPr lang="en-US" sz="1600" dirty="0" smtClean="0"/>
              <a:t>Increase modern </a:t>
            </a:r>
            <a:r>
              <a:rPr lang="en-US" sz="1600" dirty="0"/>
              <a:t>CPR from </a:t>
            </a:r>
            <a:r>
              <a:rPr lang="en-US" sz="1600" dirty="0" smtClean="0"/>
              <a:t>31% </a:t>
            </a:r>
            <a:r>
              <a:rPr lang="en-US" sz="1600" dirty="0"/>
              <a:t>to  </a:t>
            </a:r>
            <a:r>
              <a:rPr lang="en-US" sz="1600" dirty="0" smtClean="0"/>
              <a:t>54%</a:t>
            </a:r>
            <a:endParaRPr lang="en-US" sz="1600" dirty="0"/>
          </a:p>
          <a:p>
            <a:pPr lvl="1"/>
            <a:r>
              <a:rPr lang="en-US" sz="1600" dirty="0" smtClean="0"/>
              <a:t>Reduce unmet </a:t>
            </a:r>
            <a:r>
              <a:rPr lang="en-US" sz="1600" dirty="0"/>
              <a:t>need spacing </a:t>
            </a:r>
            <a:r>
              <a:rPr lang="en-US" sz="1600" dirty="0" smtClean="0"/>
              <a:t>and </a:t>
            </a:r>
            <a:r>
              <a:rPr lang="en-US" sz="1600" dirty="0"/>
              <a:t>terminal—urban, rural, </a:t>
            </a:r>
            <a:r>
              <a:rPr lang="en-US" sz="1600" dirty="0" smtClean="0"/>
              <a:t>SCs, STs, and poor</a:t>
            </a:r>
            <a:endParaRPr lang="en-US" sz="1600" dirty="0"/>
          </a:p>
          <a:p>
            <a:pPr lvl="1"/>
            <a:r>
              <a:rPr lang="en-US" sz="1600" dirty="0"/>
              <a:t>Annual increase 1.5% in modern CPR from current 0.4%</a:t>
            </a:r>
          </a:p>
          <a:p>
            <a:pPr marL="387350">
              <a:spcBef>
                <a:spcPts val="600"/>
              </a:spcBef>
            </a:pPr>
            <a:r>
              <a:rPr lang="en-US" b="1" dirty="0"/>
              <a:t>Strategic Directions</a:t>
            </a:r>
            <a:r>
              <a:rPr lang="en-US" dirty="0"/>
              <a:t>: cross-cutting</a:t>
            </a:r>
          </a:p>
          <a:p>
            <a:pPr lvl="1"/>
            <a:r>
              <a:rPr lang="en-US" sz="1600" dirty="0"/>
              <a:t>Build </a:t>
            </a:r>
            <a:r>
              <a:rPr lang="en-US" sz="1600" dirty="0" smtClean="0"/>
              <a:t>leadership, </a:t>
            </a:r>
            <a:r>
              <a:rPr lang="en-US" sz="1600" dirty="0"/>
              <a:t>all levels</a:t>
            </a:r>
          </a:p>
          <a:p>
            <a:pPr lvl="1"/>
            <a:r>
              <a:rPr lang="en-US" sz="1600" dirty="0"/>
              <a:t>Ensure adequate human resources through planning </a:t>
            </a:r>
            <a:r>
              <a:rPr lang="en-US" sz="1600" dirty="0" smtClean="0"/>
              <a:t>and capacity building</a:t>
            </a:r>
            <a:endParaRPr lang="en-US" sz="1600" dirty="0"/>
          </a:p>
          <a:p>
            <a:pPr lvl="1"/>
            <a:r>
              <a:rPr lang="en-US" sz="1600" dirty="0"/>
              <a:t>Smooth financial flow </a:t>
            </a:r>
            <a:r>
              <a:rPr lang="en-US" sz="1600" dirty="0" smtClean="0"/>
              <a:t>and </a:t>
            </a:r>
            <a:r>
              <a:rPr lang="en-US" sz="1600" dirty="0"/>
              <a:t>use</a:t>
            </a:r>
          </a:p>
          <a:p>
            <a:pPr lvl="1"/>
            <a:r>
              <a:rPr lang="en-US" sz="1600" dirty="0"/>
              <a:t>Robust policy monitoring and evaluation (M&amp;E)</a:t>
            </a:r>
          </a:p>
          <a:p>
            <a:pPr lvl="1"/>
            <a:r>
              <a:rPr lang="en-US" sz="1600" dirty="0"/>
              <a:t>Improve basic infrastructure </a:t>
            </a:r>
            <a:r>
              <a:rPr lang="en-US" sz="1600" dirty="0" smtClean="0"/>
              <a:t>and </a:t>
            </a:r>
            <a:r>
              <a:rPr lang="en-US" sz="1600" dirty="0"/>
              <a:t>strengthen logistics and management systems </a:t>
            </a:r>
            <a:endParaRPr lang="en-IN" sz="1600" dirty="0"/>
          </a:p>
          <a:p>
            <a:endParaRPr lang="en-US" dirty="0"/>
          </a:p>
        </p:txBody>
      </p:sp>
      <p:sp>
        <p:nvSpPr>
          <p:cNvPr id="4" name="Title 3"/>
          <p:cNvSpPr>
            <a:spLocks noGrp="1"/>
          </p:cNvSpPr>
          <p:nvPr>
            <p:ph type="title"/>
          </p:nvPr>
        </p:nvSpPr>
        <p:spPr>
          <a:xfrm>
            <a:off x="838200" y="411481"/>
            <a:ext cx="7620000" cy="960120"/>
          </a:xfrm>
        </p:spPr>
        <p:txBody>
          <a:bodyPr/>
          <a:lstStyle/>
          <a:p>
            <a:r>
              <a:rPr lang="en-US" dirty="0"/>
              <a:t>Jharkhand FP Strategy</a:t>
            </a:r>
          </a:p>
        </p:txBody>
      </p:sp>
    </p:spTree>
    <p:extLst>
      <p:ext uri="{BB962C8B-B14F-4D97-AF65-F5344CB8AC3E}">
        <p14:creationId xmlns:p14="http://schemas.microsoft.com/office/powerpoint/2010/main" val="2146017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20"/>
          </p:nvPr>
        </p:nvSpPr>
        <p:spPr>
          <a:xfrm>
            <a:off x="879470" y="6348046"/>
            <a:ext cx="7045329" cy="334351"/>
          </a:xfrm>
        </p:spPr>
        <p:txBody>
          <a:bodyPr/>
          <a:lstStyle/>
          <a:p>
            <a:r>
              <a:rPr lang="en-US" dirty="0" smtClean="0"/>
              <a:t>Sources: TFRs </a:t>
            </a:r>
            <a:r>
              <a:rPr lang="en-US" dirty="0"/>
              <a:t>are from the Sample Registration System; Population Growth Rate is from </a:t>
            </a:r>
            <a:r>
              <a:rPr lang="en-US" dirty="0" smtClean="0"/>
              <a:t>Census of India, 2011</a:t>
            </a:r>
            <a:endParaRPr lang="en-GB" dirty="0"/>
          </a:p>
        </p:txBody>
      </p:sp>
      <p:sp>
        <p:nvSpPr>
          <p:cNvPr id="4" name="Title 3"/>
          <p:cNvSpPr>
            <a:spLocks noGrp="1"/>
          </p:cNvSpPr>
          <p:nvPr>
            <p:ph type="title"/>
          </p:nvPr>
        </p:nvSpPr>
        <p:spPr>
          <a:xfrm>
            <a:off x="838200" y="411481"/>
            <a:ext cx="7620000" cy="883920"/>
          </a:xfrm>
        </p:spPr>
        <p:txBody>
          <a:bodyPr/>
          <a:lstStyle/>
          <a:p>
            <a:r>
              <a:rPr lang="en-US" dirty="0" smtClean="0"/>
              <a:t>The </a:t>
            </a:r>
            <a:r>
              <a:rPr lang="en-US" dirty="0"/>
              <a:t>Good </a:t>
            </a:r>
            <a:r>
              <a:rPr lang="en-US" dirty="0" smtClean="0"/>
              <a:t>News</a:t>
            </a:r>
            <a:endParaRPr lang="en-US" dirty="0"/>
          </a:p>
        </p:txBody>
      </p:sp>
      <p:sp>
        <p:nvSpPr>
          <p:cNvPr id="7" name="Text Placeholder 6"/>
          <p:cNvSpPr>
            <a:spLocks noGrp="1"/>
          </p:cNvSpPr>
          <p:nvPr>
            <p:ph type="body" sz="quarter" idx="21"/>
          </p:nvPr>
        </p:nvSpPr>
        <p:spPr>
          <a:xfrm>
            <a:off x="5029200" y="1689169"/>
            <a:ext cx="3505200" cy="4389120"/>
          </a:xfrm>
        </p:spPr>
        <p:txBody>
          <a:bodyPr/>
          <a:lstStyle/>
          <a:p>
            <a:r>
              <a:rPr lang="en-US" dirty="0"/>
              <a:t>Declining annual  population growth rate: </a:t>
            </a:r>
          </a:p>
          <a:p>
            <a:pPr lvl="1"/>
            <a:r>
              <a:rPr lang="en-US" dirty="0"/>
              <a:t>2.16% between 1981–1991</a:t>
            </a:r>
          </a:p>
          <a:p>
            <a:pPr lvl="1"/>
            <a:r>
              <a:rPr lang="en-US" dirty="0"/>
              <a:t>1.97% between 1991–2001 </a:t>
            </a:r>
          </a:p>
          <a:p>
            <a:pPr lvl="1"/>
            <a:r>
              <a:rPr lang="en-US" dirty="0"/>
              <a:t>1.64% between 2001–2011</a:t>
            </a:r>
          </a:p>
          <a:p>
            <a:r>
              <a:rPr lang="en-US" dirty="0"/>
              <a:t>20 states/UTs  </a:t>
            </a:r>
            <a:r>
              <a:rPr lang="en-US" dirty="0" smtClean="0"/>
              <a:t>reached </a:t>
            </a:r>
            <a:r>
              <a:rPr lang="en-US" dirty="0"/>
              <a:t>TFR 2.1 in 2007</a:t>
            </a:r>
          </a:p>
          <a:p>
            <a:r>
              <a:rPr lang="en-US" dirty="0"/>
              <a:t>Urban TFR </a:t>
            </a:r>
            <a:r>
              <a:rPr lang="en-US" dirty="0" smtClean="0"/>
              <a:t>of 2.1 achieved </a:t>
            </a:r>
            <a:r>
              <a:rPr lang="en-US" dirty="0"/>
              <a:t>in 2004</a:t>
            </a:r>
          </a:p>
          <a:p>
            <a:pPr marL="0" indent="0">
              <a:buNone/>
            </a:pPr>
            <a:endParaRPr lang="en-US" dirty="0"/>
          </a:p>
        </p:txBody>
      </p:sp>
      <p:graphicFrame>
        <p:nvGraphicFramePr>
          <p:cNvPr id="8" name="Content Placeholder 6"/>
          <p:cNvGraphicFramePr>
            <a:graphicFrameLocks noGrp="1"/>
          </p:cNvGraphicFramePr>
          <p:nvPr>
            <p:ph sz="half" idx="1"/>
            <p:extLst>
              <p:ext uri="{D42A27DB-BD31-4B8C-83A1-F6EECF244321}">
                <p14:modId xmlns:p14="http://schemas.microsoft.com/office/powerpoint/2010/main" val="1268231736"/>
              </p:ext>
            </p:extLst>
          </p:nvPr>
        </p:nvGraphicFramePr>
        <p:xfrm>
          <a:off x="533400" y="990600"/>
          <a:ext cx="4122915" cy="5257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44315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a:spcBef>
                <a:spcPts val="600"/>
              </a:spcBef>
              <a:buFont typeface="+mj-lt"/>
              <a:buAutoNum type="arabicPeriod"/>
            </a:pPr>
            <a:r>
              <a:rPr lang="en-IN" sz="1800" dirty="0" smtClean="0"/>
              <a:t>Increase </a:t>
            </a:r>
            <a:r>
              <a:rPr lang="en-IN" sz="1800" dirty="0"/>
              <a:t>age at marriage </a:t>
            </a:r>
            <a:r>
              <a:rPr lang="en-IN" sz="1800" dirty="0" smtClean="0"/>
              <a:t>and </a:t>
            </a:r>
            <a:r>
              <a:rPr lang="en-IN" sz="1800" dirty="0"/>
              <a:t>delay first pregnancy</a:t>
            </a:r>
          </a:p>
          <a:p>
            <a:pPr>
              <a:spcBef>
                <a:spcPts val="600"/>
              </a:spcBef>
              <a:buFont typeface="+mj-lt"/>
              <a:buAutoNum type="arabicPeriod"/>
            </a:pPr>
            <a:r>
              <a:rPr lang="en-IN" sz="1800" dirty="0" smtClean="0"/>
              <a:t>Promote </a:t>
            </a:r>
            <a:r>
              <a:rPr lang="en-IN" sz="1800" dirty="0"/>
              <a:t>spacing method with frontline workers and CBD programs</a:t>
            </a:r>
          </a:p>
          <a:p>
            <a:pPr>
              <a:spcBef>
                <a:spcPts val="600"/>
              </a:spcBef>
              <a:buFont typeface="+mj-lt"/>
              <a:buAutoNum type="arabicPeriod"/>
            </a:pPr>
            <a:r>
              <a:rPr lang="en-IN" sz="1800" dirty="0" smtClean="0"/>
              <a:t>Promote </a:t>
            </a:r>
            <a:r>
              <a:rPr lang="en-IN" sz="1800" dirty="0"/>
              <a:t>LAPM to meet limiting needs</a:t>
            </a:r>
          </a:p>
          <a:p>
            <a:pPr>
              <a:spcBef>
                <a:spcPts val="600"/>
              </a:spcBef>
              <a:buFont typeface="+mj-lt"/>
              <a:buAutoNum type="arabicPeriod"/>
            </a:pPr>
            <a:r>
              <a:rPr lang="en-IN" sz="1800" dirty="0" smtClean="0"/>
              <a:t>Integrate </a:t>
            </a:r>
            <a:r>
              <a:rPr lang="en-IN" sz="1800" dirty="0"/>
              <a:t>FP with MNCH services </a:t>
            </a:r>
          </a:p>
          <a:p>
            <a:pPr>
              <a:spcBef>
                <a:spcPts val="600"/>
              </a:spcBef>
              <a:buFont typeface="+mj-lt"/>
              <a:buAutoNum type="arabicPeriod"/>
            </a:pPr>
            <a:r>
              <a:rPr lang="en-IN" sz="1800" dirty="0" smtClean="0"/>
              <a:t>Engage </a:t>
            </a:r>
            <a:r>
              <a:rPr lang="en-IN" sz="1800" dirty="0"/>
              <a:t>men in the family planning process</a:t>
            </a:r>
          </a:p>
          <a:p>
            <a:pPr>
              <a:spcBef>
                <a:spcPts val="600"/>
              </a:spcBef>
              <a:buFont typeface="+mj-lt"/>
              <a:buAutoNum type="arabicPeriod"/>
            </a:pPr>
            <a:r>
              <a:rPr lang="en-IN" sz="1800" dirty="0" smtClean="0"/>
              <a:t>Reach </a:t>
            </a:r>
            <a:r>
              <a:rPr lang="en-IN" sz="1800" dirty="0"/>
              <a:t>out to rural, urban, tribal poor, and marginalised populations—by means of mapping, PPPs, MMUs, female link workers and RMPs for IUCD, training tribal women as ANMs</a:t>
            </a:r>
          </a:p>
          <a:p>
            <a:pPr>
              <a:spcBef>
                <a:spcPts val="600"/>
              </a:spcBef>
              <a:buFont typeface="+mj-lt"/>
              <a:buAutoNum type="arabicPeriod"/>
            </a:pPr>
            <a:r>
              <a:rPr lang="en-IN" sz="1800" dirty="0" smtClean="0"/>
              <a:t>Involve </a:t>
            </a:r>
            <a:r>
              <a:rPr lang="en-IN" sz="1800" dirty="0"/>
              <a:t>and promote private sector, NGOs, and PSUs through private-public-partnerships (PPPs)</a:t>
            </a:r>
          </a:p>
          <a:p>
            <a:pPr>
              <a:spcBef>
                <a:spcPts val="600"/>
              </a:spcBef>
              <a:buFont typeface="+mj-lt"/>
              <a:buAutoNum type="arabicPeriod"/>
            </a:pPr>
            <a:r>
              <a:rPr lang="en-IN" sz="1800" dirty="0" smtClean="0"/>
              <a:t>Integrate </a:t>
            </a:r>
            <a:r>
              <a:rPr lang="en-IN" sz="1800" dirty="0"/>
              <a:t>FP with other departments</a:t>
            </a:r>
          </a:p>
          <a:p>
            <a:pPr>
              <a:spcBef>
                <a:spcPts val="600"/>
              </a:spcBef>
              <a:buFont typeface="+mj-lt"/>
              <a:buAutoNum type="arabicPeriod"/>
            </a:pPr>
            <a:r>
              <a:rPr lang="en-IN" sz="1800" dirty="0" smtClean="0"/>
              <a:t>FP </a:t>
            </a:r>
            <a:r>
              <a:rPr lang="en-IN" sz="1800" dirty="0"/>
              <a:t>cell leads strategy </a:t>
            </a:r>
            <a:r>
              <a:rPr lang="en-IN" sz="1800" dirty="0" err="1"/>
              <a:t>operationalisation</a:t>
            </a:r>
            <a:r>
              <a:rPr lang="en-IN" sz="1800" dirty="0"/>
              <a:t> </a:t>
            </a:r>
          </a:p>
          <a:p>
            <a:endParaRPr lang="en-US" dirty="0"/>
          </a:p>
        </p:txBody>
      </p:sp>
      <p:sp>
        <p:nvSpPr>
          <p:cNvPr id="4" name="Title 3"/>
          <p:cNvSpPr>
            <a:spLocks noGrp="1"/>
          </p:cNvSpPr>
          <p:nvPr>
            <p:ph type="title"/>
          </p:nvPr>
        </p:nvSpPr>
        <p:spPr/>
        <p:txBody>
          <a:bodyPr/>
          <a:lstStyle/>
          <a:p>
            <a:r>
              <a:rPr lang="en-US" dirty="0" smtClean="0"/>
              <a:t>Program Intervention Strategy</a:t>
            </a:r>
            <a:endParaRPr lang="en-US" dirty="0"/>
          </a:p>
        </p:txBody>
      </p:sp>
    </p:spTree>
    <p:extLst>
      <p:ext uri="{BB962C8B-B14F-4D97-AF65-F5344CB8AC3E}">
        <p14:creationId xmlns:p14="http://schemas.microsoft.com/office/powerpoint/2010/main" val="3646181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US" dirty="0"/>
              <a:t>24 districts categorized—Poor (10); Medium (8); Good (6)</a:t>
            </a:r>
          </a:p>
          <a:p>
            <a:r>
              <a:rPr lang="en-US" b="1" dirty="0"/>
              <a:t>First phase</a:t>
            </a:r>
            <a:r>
              <a:rPr lang="en-US" dirty="0"/>
              <a:t>—focus on poorly performing districts with priority trainings, improve infrastructure, workforce plans, community mobilization, camp approach</a:t>
            </a:r>
          </a:p>
          <a:p>
            <a:r>
              <a:rPr lang="en-US" b="1" dirty="0"/>
              <a:t>Second phase</a:t>
            </a:r>
            <a:r>
              <a:rPr lang="en-US" dirty="0"/>
              <a:t>—medium performing along with the poor performing districts</a:t>
            </a:r>
          </a:p>
          <a:p>
            <a:r>
              <a:rPr lang="en-US" b="1" dirty="0"/>
              <a:t>For implementation</a:t>
            </a:r>
            <a:r>
              <a:rPr lang="en-US" dirty="0"/>
              <a:t>—create a FP cell and FP task force; outline roles and responsibilities, optimally use all resources  </a:t>
            </a:r>
          </a:p>
          <a:p>
            <a:pPr marL="0" indent="0">
              <a:buNone/>
            </a:pPr>
            <a:endParaRPr lang="en-US" dirty="0"/>
          </a:p>
        </p:txBody>
      </p:sp>
      <p:sp>
        <p:nvSpPr>
          <p:cNvPr id="4" name="Title 3"/>
          <p:cNvSpPr>
            <a:spLocks noGrp="1"/>
          </p:cNvSpPr>
          <p:nvPr>
            <p:ph type="title"/>
          </p:nvPr>
        </p:nvSpPr>
        <p:spPr/>
        <p:txBody>
          <a:bodyPr/>
          <a:lstStyle/>
          <a:p>
            <a:r>
              <a:rPr lang="en-US" dirty="0"/>
              <a:t>Operational Plans for Priority Districts</a:t>
            </a:r>
          </a:p>
        </p:txBody>
      </p:sp>
    </p:spTree>
    <p:extLst>
      <p:ext uri="{BB962C8B-B14F-4D97-AF65-F5344CB8AC3E}">
        <p14:creationId xmlns:p14="http://schemas.microsoft.com/office/powerpoint/2010/main" val="3249537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endParaRPr lang="en-US"/>
          </a:p>
        </p:txBody>
      </p:sp>
      <p:sp>
        <p:nvSpPr>
          <p:cNvPr id="7" name="Text Placeholder 6"/>
          <p:cNvSpPr>
            <a:spLocks noGrp="1"/>
          </p:cNvSpPr>
          <p:nvPr>
            <p:ph type="body" sz="quarter" idx="18"/>
          </p:nvPr>
        </p:nvSpPr>
        <p:spPr>
          <a:xfrm>
            <a:off x="838200" y="1828800"/>
            <a:ext cx="7391400" cy="4236720"/>
          </a:xfrm>
        </p:spPr>
        <p:txBody>
          <a:bodyPr/>
          <a:lstStyle/>
          <a:p>
            <a:r>
              <a:rPr lang="en-US" dirty="0" smtClean="0"/>
              <a:t>Service Quality</a:t>
            </a:r>
          </a:p>
          <a:p>
            <a:r>
              <a:rPr lang="en-US" dirty="0" smtClean="0"/>
              <a:t>Service Provider Quality</a:t>
            </a:r>
          </a:p>
          <a:p>
            <a:r>
              <a:rPr lang="en-US" dirty="0" smtClean="0"/>
              <a:t>Access </a:t>
            </a:r>
          </a:p>
          <a:p>
            <a:r>
              <a:rPr lang="en-US" dirty="0" smtClean="0"/>
              <a:t>Availability</a:t>
            </a:r>
          </a:p>
          <a:p>
            <a:r>
              <a:rPr lang="en-US" dirty="0" smtClean="0"/>
              <a:t>Choice</a:t>
            </a:r>
          </a:p>
          <a:p>
            <a:r>
              <a:rPr lang="en-US" dirty="0" smtClean="0"/>
              <a:t>Rights</a:t>
            </a:r>
            <a:endParaRPr lang="en-US" dirty="0"/>
          </a:p>
        </p:txBody>
      </p:sp>
      <p:sp>
        <p:nvSpPr>
          <p:cNvPr id="4" name="Title 3"/>
          <p:cNvSpPr>
            <a:spLocks noGrp="1"/>
          </p:cNvSpPr>
          <p:nvPr>
            <p:ph type="title"/>
          </p:nvPr>
        </p:nvSpPr>
        <p:spPr/>
        <p:txBody>
          <a:bodyPr/>
          <a:lstStyle/>
          <a:p>
            <a:r>
              <a:rPr lang="en-US" smtClean="0"/>
              <a:t>Areas of Concern</a:t>
            </a:r>
            <a:endParaRPr lang="en-US" dirty="0"/>
          </a:p>
        </p:txBody>
      </p:sp>
    </p:spTree>
    <p:extLst>
      <p:ext uri="{BB962C8B-B14F-4D97-AF65-F5344CB8AC3E}">
        <p14:creationId xmlns:p14="http://schemas.microsoft.com/office/powerpoint/2010/main" val="1090428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369513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6"/>
          </p:nvPr>
        </p:nvSpPr>
        <p:spPr>
          <a:xfrm>
            <a:off x="6781800" y="1676400"/>
            <a:ext cx="2133600" cy="4038600"/>
          </a:xfrm>
          <a:solidFill>
            <a:srgbClr val="8B1524"/>
          </a:solidFill>
        </p:spPr>
        <p:txBody>
          <a:bodyPr lIns="274320" tIns="274320" rIns="274320" bIns="274320"/>
          <a:lstStyle/>
          <a:p>
            <a:r>
              <a:rPr lang="en-US" sz="2000" dirty="0" smtClean="0">
                <a:solidFill>
                  <a:schemeClr val="bg1"/>
                </a:solidFill>
              </a:rPr>
              <a:t>Half of </a:t>
            </a:r>
            <a:r>
              <a:rPr lang="en-US" sz="2000" dirty="0">
                <a:solidFill>
                  <a:schemeClr val="bg1"/>
                </a:solidFill>
              </a:rPr>
              <a:t>India’s population growth will be in </a:t>
            </a:r>
            <a:r>
              <a:rPr lang="en-US" sz="2000" b="1" dirty="0" smtClean="0">
                <a:solidFill>
                  <a:schemeClr val="bg1"/>
                </a:solidFill>
              </a:rPr>
              <a:t>7 </a:t>
            </a:r>
            <a:r>
              <a:rPr lang="en-US" sz="2000" b="1" dirty="0">
                <a:solidFill>
                  <a:schemeClr val="bg1"/>
                </a:solidFill>
              </a:rPr>
              <a:t>northern </a:t>
            </a:r>
            <a:r>
              <a:rPr lang="en-US" sz="2000" b="1" dirty="0" smtClean="0">
                <a:solidFill>
                  <a:schemeClr val="bg1"/>
                </a:solidFill>
              </a:rPr>
              <a:t>states. </a:t>
            </a:r>
            <a:endParaRPr lang="en-US" sz="2000" b="1" dirty="0">
              <a:solidFill>
                <a:schemeClr val="bg1"/>
              </a:solidFill>
            </a:endParaRPr>
          </a:p>
          <a:p>
            <a:r>
              <a:rPr lang="en-US" sz="2000" dirty="0">
                <a:solidFill>
                  <a:schemeClr val="bg1"/>
                </a:solidFill>
              </a:rPr>
              <a:t>Southern states will contribute only 13% of </a:t>
            </a:r>
            <a:r>
              <a:rPr lang="en-US" sz="2000" dirty="0" smtClean="0">
                <a:solidFill>
                  <a:schemeClr val="bg1"/>
                </a:solidFill>
              </a:rPr>
              <a:t>growth.</a:t>
            </a:r>
            <a:endParaRPr lang="en-US" sz="2000" dirty="0">
              <a:solidFill>
                <a:schemeClr val="bg1"/>
              </a:solidFill>
            </a:endParaRPr>
          </a:p>
        </p:txBody>
      </p:sp>
      <p:sp>
        <p:nvSpPr>
          <p:cNvPr id="9" name="Text Placeholder 8"/>
          <p:cNvSpPr>
            <a:spLocks noGrp="1"/>
          </p:cNvSpPr>
          <p:nvPr>
            <p:ph type="body" sz="quarter" idx="17"/>
          </p:nvPr>
        </p:nvSpPr>
        <p:spPr/>
        <p:txBody>
          <a:bodyPr/>
          <a:lstStyle/>
          <a:p>
            <a:endParaRPr lang="en-US"/>
          </a:p>
        </p:txBody>
      </p:sp>
      <p:graphicFrame>
        <p:nvGraphicFramePr>
          <p:cNvPr id="5" name="Content Placeholder 12"/>
          <p:cNvGraphicFramePr>
            <a:graphicFrameLocks/>
          </p:cNvGraphicFramePr>
          <p:nvPr>
            <p:extLst>
              <p:ext uri="{D42A27DB-BD31-4B8C-83A1-F6EECF244321}">
                <p14:modId xmlns:p14="http://schemas.microsoft.com/office/powerpoint/2010/main" val="1244036013"/>
              </p:ext>
            </p:extLst>
          </p:nvPr>
        </p:nvGraphicFramePr>
        <p:xfrm>
          <a:off x="228600" y="1428551"/>
          <a:ext cx="6272349" cy="4297371"/>
        </p:xfrm>
        <a:graphic>
          <a:graphicData uri="http://schemas.openxmlformats.org/drawingml/2006/chart">
            <c:chart xmlns:c="http://schemas.openxmlformats.org/drawingml/2006/chart" xmlns:r="http://schemas.openxmlformats.org/officeDocument/2006/relationships" r:id="rId2"/>
          </a:graphicData>
        </a:graphic>
      </p:graphicFrame>
      <p:sp>
        <p:nvSpPr>
          <p:cNvPr id="2" name="Rectangle 1"/>
          <p:cNvSpPr/>
          <p:nvPr/>
        </p:nvSpPr>
        <p:spPr>
          <a:xfrm>
            <a:off x="914400" y="741556"/>
            <a:ext cx="4876800" cy="615553"/>
          </a:xfrm>
          <a:prstGeom prst="rect">
            <a:avLst/>
          </a:prstGeom>
        </p:spPr>
        <p:txBody>
          <a:bodyPr wrap="square">
            <a:spAutoFit/>
          </a:bodyPr>
          <a:lstStyle/>
          <a:p>
            <a:pPr algn="ctr">
              <a:defRPr/>
            </a:pPr>
            <a:r>
              <a:rPr lang="en-US" b="1" dirty="0">
                <a:cs typeface="Arial" pitchFamily="34" charset="0"/>
              </a:rPr>
              <a:t>Projected population of India: 2001–2026</a:t>
            </a:r>
          </a:p>
          <a:p>
            <a:pPr algn="ctr">
              <a:defRPr/>
            </a:pPr>
            <a:r>
              <a:rPr lang="en-US" sz="1600" dirty="0">
                <a:cs typeface="Arial" pitchFamily="34" charset="0"/>
              </a:rPr>
              <a:t>Share of additional 371 million</a:t>
            </a:r>
            <a:endParaRPr lang="en-IN" sz="1600" dirty="0">
              <a:cs typeface="Arial" pitchFamily="34" charset="0"/>
            </a:endParaRPr>
          </a:p>
        </p:txBody>
      </p:sp>
    </p:spTree>
    <p:extLst>
      <p:ext uri="{BB962C8B-B14F-4D97-AF65-F5344CB8AC3E}">
        <p14:creationId xmlns:p14="http://schemas.microsoft.com/office/powerpoint/2010/main" val="39078985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19"/>
          </p:nvPr>
        </p:nvPicPr>
        <p:blipFill>
          <a:blip r:embed="rId2">
            <a:extLst>
              <a:ext uri="{28A0092B-C50C-407E-A947-70E740481C1C}">
                <a14:useLocalDpi xmlns:a14="http://schemas.microsoft.com/office/drawing/2010/main" val="0"/>
              </a:ext>
            </a:extLst>
          </a:blip>
          <a:srcRect l="34364" r="34364"/>
          <a:stretch>
            <a:fillRect/>
          </a:stretch>
        </p:blipFill>
        <p:spPr/>
      </p:pic>
      <p:sp>
        <p:nvSpPr>
          <p:cNvPr id="4" name="Text Placeholder 3"/>
          <p:cNvSpPr>
            <a:spLocks noGrp="1"/>
          </p:cNvSpPr>
          <p:nvPr>
            <p:ph type="body" sz="quarter" idx="20"/>
          </p:nvPr>
        </p:nvSpPr>
        <p:spPr/>
        <p:txBody>
          <a:bodyPr/>
          <a:lstStyle/>
          <a:p>
            <a:r>
              <a:rPr lang="en-US" dirty="0" smtClean="0"/>
              <a:t>Photo by Simply CVR</a:t>
            </a:r>
            <a:endParaRPr lang="en-US" dirty="0"/>
          </a:p>
        </p:txBody>
      </p:sp>
      <p:sp>
        <p:nvSpPr>
          <p:cNvPr id="7" name="Text Placeholder 6"/>
          <p:cNvSpPr>
            <a:spLocks noGrp="1"/>
          </p:cNvSpPr>
          <p:nvPr>
            <p:ph type="body" sz="quarter" idx="17"/>
          </p:nvPr>
        </p:nvSpPr>
        <p:spPr/>
        <p:txBody>
          <a:bodyPr/>
          <a:lstStyle/>
          <a:p>
            <a:r>
              <a:rPr lang="en-US" dirty="0"/>
              <a:t>Source: United Nations. 2012. </a:t>
            </a:r>
            <a:r>
              <a:rPr lang="en-US" i="1" dirty="0"/>
              <a:t>World Population Prospects. </a:t>
            </a:r>
            <a:r>
              <a:rPr lang="en-US" dirty="0"/>
              <a:t>New York: United Nations.</a:t>
            </a:r>
            <a:endParaRPr lang="en-US" dirty="0"/>
          </a:p>
        </p:txBody>
      </p:sp>
      <p:sp>
        <p:nvSpPr>
          <p:cNvPr id="6" name="Title 5"/>
          <p:cNvSpPr>
            <a:spLocks noGrp="1"/>
          </p:cNvSpPr>
          <p:nvPr>
            <p:ph type="title"/>
          </p:nvPr>
        </p:nvSpPr>
        <p:spPr>
          <a:xfrm>
            <a:off x="3886200" y="411480"/>
            <a:ext cx="4876800" cy="3931920"/>
          </a:xfrm>
        </p:spPr>
        <p:txBody>
          <a:bodyPr/>
          <a:lstStyle/>
          <a:p>
            <a:r>
              <a:rPr lang="en-US" sz="3600" dirty="0"/>
              <a:t>By 2028 India will be the most populous nation in the world</a:t>
            </a:r>
          </a:p>
        </p:txBody>
      </p:sp>
    </p:spTree>
    <p:extLst>
      <p:ext uri="{BB962C8B-B14F-4D97-AF65-F5344CB8AC3E}">
        <p14:creationId xmlns:p14="http://schemas.microsoft.com/office/powerpoint/2010/main" val="2882730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7"/>
          </p:nvPr>
        </p:nvSpPr>
        <p:spPr/>
        <p:txBody>
          <a:bodyPr/>
          <a:lstStyle/>
          <a:p>
            <a:endParaRPr lang="en-US" dirty="0"/>
          </a:p>
        </p:txBody>
      </p:sp>
      <p:sp>
        <p:nvSpPr>
          <p:cNvPr id="2" name="Text Placeholder 1"/>
          <p:cNvSpPr>
            <a:spLocks noGrp="1"/>
          </p:cNvSpPr>
          <p:nvPr>
            <p:ph type="body" sz="quarter" idx="18"/>
          </p:nvPr>
        </p:nvSpPr>
        <p:spPr/>
        <p:txBody>
          <a:bodyPr/>
          <a:lstStyle/>
          <a:p>
            <a:r>
              <a:rPr lang="en-US" dirty="0"/>
              <a:t>Maternal Mortality Ratio (MMR) is the number of maternal deaths per 100,000 live births</a:t>
            </a:r>
          </a:p>
          <a:p>
            <a:r>
              <a:rPr lang="en-US" dirty="0"/>
              <a:t>12th Five-Year Plan Goal: MMR less than 100 by 2017</a:t>
            </a:r>
          </a:p>
          <a:p>
            <a:endParaRPr lang="en-US" dirty="0"/>
          </a:p>
        </p:txBody>
      </p:sp>
      <p:sp>
        <p:nvSpPr>
          <p:cNvPr id="5" name="Title 4"/>
          <p:cNvSpPr>
            <a:spLocks noGrp="1"/>
          </p:cNvSpPr>
          <p:nvPr>
            <p:ph type="title"/>
          </p:nvPr>
        </p:nvSpPr>
        <p:spPr/>
        <p:txBody>
          <a:bodyPr/>
          <a:lstStyle/>
          <a:p>
            <a:r>
              <a:rPr lang="en-US" sz="3600" dirty="0">
                <a:solidFill>
                  <a:srgbClr val="8B1524"/>
                </a:solidFill>
                <a:ea typeface="ＭＳ Ｐゴシック"/>
                <a:cs typeface="ＭＳ Ｐゴシック"/>
              </a:rPr>
              <a:t>Maternal Mortality </a:t>
            </a:r>
            <a:r>
              <a:rPr lang="en-US" sz="3600" dirty="0" smtClean="0">
                <a:solidFill>
                  <a:srgbClr val="8B1524"/>
                </a:solidFill>
                <a:ea typeface="ＭＳ Ｐゴシック"/>
                <a:cs typeface="ＭＳ Ｐゴシック"/>
              </a:rPr>
              <a:t>Ratio</a:t>
            </a:r>
            <a:endParaRPr lang="en-US" sz="3600" dirty="0">
              <a:solidFill>
                <a:srgbClr val="8B1524"/>
              </a:solidFill>
            </a:endParaRPr>
          </a:p>
        </p:txBody>
      </p:sp>
    </p:spTree>
    <p:extLst>
      <p:ext uri="{BB962C8B-B14F-4D97-AF65-F5344CB8AC3E}">
        <p14:creationId xmlns:p14="http://schemas.microsoft.com/office/powerpoint/2010/main" val="875102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HPP Title and Thank You Slides">
  <a:themeElements>
    <a:clrScheme name="HPP PowerPoint">
      <a:dk1>
        <a:sysClr val="windowText" lastClr="000000"/>
      </a:dk1>
      <a:lt1>
        <a:sysClr val="window" lastClr="FFFFFF"/>
      </a:lt1>
      <a:dk2>
        <a:srgbClr val="084572"/>
      </a:dk2>
      <a:lt2>
        <a:srgbClr val="FFFFFF"/>
      </a:lt2>
      <a:accent1>
        <a:srgbClr val="0E7DC2"/>
      </a:accent1>
      <a:accent2>
        <a:srgbClr val="EC8438"/>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Blue Section HPP Interior Slides">
  <a:themeElements>
    <a:clrScheme name="HPP PowerPoint">
      <a:dk1>
        <a:sysClr val="windowText" lastClr="000000"/>
      </a:dk1>
      <a:lt1>
        <a:sysClr val="window" lastClr="FFFFFF"/>
      </a:lt1>
      <a:dk2>
        <a:srgbClr val="084572"/>
      </a:dk2>
      <a:lt2>
        <a:srgbClr val="FFFFFF"/>
      </a:lt2>
      <a:accent1>
        <a:srgbClr val="0E7DC2"/>
      </a:accent1>
      <a:accent2>
        <a:srgbClr val="EC8438"/>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Green Section HPP Interior Slides">
  <a:themeElements>
    <a:clrScheme name="HPP PowerPoint">
      <a:dk1>
        <a:sysClr val="windowText" lastClr="000000"/>
      </a:dk1>
      <a:lt1>
        <a:sysClr val="window" lastClr="FFFFFF"/>
      </a:lt1>
      <a:dk2>
        <a:srgbClr val="084572"/>
      </a:dk2>
      <a:lt2>
        <a:srgbClr val="FFFFFF"/>
      </a:lt2>
      <a:accent1>
        <a:srgbClr val="0E7DC2"/>
      </a:accent1>
      <a:accent2>
        <a:srgbClr val="EC8438"/>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Section HPP Interior Slides">
  <a:themeElements>
    <a:clrScheme name="HPP PowerPoint">
      <a:dk1>
        <a:sysClr val="windowText" lastClr="000000"/>
      </a:dk1>
      <a:lt1>
        <a:sysClr val="window" lastClr="FFFFFF"/>
      </a:lt1>
      <a:dk2>
        <a:srgbClr val="084572"/>
      </a:dk2>
      <a:lt2>
        <a:srgbClr val="FFFFFF"/>
      </a:lt2>
      <a:accent1>
        <a:srgbClr val="0E7DC2"/>
      </a:accent1>
      <a:accent2>
        <a:srgbClr val="C4882C"/>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4163</TotalTime>
  <Words>3339</Words>
  <Application>Microsoft Office PowerPoint</Application>
  <PresentationFormat>On-screen Show (4:3)</PresentationFormat>
  <Paragraphs>499</Paragraphs>
  <Slides>63</Slides>
  <Notes>11</Notes>
  <HiddenSlides>0</HiddenSlides>
  <MMClips>0</MMClips>
  <ScaleCrop>false</ScaleCrop>
  <HeadingPairs>
    <vt:vector size="4" baseType="variant">
      <vt:variant>
        <vt:lpstr>Theme</vt:lpstr>
      </vt:variant>
      <vt:variant>
        <vt:i4>4</vt:i4>
      </vt:variant>
      <vt:variant>
        <vt:lpstr>Slide Titles</vt:lpstr>
      </vt:variant>
      <vt:variant>
        <vt:i4>63</vt:i4>
      </vt:variant>
    </vt:vector>
  </HeadingPairs>
  <TitlesOfParts>
    <vt:vector size="67" baseType="lpstr">
      <vt:lpstr>HPP Title and Thank You Slides</vt:lpstr>
      <vt:lpstr>Blue Section HPP Interior Slides</vt:lpstr>
      <vt:lpstr>Green Section HPP Interior Slides</vt:lpstr>
      <vt:lpstr>Red Section HPP Interior Slides</vt:lpstr>
      <vt:lpstr>PowerPoint Presentation</vt:lpstr>
      <vt:lpstr>PowerPoint Presentation</vt:lpstr>
      <vt:lpstr>Every sixth person in the world is from India.</vt:lpstr>
      <vt:lpstr>PowerPoint Presentation</vt:lpstr>
      <vt:lpstr>A huge impact on health</vt:lpstr>
      <vt:lpstr>The Good News</vt:lpstr>
      <vt:lpstr>PowerPoint Presentation</vt:lpstr>
      <vt:lpstr>By 2028 India will be the most populous nation in the world</vt:lpstr>
      <vt:lpstr>Maternal Mortality Ratio</vt:lpstr>
      <vt:lpstr>Maternal Mortality Ratio:  2007–2009</vt:lpstr>
      <vt:lpstr>Infant Mortality Rate</vt:lpstr>
      <vt:lpstr>Infant Mortality Rate: 2011</vt:lpstr>
      <vt:lpstr>Total Fertility Rate </vt:lpstr>
      <vt:lpstr>Total Fertility Rate: 2011</vt:lpstr>
      <vt:lpstr>Early Age at Marriage Is a Challenge in High-focus States</vt:lpstr>
      <vt:lpstr>Percentage of Teenage Girls Who Are Pregnant or Already Mothers</vt:lpstr>
      <vt:lpstr>Higher chance of children dying when:</vt:lpstr>
      <vt:lpstr>Higher chance of children dying when:</vt:lpstr>
      <vt:lpstr>Higher chance of children dying when:</vt:lpstr>
      <vt:lpstr>Reproductive Rights are Central to Population</vt:lpstr>
      <vt:lpstr>Social Sector Cost Savings Outweigh Family Planning Costs</vt:lpstr>
      <vt:lpstr>Family Planning Saves Lives</vt:lpstr>
      <vt:lpstr>PowerPoint Presentation</vt:lpstr>
      <vt:lpstr>PowerPoint Presentation</vt:lpstr>
      <vt:lpstr>PowerPoint Presentation</vt:lpstr>
      <vt:lpstr>Current Status—FP in Jharkhand</vt:lpstr>
      <vt:lpstr>Current Status—FP in Jharkhand</vt:lpstr>
      <vt:lpstr>Focus Districts in Jharkhand</vt:lpstr>
      <vt:lpstr>Total Fertility Rate in Focus Districts</vt:lpstr>
      <vt:lpstr>Contraceptive Use in Focus Districts</vt:lpstr>
      <vt:lpstr>Unmet Need for Family Planning</vt:lpstr>
      <vt:lpstr>Unmet Need for FP:  Spacing Method</vt:lpstr>
      <vt:lpstr>Method Mix—Jharkhand</vt:lpstr>
      <vt:lpstr>PowerPoint Presentation</vt:lpstr>
      <vt:lpstr>Mean Age at Marriage in Jharkhand is 16.3 Years</vt:lpstr>
      <vt:lpstr>Strong Preference for Sons</vt:lpstr>
      <vt:lpstr>PowerPoint Presentation</vt:lpstr>
      <vt:lpstr>Couples Want Fewer Children</vt:lpstr>
      <vt:lpstr>Unmet Need Remains High</vt:lpstr>
      <vt:lpstr>PowerPoint Presentation</vt:lpstr>
      <vt:lpstr>Age of marriage not before 18 years</vt:lpstr>
      <vt:lpstr>Too Soon, Too Frequent, Too Many . . .</vt:lpstr>
      <vt:lpstr>Increase Contraceptive Use</vt:lpstr>
      <vt:lpstr>PowerPoint Presentation</vt:lpstr>
      <vt:lpstr>Let’s Review</vt:lpstr>
      <vt:lpstr>NATIONAL POPULATION POLICY—2000: INDIA</vt:lpstr>
      <vt:lpstr>Critical Population Milestones</vt:lpstr>
      <vt:lpstr>National Family Planning Programme</vt:lpstr>
      <vt:lpstr>Recommendations— 12th Five-Year Plan (NRHM, 2011)</vt:lpstr>
      <vt:lpstr>Population Stabilisation Goals</vt:lpstr>
      <vt:lpstr>Strategies for States to Follow</vt:lpstr>
      <vt:lpstr>Strategies for States to Follow</vt:lpstr>
      <vt:lpstr>Strategies for States to Follow</vt:lpstr>
      <vt:lpstr>PowerPoint Presentation</vt:lpstr>
      <vt:lpstr>Jharkhand Population Policy</vt:lpstr>
      <vt:lpstr>Jharkhand Reproductive and Child Health (RCH) Policy</vt:lpstr>
      <vt:lpstr>Policy Directions</vt:lpstr>
      <vt:lpstr>Policy Interventions—Population Stabilisation and FP</vt:lpstr>
      <vt:lpstr>Jharkhand FP Strategy</vt:lpstr>
      <vt:lpstr>Program Intervention Strategy</vt:lpstr>
      <vt:lpstr>Operational Plans for Priority Districts</vt:lpstr>
      <vt:lpstr>Areas of Concern</vt:lpstr>
      <vt:lpstr>PowerPoint Presentation</vt:lpstr>
    </vt:vector>
  </TitlesOfParts>
  <Company>Futures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HPP Powerponit Template</dc:title>
  <dc:creator>Ginny Gordon</dc:creator>
  <cp:lastModifiedBy>Lory Frenkel</cp:lastModifiedBy>
  <cp:revision>304</cp:revision>
  <dcterms:created xsi:type="dcterms:W3CDTF">2012-10-02T19:21:23Z</dcterms:created>
  <dcterms:modified xsi:type="dcterms:W3CDTF">2014-02-21T14:55:10Z</dcterms:modified>
</cp:coreProperties>
</file>